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7" r:id="rId1"/>
  </p:sldMasterIdLst>
  <p:notesMasterIdLst>
    <p:notesMasterId r:id="rId33"/>
  </p:notesMasterIdLst>
  <p:handoutMasterIdLst>
    <p:handoutMasterId r:id="rId34"/>
  </p:handoutMasterIdLst>
  <p:sldIdLst>
    <p:sldId id="257" r:id="rId2"/>
    <p:sldId id="320" r:id="rId3"/>
    <p:sldId id="346" r:id="rId4"/>
    <p:sldId id="311" r:id="rId5"/>
    <p:sldId id="338" r:id="rId6"/>
    <p:sldId id="358" r:id="rId7"/>
    <p:sldId id="339" r:id="rId8"/>
    <p:sldId id="340" r:id="rId9"/>
    <p:sldId id="466" r:id="rId10"/>
    <p:sldId id="474" r:id="rId11"/>
    <p:sldId id="492" r:id="rId12"/>
    <p:sldId id="485" r:id="rId13"/>
    <p:sldId id="461" r:id="rId14"/>
    <p:sldId id="479" r:id="rId15"/>
    <p:sldId id="484" r:id="rId16"/>
    <p:sldId id="463" r:id="rId17"/>
    <p:sldId id="488" r:id="rId18"/>
    <p:sldId id="353" r:id="rId19"/>
    <p:sldId id="486" r:id="rId20"/>
    <p:sldId id="487" r:id="rId21"/>
    <p:sldId id="354" r:id="rId22"/>
    <p:sldId id="490" r:id="rId23"/>
    <p:sldId id="475" r:id="rId24"/>
    <p:sldId id="462" r:id="rId25"/>
    <p:sldId id="481" r:id="rId26"/>
    <p:sldId id="483" r:id="rId27"/>
    <p:sldId id="470" r:id="rId28"/>
    <p:sldId id="469" r:id="rId29"/>
    <p:sldId id="491" r:id="rId30"/>
    <p:sldId id="350" r:id="rId31"/>
    <p:sldId id="297" r:id="rId32"/>
  </p:sldIdLst>
  <p:sldSz cx="9144000" cy="6858000" type="screen4x3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deněk Jarmar" initials="ZJ" lastIdx="1" clrIdx="0">
    <p:extLst>
      <p:ext uri="{19B8F6BF-5375-455C-9EA6-DF929625EA0E}">
        <p15:presenceInfo xmlns:p15="http://schemas.microsoft.com/office/powerpoint/2012/main" userId="S::europraded@europraded.cz::4f32df10-6c53-45d2-b7a3-bb787e9a50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EAF6"/>
    <a:srgbClr val="B0E9F6"/>
    <a:srgbClr val="ADD3F9"/>
    <a:srgbClr val="B3E2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7" autoAdjust="0"/>
    <p:restoredTop sz="94728" autoAdjust="0"/>
  </p:normalViewPr>
  <p:slideViewPr>
    <p:cSldViewPr>
      <p:cViewPr varScale="1">
        <p:scale>
          <a:sx n="104" d="100"/>
          <a:sy n="104" d="100"/>
        </p:scale>
        <p:origin x="183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4302231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3700" y="0"/>
            <a:ext cx="4302231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E63F9CC-B647-442D-B7D1-716B65D70C61}" type="datetime1">
              <a:rPr lang="cs-CZ" smtClean="0"/>
              <a:t>06.02.2020</a:t>
            </a:fld>
            <a:endParaRPr lang="cs-CZ" dirty="0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6456613"/>
            <a:ext cx="4302231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cs-CZ" dirty="0"/>
              <a:t>Olomouc</a:t>
            </a:r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3700" y="6456613"/>
            <a:ext cx="4302231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E28D83-D68C-4D80-BAF0-133B410ECA1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4302231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3700" y="0"/>
            <a:ext cx="4302231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6321D81-DE6D-49C6-A206-7A2C2A0C4367}" type="datetime1">
              <a:rPr lang="cs-CZ" smtClean="0"/>
              <a:t>06.02.2020</a:t>
            </a:fld>
            <a:endParaRPr lang="cs-CZ" dirty="0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823" y="3228897"/>
            <a:ext cx="7942580" cy="305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6456613"/>
            <a:ext cx="4302231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cs-CZ" dirty="0"/>
              <a:t>Olomouc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700" y="6456613"/>
            <a:ext cx="4302231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D563CD7-812E-47B0-966F-E67A6AECEA1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/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EC3D4C0-6FEE-4042-96BC-E261E18A2FA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0B0311A1-EBB9-487D-82E9-DFA6056BEEE4}" type="datetime1">
              <a:rPr lang="cs-CZ" smtClean="0"/>
              <a:t>06.02.2020</a:t>
            </a:fld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094A471-A7CA-4AAB-8812-DCA4BDA8C2E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Olomouc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EA323D-EC89-47FD-B3C9-94D8D9665F1F}" type="datetime1">
              <a:rPr lang="cs-CZ" smtClean="0"/>
              <a:t>06.02.2020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Olomouc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CD42A-33D0-4D2C-8230-BC4FB4B9B815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5201164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6D6BD7-0C24-4606-8D56-8E52ACB1733F}" type="datetime1">
              <a:rPr lang="cs-CZ" smtClean="0"/>
              <a:t>06.02.2020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Olomouc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6280FB-3366-42E4-963B-E18A55BB4217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0146423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D47C18-9E79-4736-A327-33B63A00C31C}" type="datetime1">
              <a:rPr lang="cs-CZ" smtClean="0"/>
              <a:t>06.02.2020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Olomouc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6280FB-3366-42E4-963B-E18A55BB4217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2989206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E0CFE1-60D0-4104-843C-52B79BCB750E}" type="datetime1">
              <a:rPr lang="cs-CZ" smtClean="0"/>
              <a:t>06.02.2020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Olomouc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6280FB-3366-42E4-963B-E18A55BB4217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5880889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B78EA3-0F5F-45B8-A42C-4927C2F04E6D}" type="datetime1">
              <a:rPr lang="cs-CZ" smtClean="0"/>
              <a:t>06.02.2020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Olomouc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6280FB-3366-42E4-963B-E18A55BB4217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2663388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E2103-B53F-474A-8748-DFF507200DD3}" type="datetime1">
              <a:rPr lang="cs-CZ" smtClean="0"/>
              <a:t>06.02.2020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Olomouc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6280FB-3366-42E4-963B-E18A55BB4217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6896702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8FD07E-A5A0-457F-8404-1982DB0C679B}" type="datetime1">
              <a:rPr lang="cs-CZ" smtClean="0"/>
              <a:t>06.02.2020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Olomouc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E0A23-6805-4D61-BD3F-372F20047F79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5927726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4EDC2F-3D6E-4796-94A2-9701CD687035}" type="datetime1">
              <a:rPr lang="cs-CZ" smtClean="0"/>
              <a:t>06.02.2020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Olomouc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48095-DD94-496F-88F7-09FCB213F4F6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0660841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ky – na šíř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41703583_2880x1921.jpeg"/>
          <p:cNvSpPr>
            <a:spLocks noGrp="1"/>
          </p:cNvSpPr>
          <p:nvPr>
            <p:ph type="pic" idx="13"/>
          </p:nvPr>
        </p:nvSpPr>
        <p:spPr>
          <a:xfrm>
            <a:off x="776883" y="533629"/>
            <a:ext cx="7590234" cy="4179094"/>
          </a:xfrm>
          <a:prstGeom prst="rect">
            <a:avLst/>
          </a:prstGeom>
          <a:ln w="25400"/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21" name="Text názvu"/>
          <p:cNvSpPr txBox="1">
            <a:spLocks noGrp="1"/>
          </p:cNvSpPr>
          <p:nvPr>
            <p:ph type="title"/>
          </p:nvPr>
        </p:nvSpPr>
        <p:spPr>
          <a:xfrm>
            <a:off x="535781" y="4839891"/>
            <a:ext cx="8072438" cy="759023"/>
          </a:xfrm>
          <a:prstGeom prst="rect">
            <a:avLst/>
          </a:prstGeom>
        </p:spPr>
        <p:txBody>
          <a:bodyPr anchor="b"/>
          <a:lstStyle/>
          <a:p>
            <a:r>
              <a:t>Text názvu</a:t>
            </a:r>
          </a:p>
        </p:txBody>
      </p:sp>
      <p:sp>
        <p:nvSpPr>
          <p:cNvPr id="22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535781" y="5715000"/>
            <a:ext cx="8072438" cy="6429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87">
                <a:solidFill>
                  <a:srgbClr val="FFFFFF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1687">
                <a:solidFill>
                  <a:srgbClr val="FFFFFF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1687">
                <a:solidFill>
                  <a:srgbClr val="FFFFFF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1687">
                <a:solidFill>
                  <a:srgbClr val="FFFFFF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1687">
                <a:solidFill>
                  <a:srgbClr val="FFFFFF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3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4437983" y="6500812"/>
            <a:ext cx="259104" cy="263391"/>
          </a:xfrm>
          <a:prstGeom prst="rect">
            <a:avLst/>
          </a:prstGeom>
        </p:spPr>
        <p:txBody>
          <a:bodyPr anchor="t"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4905219"/>
      </p:ext>
    </p:extLst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508998995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2939F5-ABC1-46C0-AD09-8CD3382830BD}" type="datetime1">
              <a:rPr lang="cs-CZ" smtClean="0"/>
              <a:t>06.02.2020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Olomouc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6280FB-3366-42E4-963B-E18A55BB4217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1754304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62F9AB-8307-401B-9466-BEB0ED472040}" type="datetime1">
              <a:rPr lang="cs-CZ" smtClean="0"/>
              <a:t>06.02.2020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Olomouc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6280FB-3366-42E4-963B-E18A55BB4217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2397917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F19D5B-63FB-4AFF-AB02-DEA04C319FFB}" type="datetime1">
              <a:rPr lang="cs-CZ" smtClean="0"/>
              <a:t>06.02.2020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Olomouc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6280FB-3366-42E4-963B-E18A55BB4217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4882189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FDA65F-6583-4FE6-9D34-C6A55CC71D1A}" type="datetime1">
              <a:rPr lang="cs-CZ" smtClean="0"/>
              <a:t>06.02.2020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Olomouc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3D9E3E-121F-4DEC-A411-445143ED35D2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8341395"/>
      </p:ext>
    </p:extLst>
  </p:cSld>
  <p:clrMapOvr>
    <a:masterClrMapping/>
  </p:clrMapOvr>
  <p:transition spd="slow">
    <p:wipe dir="r"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235A05-92A7-4372-86BD-1AFC50424984}" type="datetime1">
              <a:rPr lang="cs-CZ" smtClean="0"/>
              <a:t>06.02.2020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Olomouc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6280FB-3366-42E4-963B-E18A55BB4217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9791931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C1FE9C-0220-4CCB-B7DF-E94FBE06141D}" type="datetime1">
              <a:rPr lang="cs-CZ" smtClean="0"/>
              <a:t>06.02.2020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Olomouc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ABC26D-51B3-4573-99D5-4030FB786D98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137677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64A741-D3BB-44AB-AE30-2B1CD74A67EC}" type="datetime1">
              <a:rPr lang="cs-CZ" smtClean="0"/>
              <a:t>06.02.2020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Olomouc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DF0A8-622C-4DF8-8527-D1915BC0CB0A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6926225"/>
      </p:ext>
    </p:extLst>
  </p:cSld>
  <p:clrMapOvr>
    <a:masterClrMapping/>
  </p:clrMapOvr>
  <p:transition spd="slow">
    <p:wipe dir="r"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A4C243-D36D-4EFB-A43A-1C2651AB61B2}" type="datetime1">
              <a:rPr lang="cs-CZ" smtClean="0"/>
              <a:t>06.02.2020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Olomouc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6280FB-3366-42E4-963B-E18A55BB4217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4516535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7901AAB-4FF5-480F-879E-E20E1837C84C}" type="datetime1">
              <a:rPr lang="cs-CZ" smtClean="0"/>
              <a:t>06.02.2020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cs-CZ" dirty="0"/>
              <a:t>Olomouc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16280FB-3366-42E4-963B-E18A55BB4217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812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  <p:sldLayoutId id="2147484129" r:id="rId12"/>
    <p:sldLayoutId id="2147484130" r:id="rId13"/>
    <p:sldLayoutId id="2147484131" r:id="rId14"/>
    <p:sldLayoutId id="2147484132" r:id="rId15"/>
    <p:sldLayoutId id="2147484133" r:id="rId16"/>
    <p:sldLayoutId id="2147484134" r:id="rId17"/>
    <p:sldLayoutId id="2147484135" r:id="rId18"/>
  </p:sldLayoutIdLst>
  <p:transition spd="slow">
    <p:wipe dir="r"/>
  </p:transition>
  <p:hf sldNum="0"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hyperlink" Target="http://www.europraded.cz/docs/programy_eu/2014-2020/publicita/logo_INTERREG_V-A_2014-2020_v1.p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http://vlajky.a4.cz/vlajky/Polandv.GIF" TargetMode="External"/><Relationship Id="rId5" Type="http://schemas.openxmlformats.org/officeDocument/2006/relationships/image" Target="../media/image2.png"/><Relationship Id="rId4" Type="http://schemas.openxmlformats.org/officeDocument/2006/relationships/image" Target="http://vlajky.a4.cz/vlajky/Czechv.GIF" TargetMode="External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cid:230554F3-FBFF-4D1D-98DC-05FDE04B3FF6@Home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praded.cz/" TargetMode="External"/><Relationship Id="rId2" Type="http://schemas.openxmlformats.org/officeDocument/2006/relationships/hyperlink" Target="mailto:alena.smigurova@europraded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67544" y="6381329"/>
            <a:ext cx="2133600" cy="216024"/>
          </a:xfrm>
        </p:spPr>
        <p:txBody>
          <a:bodyPr/>
          <a:lstStyle/>
          <a:p>
            <a:pPr>
              <a:defRPr/>
            </a:pPr>
            <a:fld id="{151D06FB-D33C-4C58-8F78-0AB8C1231C9F}" type="datetime1">
              <a:rPr lang="cs-CZ" sz="140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06.02.2020</a:t>
            </a:fld>
            <a:endParaRPr lang="cs-CZ" sz="1400" dirty="0">
              <a:solidFill>
                <a:schemeClr val="accent1">
                  <a:lumMod val="75000"/>
                </a:schemeClr>
              </a:solidFill>
              <a:latin typeface="Mistral" pitchFamily="66" charset="0"/>
            </a:endParaRPr>
          </a:p>
        </p:txBody>
      </p:sp>
      <p:sp>
        <p:nvSpPr>
          <p:cNvPr id="9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4281264" cy="241002"/>
          </a:xfrm>
        </p:spPr>
        <p:txBody>
          <a:bodyPr/>
          <a:lstStyle/>
          <a:p>
            <a:pPr algn="ctr">
              <a:defRPr/>
            </a:pPr>
            <a:r>
              <a:rPr lang="cs-CZ" sz="1600" dirty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Olomouc</a:t>
            </a:r>
          </a:p>
        </p:txBody>
      </p:sp>
      <p:pic>
        <p:nvPicPr>
          <p:cNvPr id="6146" name="Picture 3" descr="http://vlajky.a4.cz/vlajky/Czechv.GIF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3" r:link="rId4" cstate="print"/>
          <a:srcRect/>
          <a:stretch>
            <a:fillRect/>
          </a:stretch>
        </p:blipFill>
        <p:spPr>
          <a:xfrm>
            <a:off x="2024724" y="4708525"/>
            <a:ext cx="1081088" cy="723900"/>
          </a:xfr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98736" y="1727200"/>
            <a:ext cx="6984776" cy="251936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cs-CZ" b="1" u="sng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  <a:defRPr/>
            </a:pPr>
            <a:r>
              <a:rPr lang="cs-CZ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Fond mikroprojektů </a:t>
            </a:r>
          </a:p>
          <a:p>
            <a:pPr algn="ctr">
              <a:buNone/>
              <a:defRPr/>
            </a:pPr>
            <a:r>
              <a:rPr lang="cs-CZ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v Euroregion Praděd </a:t>
            </a:r>
          </a:p>
        </p:txBody>
      </p:sp>
      <p:pic>
        <p:nvPicPr>
          <p:cNvPr id="6152" name="Picture 5" descr="http://vlajky.a4.cz/vlajky/Polandv.GIF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5040560" y="4699857"/>
            <a:ext cx="114494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europraded.cz/docs/programy_eu/2014-2020/publicita/logo_INTERREG_V-A_2014-2020_v1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584" y="836712"/>
            <a:ext cx="7579776" cy="792088"/>
          </a:xfrm>
          <a:prstGeom prst="rect">
            <a:avLst/>
          </a:prstGeom>
          <a:noFill/>
        </p:spPr>
      </p:pic>
      <p:pic>
        <p:nvPicPr>
          <p:cNvPr id="1029" name="Picture 5" descr="C:\Users\vlastnik\Documents\Loga\logo EUP\Logo EuP_samostatn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23072" y="4430444"/>
            <a:ext cx="936104" cy="130503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2043805"/>
            <a:ext cx="7344816" cy="3401419"/>
          </a:xfrm>
        </p:spPr>
        <p:txBody>
          <a:bodyPr>
            <a:normAutofit/>
          </a:bodyPr>
          <a:lstStyle/>
          <a:p>
            <a:pPr marL="177800" lvl="0" indent="0">
              <a:spcBef>
                <a:spcPts val="0"/>
              </a:spcBef>
              <a:buClr>
                <a:srgbClr val="6E6E6E"/>
              </a:buClr>
              <a:buNone/>
            </a:pPr>
            <a:endParaRPr lang="cs-CZ" sz="2000" b="1" dirty="0">
              <a:solidFill>
                <a:srgbClr val="002060"/>
              </a:solidFill>
            </a:endParaRPr>
          </a:p>
          <a:p>
            <a:pPr marL="177800" lvl="0" indent="0">
              <a:spcBef>
                <a:spcPts val="0"/>
              </a:spcBef>
              <a:buClr>
                <a:srgbClr val="6E6E6E"/>
              </a:buClr>
              <a:buNone/>
            </a:pPr>
            <a:r>
              <a:rPr lang="cs-CZ" sz="2000" b="1" dirty="0">
                <a:solidFill>
                  <a:srgbClr val="002060"/>
                </a:solidFill>
              </a:rPr>
              <a:t>Na české straně</a:t>
            </a:r>
            <a:r>
              <a:rPr lang="cs-CZ" sz="2000" dirty="0">
                <a:solidFill>
                  <a:srgbClr val="002060"/>
                </a:solidFill>
              </a:rPr>
              <a:t>: </a:t>
            </a:r>
          </a:p>
          <a:p>
            <a:pPr marL="177800" lvl="0" indent="0">
              <a:spcBef>
                <a:spcPts val="0"/>
              </a:spcBef>
              <a:buClr>
                <a:srgbClr val="6E6E6E"/>
              </a:buClr>
              <a:buNone/>
            </a:pPr>
            <a:r>
              <a:rPr lang="cs-CZ" sz="2000" dirty="0">
                <a:solidFill>
                  <a:srgbClr val="002060"/>
                </a:solidFill>
              </a:rPr>
              <a:t>Jeseník (s výjimkou katastru obce Bílá Voda), Bruntál, Olomouc, Přerov, Prostějov</a:t>
            </a:r>
          </a:p>
          <a:p>
            <a:pPr marL="177800" lvl="0" indent="0">
              <a:spcBef>
                <a:spcPts val="0"/>
              </a:spcBef>
              <a:buClr>
                <a:srgbClr val="6E6E6E"/>
              </a:buClr>
              <a:buNone/>
            </a:pPr>
            <a:endParaRPr lang="cs-CZ" sz="2000" dirty="0">
              <a:solidFill>
                <a:srgbClr val="002060"/>
              </a:solidFill>
            </a:endParaRPr>
          </a:p>
          <a:p>
            <a:pPr marL="177800" lvl="0" indent="0">
              <a:spcBef>
                <a:spcPts val="0"/>
              </a:spcBef>
              <a:buClr>
                <a:srgbClr val="6E6E6E"/>
              </a:buClr>
              <a:buNone/>
              <a:tabLst>
                <a:tab pos="3230563" algn="l"/>
              </a:tabLst>
            </a:pPr>
            <a:r>
              <a:rPr lang="cs-CZ" sz="2000" b="1" dirty="0">
                <a:solidFill>
                  <a:srgbClr val="002060"/>
                </a:solidFill>
              </a:rPr>
              <a:t>Na polské straně</a:t>
            </a:r>
            <a:r>
              <a:rPr lang="cs-CZ" sz="2000" dirty="0">
                <a:solidFill>
                  <a:srgbClr val="002060"/>
                </a:solidFill>
              </a:rPr>
              <a:t>: </a:t>
            </a:r>
          </a:p>
          <a:p>
            <a:pPr marL="177800" lvl="0" indent="0">
              <a:spcBef>
                <a:spcPts val="0"/>
              </a:spcBef>
              <a:buClr>
                <a:srgbClr val="6E6E6E"/>
              </a:buClr>
              <a:buNone/>
              <a:tabLst>
                <a:tab pos="3230563" algn="l"/>
              </a:tabLst>
            </a:pPr>
            <a:r>
              <a:rPr lang="cs-CZ" sz="2000" dirty="0">
                <a:solidFill>
                  <a:srgbClr val="002060"/>
                </a:solidFill>
              </a:rPr>
              <a:t>vojvodství Opolské – powiaty: brzeski(śląski), kędzierzyńsko – kozielski, kluczborski, krapkowicki, namysłowski, nyski, oleski, opolski, prudnicki, strzelecki, město Opole</a:t>
            </a:r>
          </a:p>
          <a:p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3948390-4616-4A8B-AB45-C61529C23C60}"/>
              </a:ext>
            </a:extLst>
          </p:cNvPr>
          <p:cNvSpPr txBox="1"/>
          <p:nvPr/>
        </p:nvSpPr>
        <p:spPr>
          <a:xfrm>
            <a:off x="683568" y="548680"/>
            <a:ext cx="655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chemeClr val="accent1">
                    <a:lumMod val="75000"/>
                  </a:schemeClr>
                </a:solidFill>
              </a:rPr>
              <a:t>Územní vymezení Fondu mikroprojektů v Euroregionu Praděd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CEC5334A-C509-4700-AB94-057F08EA6FAD}"/>
              </a:ext>
            </a:extLst>
          </p:cNvPr>
          <p:cNvSpPr/>
          <p:nvPr/>
        </p:nvSpPr>
        <p:spPr>
          <a:xfrm>
            <a:off x="1341784" y="6310632"/>
            <a:ext cx="8595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D06FB-D33C-4C58-8F78-0AB8C1231C9F}" type="datetime1">
              <a:rPr lang="cs-CZ" sz="1400">
                <a:solidFill>
                  <a:srgbClr val="5FCBEF">
                    <a:lumMod val="75000"/>
                  </a:srgbClr>
                </a:solidFill>
                <a:latin typeface="Mistral" pitchFamily="66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06.02.2020</a:t>
            </a:fld>
            <a:endParaRPr lang="cs-CZ" dirty="0"/>
          </a:p>
        </p:txBody>
      </p:sp>
      <p:sp>
        <p:nvSpPr>
          <p:cNvPr id="5" name="Zástupný symbol pro zápatí 5">
            <a:extLst>
              <a:ext uri="{FF2B5EF4-FFF2-40B4-BE49-F238E27FC236}">
                <a16:creationId xmlns:a16="http://schemas.microsoft.com/office/drawing/2014/main" id="{DACEA938-E850-4FBB-B026-131FB3BB6067}"/>
              </a:ext>
            </a:extLst>
          </p:cNvPr>
          <p:cNvSpPr txBox="1">
            <a:spLocks/>
          </p:cNvSpPr>
          <p:nvPr/>
        </p:nvSpPr>
        <p:spPr>
          <a:xfrm>
            <a:off x="2627784" y="6309320"/>
            <a:ext cx="4281264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cs-CZ" sz="1600" dirty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Olomouc</a:t>
            </a:r>
          </a:p>
        </p:txBody>
      </p:sp>
    </p:spTree>
    <p:extLst>
      <p:ext uri="{BB962C8B-B14F-4D97-AF65-F5344CB8AC3E}">
        <p14:creationId xmlns:p14="http://schemas.microsoft.com/office/powerpoint/2010/main" val="2445943412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D65F3613-9AF7-4223-84C5-3574CC7FDB41}"/>
              </a:ext>
            </a:extLst>
          </p:cNvPr>
          <p:cNvSpPr/>
          <p:nvPr/>
        </p:nvSpPr>
        <p:spPr>
          <a:xfrm>
            <a:off x="611560" y="1412776"/>
            <a:ext cx="676875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002060"/>
                </a:solidFill>
              </a:rPr>
              <a:t>Povinností každého žadatele je mít zahraničního partnera.</a:t>
            </a:r>
          </a:p>
          <a:p>
            <a:pPr indent="82550"/>
            <a:endParaRPr lang="cs-CZ" sz="2800" b="1" dirty="0">
              <a:solidFill>
                <a:srgbClr val="002060"/>
              </a:solidFill>
            </a:endParaRPr>
          </a:p>
          <a:p>
            <a:pPr indent="82550"/>
            <a:r>
              <a:rPr lang="cs-CZ" sz="2800" dirty="0">
                <a:solidFill>
                  <a:srgbClr val="002060"/>
                </a:solidFill>
              </a:rPr>
              <a:t>Zahraniční partner</a:t>
            </a:r>
          </a:p>
          <a:p>
            <a:pPr marL="450850" indent="-2730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2060"/>
                </a:solidFill>
              </a:rPr>
              <a:t>partner musí mít </a:t>
            </a:r>
            <a:r>
              <a:rPr lang="cs-CZ" sz="2800" b="1" dirty="0">
                <a:solidFill>
                  <a:srgbClr val="002060"/>
                </a:solidFill>
              </a:rPr>
              <a:t>stejný charakter jako žadatel </a:t>
            </a:r>
            <a:r>
              <a:rPr lang="cs-CZ" sz="2800" dirty="0">
                <a:solidFill>
                  <a:srgbClr val="002060"/>
                </a:solidFill>
              </a:rPr>
              <a:t>nebo být </a:t>
            </a:r>
            <a:r>
              <a:rPr lang="cs-CZ" sz="2800" b="1" dirty="0">
                <a:solidFill>
                  <a:srgbClr val="002060"/>
                </a:solidFill>
              </a:rPr>
              <a:t>logickým partnerem </a:t>
            </a:r>
            <a:r>
              <a:rPr lang="cs-CZ" sz="2800" dirty="0">
                <a:solidFill>
                  <a:srgbClr val="002060"/>
                </a:solidFill>
              </a:rPr>
              <a:t>pro mikroprojekt.  </a:t>
            </a:r>
          </a:p>
          <a:p>
            <a:pPr marL="450850" indent="-2730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2060"/>
                </a:solidFill>
              </a:rPr>
              <a:t>skutečná </a:t>
            </a:r>
            <a:r>
              <a:rPr lang="cs-CZ" sz="2800" b="1" dirty="0">
                <a:solidFill>
                  <a:srgbClr val="002060"/>
                </a:solidFill>
              </a:rPr>
              <a:t>úloha a zapojení </a:t>
            </a:r>
            <a:r>
              <a:rPr lang="cs-CZ" sz="2800" dirty="0">
                <a:solidFill>
                  <a:srgbClr val="002060"/>
                </a:solidFill>
              </a:rPr>
              <a:t>partnera podrobně popsána v projektové žádosti.</a:t>
            </a:r>
          </a:p>
          <a:p>
            <a:pPr indent="82550"/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72EE0B9-44D0-449D-A8EC-3580954A31BE}"/>
              </a:ext>
            </a:extLst>
          </p:cNvPr>
          <p:cNvSpPr txBox="1"/>
          <p:nvPr/>
        </p:nvSpPr>
        <p:spPr>
          <a:xfrm>
            <a:off x="395536" y="413077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rgbClr val="00B0F0"/>
                </a:solidFill>
              </a:rPr>
              <a:t>Zahraniční partner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F1D49FB7-B96E-4822-88D1-311D29759FF3}"/>
              </a:ext>
            </a:extLst>
          </p:cNvPr>
          <p:cNvSpPr/>
          <p:nvPr/>
        </p:nvSpPr>
        <p:spPr>
          <a:xfrm>
            <a:off x="1341784" y="6310632"/>
            <a:ext cx="8595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D06FB-D33C-4C58-8F78-0AB8C1231C9F}" type="datetime1">
              <a:rPr lang="cs-CZ" sz="1400">
                <a:solidFill>
                  <a:srgbClr val="5FCBEF">
                    <a:lumMod val="75000"/>
                  </a:srgbClr>
                </a:solidFill>
                <a:latin typeface="Mistral" pitchFamily="66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06.02.2020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6EBE24F-3FDF-4EB8-B293-4BF124047152}"/>
              </a:ext>
            </a:extLst>
          </p:cNvPr>
          <p:cNvSpPr txBox="1">
            <a:spLocks/>
          </p:cNvSpPr>
          <p:nvPr/>
        </p:nvSpPr>
        <p:spPr>
          <a:xfrm>
            <a:off x="2627784" y="6309320"/>
            <a:ext cx="4281264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cs-CZ" sz="1600" dirty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Olomouc</a:t>
            </a:r>
          </a:p>
        </p:txBody>
      </p:sp>
    </p:spTree>
    <p:extLst>
      <p:ext uri="{BB962C8B-B14F-4D97-AF65-F5344CB8AC3E}">
        <p14:creationId xmlns:p14="http://schemas.microsoft.com/office/powerpoint/2010/main" val="323409858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0BE1479-FF18-4203-B248-C92CD493C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204864"/>
            <a:ext cx="6347714" cy="3880773"/>
          </a:xfrm>
        </p:spPr>
        <p:txBody>
          <a:bodyPr>
            <a:norm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cs-CZ" sz="4000" dirty="0">
                <a:solidFill>
                  <a:srgbClr val="002060"/>
                </a:solidFill>
              </a:rPr>
              <a:t>Typ A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cs-CZ" sz="4000" dirty="0">
                <a:solidFill>
                  <a:srgbClr val="002060"/>
                </a:solidFill>
              </a:rPr>
              <a:t>Typ B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cs-CZ" sz="4000" dirty="0">
                <a:solidFill>
                  <a:srgbClr val="002060"/>
                </a:solidFill>
              </a:rPr>
              <a:t>Typ C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AFA0108-68B4-4BCB-8037-9C1B2B4593DF}"/>
              </a:ext>
            </a:extLst>
          </p:cNvPr>
          <p:cNvSpPr txBox="1"/>
          <p:nvPr/>
        </p:nvSpPr>
        <p:spPr>
          <a:xfrm>
            <a:off x="1115616" y="513546"/>
            <a:ext cx="56166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srgbClr val="00B0F0"/>
                </a:solidFill>
              </a:rPr>
              <a:t>Druhy mikroprojektů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21CBC97-0002-4031-9924-74878026F15C}"/>
              </a:ext>
            </a:extLst>
          </p:cNvPr>
          <p:cNvSpPr/>
          <p:nvPr/>
        </p:nvSpPr>
        <p:spPr>
          <a:xfrm>
            <a:off x="1217285" y="5945956"/>
            <a:ext cx="1061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BD8EC31-CEDE-4FF9-85F3-B5F5F67F75C7}" type="datetime1">
              <a:rPr lang="cs-CZ">
                <a:solidFill>
                  <a:srgbClr val="5FCBEF">
                    <a:lumMod val="75000"/>
                  </a:srgbClr>
                </a:solidFill>
                <a:latin typeface="Mistral" pitchFamily="66" charset="0"/>
              </a:rPr>
              <a:pPr/>
              <a:t>06.02.2020</a:t>
            </a:fld>
            <a:endParaRPr lang="cs-CZ" dirty="0"/>
          </a:p>
        </p:txBody>
      </p:sp>
      <p:sp>
        <p:nvSpPr>
          <p:cNvPr id="5" name="Zástupný symbol pro zápatí 5">
            <a:extLst>
              <a:ext uri="{FF2B5EF4-FFF2-40B4-BE49-F238E27FC236}">
                <a16:creationId xmlns:a16="http://schemas.microsoft.com/office/drawing/2014/main" id="{8B61FE9F-E5FC-40FE-99C2-14CF9EB39718}"/>
              </a:ext>
            </a:extLst>
          </p:cNvPr>
          <p:cNvSpPr txBox="1">
            <a:spLocks/>
          </p:cNvSpPr>
          <p:nvPr/>
        </p:nvSpPr>
        <p:spPr>
          <a:xfrm>
            <a:off x="2256734" y="5945956"/>
            <a:ext cx="4281264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cs-CZ" sz="1600" dirty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Olomouc</a:t>
            </a:r>
          </a:p>
        </p:txBody>
      </p:sp>
    </p:spTree>
    <p:extLst>
      <p:ext uri="{BB962C8B-B14F-4D97-AF65-F5344CB8AC3E}">
        <p14:creationId xmlns:p14="http://schemas.microsoft.com/office/powerpoint/2010/main" val="2794812872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258911"/>
            <a:ext cx="7128792" cy="6050594"/>
          </a:xfrm>
        </p:spPr>
        <p:txBody>
          <a:bodyPr>
            <a:normAutofit/>
          </a:bodyPr>
          <a:lstStyle/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 dirty="0">
                <a:solidFill>
                  <a:srgbClr val="00B0F0"/>
                </a:solidFill>
                <a:ea typeface="Times New Roman"/>
                <a:cs typeface="Times New Roman"/>
              </a:rPr>
              <a:t>Mikroprojekt typu A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dirty="0">
                <a:solidFill>
                  <a:srgbClr val="002060"/>
                </a:solidFill>
                <a:ea typeface="Times New Roman"/>
                <a:cs typeface="Times New Roman"/>
              </a:rPr>
              <a:t> </a:t>
            </a:r>
            <a:endParaRPr lang="cs-CZ" sz="16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marL="450850" algn="just">
              <a:buClr>
                <a:srgbClr val="002060"/>
              </a:buClr>
              <a:buFontTx/>
              <a:buChar char="-"/>
            </a:pPr>
            <a:r>
              <a:rPr lang="cs-CZ" altLang="cs-CZ" dirty="0">
                <a:solidFill>
                  <a:srgbClr val="002060"/>
                </a:solidFill>
              </a:rPr>
              <a:t>princip Vedoucího partnera</a:t>
            </a:r>
          </a:p>
          <a:p>
            <a:pPr marL="450850" algn="just">
              <a:buClr>
                <a:srgbClr val="002060"/>
              </a:buClr>
              <a:buFontTx/>
              <a:buChar char="-"/>
            </a:pPr>
            <a:r>
              <a:rPr lang="cs-CZ" altLang="cs-CZ" b="1" dirty="0">
                <a:solidFill>
                  <a:srgbClr val="002060"/>
                </a:solidFill>
              </a:rPr>
              <a:t>pouze pro partnery ze stejného euroregionu – partneři musí územně spadat pod působnost stejného Správce FMP</a:t>
            </a:r>
          </a:p>
          <a:p>
            <a:pPr marL="450850" algn="just">
              <a:buClr>
                <a:srgbClr val="002060"/>
              </a:buClr>
              <a:buFontTx/>
              <a:buChar char="-"/>
            </a:pPr>
            <a:r>
              <a:rPr lang="cs-CZ" altLang="cs-CZ" dirty="0">
                <a:solidFill>
                  <a:srgbClr val="002060"/>
                </a:solidFill>
              </a:rPr>
              <a:t>předložení </a:t>
            </a:r>
            <a:r>
              <a:rPr lang="cs-CZ" altLang="cs-CZ" u="sng" dirty="0">
                <a:solidFill>
                  <a:srgbClr val="002060"/>
                </a:solidFill>
              </a:rPr>
              <a:t>jedné společné dvoujazyčné žádosti </a:t>
            </a:r>
            <a:r>
              <a:rPr lang="cs-CZ" altLang="cs-CZ" dirty="0">
                <a:solidFill>
                  <a:srgbClr val="002060"/>
                </a:solidFill>
              </a:rPr>
              <a:t>o dotaci na mikroprojekt za oba, resp. všechny partnery (pokud je jich více), přičemž žádost předkládá Vedoucí partner, na kterém se oba / všichni partneři shodli</a:t>
            </a:r>
          </a:p>
          <a:p>
            <a:pPr marL="450850" algn="just">
              <a:buClr>
                <a:srgbClr val="002060"/>
              </a:buClr>
              <a:buFontTx/>
              <a:buChar char="-"/>
            </a:pPr>
            <a:r>
              <a:rPr lang="cs-CZ" dirty="0">
                <a:solidFill>
                  <a:srgbClr val="002060"/>
                </a:solidFill>
                <a:ea typeface="Times New Roman"/>
                <a:cs typeface="Times New Roman"/>
              </a:rPr>
              <a:t>mikroprojekt se společným rozpočtem a aktivitami. </a:t>
            </a:r>
            <a:endParaRPr lang="cs-CZ" altLang="cs-CZ" dirty="0">
              <a:solidFill>
                <a:srgbClr val="002060"/>
              </a:solidFill>
            </a:endParaRPr>
          </a:p>
          <a:p>
            <a:pPr marL="450850" algn="just">
              <a:buClr>
                <a:srgbClr val="002060"/>
              </a:buClr>
              <a:buFontTx/>
              <a:buChar char="-"/>
            </a:pPr>
            <a:r>
              <a:rPr lang="cs-CZ" altLang="cs-CZ" dirty="0">
                <a:solidFill>
                  <a:srgbClr val="002060"/>
                </a:solidFill>
              </a:rPr>
              <a:t>Vedoucí partner nese zodpovědnost za mikroprojekt jako celek</a:t>
            </a:r>
          </a:p>
          <a:p>
            <a:pPr marL="450850" algn="just">
              <a:buClr>
                <a:srgbClr val="002060"/>
              </a:buClr>
              <a:buFontTx/>
              <a:buChar char="-"/>
            </a:pPr>
            <a:r>
              <a:rPr lang="cs-CZ" altLang="cs-CZ" dirty="0">
                <a:solidFill>
                  <a:srgbClr val="002060"/>
                </a:solidFill>
              </a:rPr>
              <a:t>v případě schválení mikroprojektu Vedoucí partner uzavře s příslušným národním Správcem Smlouvu o financování</a:t>
            </a:r>
          </a:p>
          <a:p>
            <a:pPr marL="450850" algn="just">
              <a:buClr>
                <a:srgbClr val="002060"/>
              </a:buClr>
              <a:buFontTx/>
              <a:buChar char="-"/>
            </a:pPr>
            <a:r>
              <a:rPr lang="cs-CZ" altLang="cs-CZ" dirty="0">
                <a:solidFill>
                  <a:srgbClr val="002060"/>
                </a:solidFill>
              </a:rPr>
              <a:t>dotace je proplácena Vedoucímu partnerovi, který následně příslušnou část dotace postoupí svému partnerovi / svým partnerům</a:t>
            </a:r>
          </a:p>
          <a:p>
            <a:pPr marL="273050" indent="0" algn="just">
              <a:spcAft>
                <a:spcPts val="0"/>
              </a:spcAft>
              <a:buNone/>
            </a:pPr>
            <a:endParaRPr lang="cs-CZ" sz="1800" dirty="0">
              <a:solidFill>
                <a:srgbClr val="FF0000"/>
              </a:solidFill>
              <a:ea typeface="Times New Roman"/>
              <a:cs typeface="Times New Roman"/>
            </a:endParaRPr>
          </a:p>
        </p:txBody>
      </p:sp>
      <p:sp>
        <p:nvSpPr>
          <p:cNvPr id="4" name="Zástupný symbol pro zápatí 5">
            <a:extLst>
              <a:ext uri="{FF2B5EF4-FFF2-40B4-BE49-F238E27FC236}">
                <a16:creationId xmlns:a16="http://schemas.microsoft.com/office/drawing/2014/main" id="{97763200-6130-446D-B5BD-4FEAC99B00C6}"/>
              </a:ext>
            </a:extLst>
          </p:cNvPr>
          <p:cNvSpPr txBox="1">
            <a:spLocks/>
          </p:cNvSpPr>
          <p:nvPr/>
        </p:nvSpPr>
        <p:spPr>
          <a:xfrm>
            <a:off x="2667000" y="6356351"/>
            <a:ext cx="4281264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cs-CZ" sz="1600" dirty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Olomouc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07744C65-E5CB-47A9-815C-993F59F6CC8C}"/>
              </a:ext>
            </a:extLst>
          </p:cNvPr>
          <p:cNvSpPr/>
          <p:nvPr/>
        </p:nvSpPr>
        <p:spPr>
          <a:xfrm>
            <a:off x="1979712" y="6336422"/>
            <a:ext cx="8595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8EC31-CEDE-4FF9-85F3-B5F5F67F75C7}" type="datetime1">
              <a:rPr lang="cs-CZ" sz="1400">
                <a:solidFill>
                  <a:srgbClr val="5FCBEF">
                    <a:lumMod val="75000"/>
                  </a:srgbClr>
                </a:solidFill>
                <a:latin typeface="Mistral" pitchFamily="66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06.02.2020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7124379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11560" y="548680"/>
            <a:ext cx="6624736" cy="5400600"/>
          </a:xfrm>
        </p:spPr>
        <p:txBody>
          <a:bodyPr>
            <a:normAutofit/>
          </a:bodyPr>
          <a:lstStyle/>
          <a:p>
            <a:pPr marL="273050" lvl="0" indent="-273050" algn="just">
              <a:spcBef>
                <a:spcPts val="0"/>
              </a:spcBef>
              <a:spcAft>
                <a:spcPts val="0"/>
              </a:spcAft>
              <a:buClr>
                <a:srgbClr val="6E6E6E"/>
              </a:buClr>
              <a:buFont typeface="Symbol"/>
              <a:buChar char=""/>
            </a:pPr>
            <a:endParaRPr lang="pl-PL" sz="1600" b="1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>
                <a:srgbClr val="6E6E6E"/>
              </a:buClr>
              <a:buNone/>
            </a:pPr>
            <a:r>
              <a:rPr lang="pl-PL" sz="3200" dirty="0">
                <a:solidFill>
                  <a:srgbClr val="00B0F0"/>
                </a:solidFill>
                <a:ea typeface="Times New Roman"/>
                <a:cs typeface="Times New Roman"/>
              </a:rPr>
              <a:t>Mikroprojekt typu B  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>
                <a:srgbClr val="6E6E6E"/>
              </a:buClr>
              <a:buNone/>
            </a:pPr>
            <a:endParaRPr lang="pl-PL" sz="24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marL="463550" indent="-285750" algn="just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cs-CZ" altLang="cs-CZ" sz="2000" b="1" dirty="0">
                <a:solidFill>
                  <a:srgbClr val="002060"/>
                </a:solidFill>
              </a:rPr>
              <a:t>partneři mohou územně spadat pod působnost jiného Správce</a:t>
            </a:r>
          </a:p>
          <a:p>
            <a:pPr marL="463550" indent="-285750" algn="just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cs-CZ" altLang="cs-CZ" sz="2000" u="sng" dirty="0">
                <a:solidFill>
                  <a:srgbClr val="002060"/>
                </a:solidFill>
              </a:rPr>
              <a:t>každý z partnerů předkládá svoji projektovou žádost </a:t>
            </a:r>
            <a:r>
              <a:rPr lang="cs-CZ" altLang="cs-CZ" sz="2000" dirty="0">
                <a:solidFill>
                  <a:srgbClr val="002060"/>
                </a:solidFill>
              </a:rPr>
              <a:t>na své straně hranice </a:t>
            </a:r>
            <a:r>
              <a:rPr lang="cs-CZ" sz="2000" dirty="0">
                <a:solidFill>
                  <a:srgbClr val="002060"/>
                </a:solidFill>
                <a:ea typeface="Times New Roman"/>
                <a:cs typeface="Times New Roman"/>
              </a:rPr>
              <a:t>s vlastním rozpočtem. Aktivity jsou ale provázané a doplňují se</a:t>
            </a:r>
            <a:r>
              <a:rPr lang="cs-CZ" altLang="cs-CZ" sz="2000" dirty="0">
                <a:solidFill>
                  <a:srgbClr val="002060"/>
                </a:solidFill>
              </a:rPr>
              <a:t>. </a:t>
            </a:r>
          </a:p>
          <a:p>
            <a:pPr marL="463550" indent="-285750" algn="just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cs-CZ" altLang="cs-CZ" sz="2000" dirty="0">
                <a:solidFill>
                  <a:srgbClr val="002060"/>
                </a:solidFill>
              </a:rPr>
              <a:t>převážně jednojazyčná žádost v českém jazyce – pouze některá pole také v polštině</a:t>
            </a:r>
          </a:p>
          <a:p>
            <a:pPr marL="463550" indent="-285750" algn="just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cs-CZ" altLang="cs-CZ" sz="2000" dirty="0">
                <a:solidFill>
                  <a:srgbClr val="002060"/>
                </a:solidFill>
              </a:rPr>
              <a:t>mikroprojekty musí být předloženy na stejné zasedání EŘV – </a:t>
            </a:r>
            <a:r>
              <a:rPr lang="cs-CZ" sz="2000" dirty="0">
                <a:solidFill>
                  <a:srgbClr val="002060"/>
                </a:solidFill>
                <a:ea typeface="Times New Roman"/>
                <a:cs typeface="Times New Roman"/>
              </a:rPr>
              <a:t>v žádosti jasně uveden datum zasedání EŘV druhého euroregionu, ke kterému je mikroprojekt předkládán.</a:t>
            </a:r>
            <a:endParaRPr lang="cs-CZ" altLang="cs-CZ" sz="2000" dirty="0">
              <a:solidFill>
                <a:srgbClr val="002060"/>
              </a:solidFill>
            </a:endParaRPr>
          </a:p>
          <a:p>
            <a:pPr marL="320675" indent="-285750" algn="just">
              <a:buClr>
                <a:srgbClr val="002060"/>
              </a:buClr>
              <a:buFont typeface="Wingdings" panose="05000000000000000000" pitchFamily="2" charset="2"/>
              <a:buChar char="ü"/>
            </a:pPr>
            <a:endParaRPr lang="cs-CZ" sz="28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marL="320675" indent="-285750" algn="just">
              <a:buClr>
                <a:srgbClr val="002060"/>
              </a:buClr>
              <a:buFont typeface="Wingdings" panose="05000000000000000000" pitchFamily="2" charset="2"/>
              <a:buChar char="ü"/>
            </a:pPr>
            <a:endParaRPr lang="cs-CZ" sz="18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marL="273050" lvl="0" indent="-273050" algn="just">
              <a:spcBef>
                <a:spcPts val="0"/>
              </a:spcBef>
              <a:spcAft>
                <a:spcPts val="0"/>
              </a:spcAft>
              <a:buClr>
                <a:srgbClr val="6E6E6E"/>
              </a:buClr>
            </a:pPr>
            <a:endParaRPr lang="cs-CZ" sz="1600" dirty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 marL="0" lvl="0" indent="0">
              <a:buClr>
                <a:srgbClr val="6E6E6E"/>
              </a:buClr>
              <a:buNone/>
            </a:pPr>
            <a:endParaRPr lang="cs-CZ" sz="1400" b="1" dirty="0">
              <a:solidFill>
                <a:srgbClr val="000000"/>
              </a:solidFill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zápatí 5">
            <a:extLst>
              <a:ext uri="{FF2B5EF4-FFF2-40B4-BE49-F238E27FC236}">
                <a16:creationId xmlns:a16="http://schemas.microsoft.com/office/drawing/2014/main" id="{CF7BDAFB-B1EC-45A4-AB4D-E2AE3C6636EC}"/>
              </a:ext>
            </a:extLst>
          </p:cNvPr>
          <p:cNvSpPr txBox="1">
            <a:spLocks/>
          </p:cNvSpPr>
          <p:nvPr/>
        </p:nvSpPr>
        <p:spPr>
          <a:xfrm>
            <a:off x="2667000" y="6356351"/>
            <a:ext cx="4281264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cs-CZ" sz="1600" dirty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Olomouc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D35EEAF-0B04-4870-9175-49340CD08131}"/>
              </a:ext>
            </a:extLst>
          </p:cNvPr>
          <p:cNvSpPr/>
          <p:nvPr/>
        </p:nvSpPr>
        <p:spPr>
          <a:xfrm>
            <a:off x="1907704" y="6356351"/>
            <a:ext cx="8595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8EC31-CEDE-4FF9-85F3-B5F5F67F75C7}" type="datetime1">
              <a:rPr lang="cs-CZ" sz="1400">
                <a:solidFill>
                  <a:srgbClr val="5FCBEF">
                    <a:lumMod val="75000"/>
                  </a:srgbClr>
                </a:solidFill>
                <a:latin typeface="Mistral" pitchFamily="66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06.02.2020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5161728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B7B0AAC2-073D-4113-843F-2C1DE95B8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764704"/>
            <a:ext cx="6698705" cy="5276659"/>
          </a:xfrm>
        </p:spPr>
        <p:txBody>
          <a:bodyPr/>
          <a:lstStyle/>
          <a:p>
            <a:pPr marL="0" lvl="0" indent="0" algn="just">
              <a:spcBef>
                <a:spcPts val="0"/>
              </a:spcBef>
              <a:buClr>
                <a:srgbClr val="002060"/>
              </a:buClr>
              <a:buNone/>
            </a:pPr>
            <a:r>
              <a:rPr lang="pl-PL" sz="3200" dirty="0">
                <a:solidFill>
                  <a:srgbClr val="00B0F0"/>
                </a:solidFill>
                <a:ea typeface="Times New Roman"/>
                <a:cs typeface="Times New Roman"/>
              </a:rPr>
              <a:t>Mikroprojekt typu C</a:t>
            </a:r>
          </a:p>
          <a:p>
            <a:pPr marL="0" lvl="0" indent="0" algn="just">
              <a:spcBef>
                <a:spcPts val="0"/>
              </a:spcBef>
              <a:buClr>
                <a:srgbClr val="002060"/>
              </a:buClr>
              <a:buNone/>
            </a:pPr>
            <a:endParaRPr lang="pl-PL" sz="3200" b="1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marL="463550" indent="-285750" algn="just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cs-CZ" altLang="cs-CZ" sz="2400" b="1" dirty="0">
                <a:solidFill>
                  <a:srgbClr val="002060"/>
                </a:solidFill>
              </a:rPr>
              <a:t>partneři mohou územně spadat pod působnost jiného Správce</a:t>
            </a:r>
          </a:p>
          <a:p>
            <a:pPr marL="463550" indent="-285750" algn="just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cs-CZ" altLang="cs-CZ" sz="2400" u="sng" dirty="0">
                <a:solidFill>
                  <a:srgbClr val="002060"/>
                </a:solidFill>
              </a:rPr>
              <a:t>projektovou žádost předkládá pouze jeden z partnerů</a:t>
            </a:r>
          </a:p>
          <a:p>
            <a:pPr marL="463550" indent="-285750" algn="just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cs-CZ" altLang="cs-CZ" sz="2400" dirty="0">
                <a:solidFill>
                  <a:srgbClr val="002060"/>
                </a:solidFill>
              </a:rPr>
              <a:t>i tyto projekty však musí mít jasný přeshraniční dopad</a:t>
            </a:r>
          </a:p>
          <a:p>
            <a:pPr marL="463550" indent="-285750" algn="just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cs-CZ" altLang="cs-CZ" sz="2400" dirty="0">
                <a:solidFill>
                  <a:srgbClr val="002060"/>
                </a:solidFill>
              </a:rPr>
              <a:t>převážně jednojazyčná žádost v českém jazyce – pouze některá pole také v polštině</a:t>
            </a:r>
          </a:p>
          <a:p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7A1783E9-F445-4E4C-9B37-24DAE40F5C5D}"/>
              </a:ext>
            </a:extLst>
          </p:cNvPr>
          <p:cNvSpPr/>
          <p:nvPr/>
        </p:nvSpPr>
        <p:spPr>
          <a:xfrm>
            <a:off x="1331640" y="6309320"/>
            <a:ext cx="8675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8EC31-CEDE-4FF9-85F3-B5F5F67F75C7}" type="datetime1">
              <a:rPr lang="cs-CZ" sz="1400">
                <a:solidFill>
                  <a:srgbClr val="5FCBEF">
                    <a:lumMod val="75000"/>
                  </a:srgbClr>
                </a:solidFill>
                <a:latin typeface="Mistral" pitchFamily="66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06.02.2020</a:t>
            </a:fld>
            <a:endParaRPr lang="cs-CZ" dirty="0"/>
          </a:p>
        </p:txBody>
      </p:sp>
      <p:sp>
        <p:nvSpPr>
          <p:cNvPr id="4" name="Zástupný symbol pro zápatí 5">
            <a:extLst>
              <a:ext uri="{FF2B5EF4-FFF2-40B4-BE49-F238E27FC236}">
                <a16:creationId xmlns:a16="http://schemas.microsoft.com/office/drawing/2014/main" id="{9D293173-B291-4497-B84D-4A93ABBA8330}"/>
              </a:ext>
            </a:extLst>
          </p:cNvPr>
          <p:cNvSpPr txBox="1">
            <a:spLocks/>
          </p:cNvSpPr>
          <p:nvPr/>
        </p:nvSpPr>
        <p:spPr>
          <a:xfrm>
            <a:off x="2555776" y="6309320"/>
            <a:ext cx="4281264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cs-CZ" sz="1600" dirty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Olomouc</a:t>
            </a:r>
          </a:p>
        </p:txBody>
      </p:sp>
    </p:spTree>
    <p:extLst>
      <p:ext uri="{BB962C8B-B14F-4D97-AF65-F5344CB8AC3E}">
        <p14:creationId xmlns:p14="http://schemas.microsoft.com/office/powerpoint/2010/main" val="1789626637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268759"/>
            <a:ext cx="6984776" cy="5087591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80000"/>
              </a:lnSpc>
              <a:buClrTx/>
              <a:buNone/>
            </a:pPr>
            <a:r>
              <a:rPr lang="pl-PL" altLang="pl-PL" sz="2000" kern="1200" dirty="0">
                <a:solidFill>
                  <a:srgbClr val="002060"/>
                </a:solidFill>
                <a:cs typeface="Times New Roman" pitchFamily="18" charset="0"/>
              </a:rPr>
              <a:t>Důležitým aspektem mikroprojektů je přeshraniční spolupráce, proto jsou stanovena 4 kritéria spolupráce:</a:t>
            </a:r>
            <a:endParaRPr lang="pl-PL" altLang="pl-PL" sz="2000" b="1" kern="1200" dirty="0">
              <a:solidFill>
                <a:srgbClr val="002060"/>
              </a:solidFill>
              <a:cs typeface="Times New Roman" pitchFamily="18" charset="0"/>
            </a:endParaRPr>
          </a:p>
          <a:p>
            <a:pPr marL="0" lvl="0" indent="0" algn="just">
              <a:lnSpc>
                <a:spcPct val="80000"/>
              </a:lnSpc>
              <a:buClrTx/>
              <a:buNone/>
            </a:pPr>
            <a:endParaRPr lang="pl-PL" altLang="pl-PL" sz="1050" kern="1200" dirty="0">
              <a:solidFill>
                <a:srgbClr val="002060"/>
              </a:solidFill>
              <a:cs typeface="Times New Roman" pitchFamily="18" charset="0"/>
            </a:endParaRPr>
          </a:p>
          <a:p>
            <a:pPr marL="742950" lvl="1" indent="-285750" algn="just">
              <a:lnSpc>
                <a:spcPct val="80000"/>
              </a:lnSpc>
              <a:buClrTx/>
              <a:buFont typeface="Arial" panose="020B0604020202020204" pitchFamily="34" charset="0"/>
              <a:buChar char="•"/>
            </a:pPr>
            <a:r>
              <a:rPr lang="pl-PL" altLang="pl-PL" sz="2000" kern="1200" dirty="0">
                <a:solidFill>
                  <a:srgbClr val="002060"/>
                </a:solidFill>
                <a:ea typeface="+mn-ea"/>
                <a:cs typeface="Times New Roman" pitchFamily="18" charset="0"/>
              </a:rPr>
              <a:t>společná příprava</a:t>
            </a:r>
          </a:p>
          <a:p>
            <a:pPr marL="742950" lvl="1" indent="-285750" algn="just">
              <a:lnSpc>
                <a:spcPct val="80000"/>
              </a:lnSpc>
              <a:buClrTx/>
              <a:buFont typeface="Arial" panose="020B0604020202020204" pitchFamily="34" charset="0"/>
              <a:buChar char="•"/>
            </a:pPr>
            <a:r>
              <a:rPr lang="pl-PL" altLang="pl-PL" sz="2000" kern="1200" dirty="0">
                <a:solidFill>
                  <a:srgbClr val="002060"/>
                </a:solidFill>
                <a:ea typeface="+mn-ea"/>
                <a:cs typeface="Times New Roman" pitchFamily="18" charset="0"/>
              </a:rPr>
              <a:t>společná realizace</a:t>
            </a:r>
          </a:p>
          <a:p>
            <a:pPr marL="742950" lvl="1" indent="-285750" algn="just">
              <a:lnSpc>
                <a:spcPct val="80000"/>
              </a:lnSpc>
              <a:buClrTx/>
              <a:buFont typeface="Arial" panose="020B0604020202020204" pitchFamily="34" charset="0"/>
              <a:buChar char="•"/>
            </a:pPr>
            <a:r>
              <a:rPr lang="pl-PL" altLang="pl-PL" sz="2000" kern="1200" dirty="0">
                <a:solidFill>
                  <a:srgbClr val="002060"/>
                </a:solidFill>
                <a:ea typeface="+mn-ea"/>
                <a:cs typeface="Times New Roman" pitchFamily="18" charset="0"/>
              </a:rPr>
              <a:t>společné financování (min.10% CZV podíl partnera z druhé strany)</a:t>
            </a:r>
          </a:p>
          <a:p>
            <a:pPr marL="742950" lvl="1" indent="-285750" algn="just">
              <a:lnSpc>
                <a:spcPct val="80000"/>
              </a:lnSpc>
              <a:buClrTx/>
              <a:buFont typeface="Arial" panose="020B0604020202020204" pitchFamily="34" charset="0"/>
              <a:buChar char="•"/>
            </a:pPr>
            <a:r>
              <a:rPr lang="pl-PL" altLang="pl-PL" sz="2000" kern="1200" dirty="0">
                <a:solidFill>
                  <a:srgbClr val="002060"/>
                </a:solidFill>
                <a:ea typeface="+mn-ea"/>
                <a:cs typeface="Times New Roman" pitchFamily="18" charset="0"/>
              </a:rPr>
              <a:t>společný personál</a:t>
            </a:r>
          </a:p>
          <a:p>
            <a:pPr marL="0" lvl="0" indent="0" algn="just">
              <a:lnSpc>
                <a:spcPct val="80000"/>
              </a:lnSpc>
              <a:buClrTx/>
              <a:buNone/>
            </a:pPr>
            <a:endParaRPr lang="pl-PL" altLang="pl-PL" sz="2000" kern="1200" dirty="0">
              <a:solidFill>
                <a:srgbClr val="002060"/>
              </a:solidFill>
              <a:cs typeface="Times New Roman" pitchFamily="18" charset="0"/>
            </a:endParaRPr>
          </a:p>
          <a:p>
            <a:pPr marL="0" lvl="0" indent="0" algn="ctr">
              <a:lnSpc>
                <a:spcPct val="80000"/>
              </a:lnSpc>
              <a:buClrTx/>
              <a:buNone/>
            </a:pPr>
            <a:r>
              <a:rPr lang="pl-PL" altLang="pl-PL" sz="2000" kern="1200" dirty="0">
                <a:solidFill>
                  <a:srgbClr val="002060"/>
                </a:solidFill>
                <a:cs typeface="Times New Roman" pitchFamily="18" charset="0"/>
              </a:rPr>
              <a:t>U mikroprojektů typu </a:t>
            </a:r>
            <a:r>
              <a:rPr lang="pl-PL" altLang="pl-PL" sz="2000" b="1" kern="1200" dirty="0">
                <a:solidFill>
                  <a:srgbClr val="002060"/>
                </a:solidFill>
                <a:cs typeface="Times New Roman" pitchFamily="18" charset="0"/>
              </a:rPr>
              <a:t>A musí </a:t>
            </a:r>
            <a:r>
              <a:rPr lang="pl-PL" altLang="pl-PL" sz="2000" kern="1200" dirty="0">
                <a:solidFill>
                  <a:srgbClr val="002060"/>
                </a:solidFill>
                <a:cs typeface="Times New Roman" pitchFamily="18" charset="0"/>
              </a:rPr>
              <a:t>být naplněna </a:t>
            </a:r>
            <a:r>
              <a:rPr lang="pl-PL" altLang="pl-PL" sz="2000" b="1" kern="1200" dirty="0">
                <a:solidFill>
                  <a:srgbClr val="002060"/>
                </a:solidFill>
                <a:cs typeface="Times New Roman" pitchFamily="18" charset="0"/>
              </a:rPr>
              <a:t>4 kritéria.</a:t>
            </a:r>
          </a:p>
          <a:p>
            <a:pPr marL="0" lvl="0" indent="0" algn="ctr">
              <a:lnSpc>
                <a:spcPct val="80000"/>
              </a:lnSpc>
              <a:buClrTx/>
              <a:buNone/>
            </a:pPr>
            <a:r>
              <a:rPr lang="pl-PL" altLang="pl-PL" sz="2000" kern="1200" dirty="0">
                <a:solidFill>
                  <a:srgbClr val="002060"/>
                </a:solidFill>
                <a:cs typeface="Times New Roman" pitchFamily="18" charset="0"/>
              </a:rPr>
              <a:t>U mikroprojektů typu </a:t>
            </a:r>
            <a:r>
              <a:rPr lang="pl-PL" altLang="pl-PL" sz="2000" b="1" kern="1200" dirty="0">
                <a:solidFill>
                  <a:srgbClr val="002060"/>
                </a:solidFill>
                <a:cs typeface="Times New Roman" pitchFamily="18" charset="0"/>
              </a:rPr>
              <a:t>B a C musí </a:t>
            </a:r>
            <a:r>
              <a:rPr lang="pl-PL" altLang="pl-PL" sz="2000" kern="1200" dirty="0">
                <a:solidFill>
                  <a:srgbClr val="002060"/>
                </a:solidFill>
                <a:cs typeface="Times New Roman" pitchFamily="18" charset="0"/>
              </a:rPr>
              <a:t>být naplněna </a:t>
            </a:r>
            <a:r>
              <a:rPr lang="pl-PL" altLang="pl-PL" sz="2000" b="1" kern="1200" dirty="0">
                <a:solidFill>
                  <a:srgbClr val="002060"/>
                </a:solidFill>
                <a:cs typeface="Times New Roman" pitchFamily="18" charset="0"/>
              </a:rPr>
              <a:t>min. 3 kritéria.</a:t>
            </a:r>
          </a:p>
          <a:p>
            <a:pPr marL="0" lvl="0" indent="0" algn="ctr">
              <a:lnSpc>
                <a:spcPct val="80000"/>
              </a:lnSpc>
              <a:buClrTx/>
              <a:buNone/>
            </a:pPr>
            <a:r>
              <a:rPr lang="pl-PL" altLang="pl-PL" sz="2000" kern="1200" dirty="0">
                <a:solidFill>
                  <a:srgbClr val="002060"/>
                </a:solidFill>
                <a:cs typeface="Times New Roman" pitchFamily="18" charset="0"/>
              </a:rPr>
              <a:t>Společná příprava a realizace </a:t>
            </a:r>
            <a:r>
              <a:rPr lang="pl-PL" altLang="pl-PL" sz="2000" b="1" kern="1200" dirty="0">
                <a:solidFill>
                  <a:srgbClr val="002060"/>
                </a:solidFill>
                <a:cs typeface="Times New Roman" pitchFamily="18" charset="0"/>
              </a:rPr>
              <a:t>musí </a:t>
            </a:r>
            <a:r>
              <a:rPr lang="pl-PL" altLang="pl-PL" sz="2000" kern="1200" dirty="0">
                <a:solidFill>
                  <a:srgbClr val="002060"/>
                </a:solidFill>
                <a:cs typeface="Times New Roman" pitchFamily="18" charset="0"/>
              </a:rPr>
              <a:t>být naplněna u všech mikroprojektů.</a:t>
            </a:r>
          </a:p>
          <a:p>
            <a:pPr marL="0" lvl="0" indent="0" algn="ctr">
              <a:lnSpc>
                <a:spcPct val="80000"/>
              </a:lnSpc>
              <a:buClrTx/>
              <a:buNone/>
            </a:pPr>
            <a:endParaRPr lang="pl-PL" altLang="pl-PL" sz="2000" b="1" kern="1200" dirty="0">
              <a:solidFill>
                <a:srgbClr val="002060"/>
              </a:solidFill>
              <a:cs typeface="Times New Roman" pitchFamily="18" charset="0"/>
            </a:endParaRPr>
          </a:p>
          <a:p>
            <a:pPr marL="0" lvl="0" indent="0" algn="ctr">
              <a:lnSpc>
                <a:spcPct val="80000"/>
              </a:lnSpc>
              <a:buClrTx/>
              <a:buNone/>
            </a:pPr>
            <a:r>
              <a:rPr lang="pl-PL" altLang="pl-PL" sz="2000" b="1" kern="1200" dirty="0">
                <a:solidFill>
                  <a:srgbClr val="002060"/>
                </a:solidFill>
                <a:cs typeface="Times New Roman" pitchFamily="18" charset="0"/>
              </a:rPr>
              <a:t>Míra naplnění jednotlivých kritérií bude předmětem hodnocení!!!</a:t>
            </a:r>
            <a:endParaRPr lang="cs-CZ" sz="2000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1600" dirty="0">
              <a:solidFill>
                <a:srgbClr val="002060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9C485F6-2F34-491C-90C9-7FB44FA94188}"/>
              </a:ext>
            </a:extLst>
          </p:cNvPr>
          <p:cNvSpPr txBox="1"/>
          <p:nvPr/>
        </p:nvSpPr>
        <p:spPr>
          <a:xfrm>
            <a:off x="611560" y="404664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00B0F0"/>
                </a:solidFill>
              </a:rPr>
              <a:t>Kritéria přeshraniční spolupráce</a:t>
            </a:r>
          </a:p>
        </p:txBody>
      </p:sp>
      <p:sp>
        <p:nvSpPr>
          <p:cNvPr id="4" name="Zástupný symbol pro zápatí 5">
            <a:extLst>
              <a:ext uri="{FF2B5EF4-FFF2-40B4-BE49-F238E27FC236}">
                <a16:creationId xmlns:a16="http://schemas.microsoft.com/office/drawing/2014/main" id="{CBD75725-3A5F-40EF-8ADF-88098FB38F91}"/>
              </a:ext>
            </a:extLst>
          </p:cNvPr>
          <p:cNvSpPr txBox="1">
            <a:spLocks/>
          </p:cNvSpPr>
          <p:nvPr/>
        </p:nvSpPr>
        <p:spPr>
          <a:xfrm>
            <a:off x="2667000" y="6356351"/>
            <a:ext cx="4281264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cs-CZ" sz="1600" dirty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Olomouc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13A8BEC2-7F1F-4F11-B315-B7954DA21882}"/>
              </a:ext>
            </a:extLst>
          </p:cNvPr>
          <p:cNvSpPr/>
          <p:nvPr/>
        </p:nvSpPr>
        <p:spPr>
          <a:xfrm>
            <a:off x="1619672" y="6356351"/>
            <a:ext cx="8595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8EC31-CEDE-4FF9-85F3-B5F5F67F75C7}" type="datetime1">
              <a:rPr lang="cs-CZ" sz="1400">
                <a:solidFill>
                  <a:srgbClr val="5FCBEF">
                    <a:lumMod val="75000"/>
                  </a:srgbClr>
                </a:solidFill>
                <a:latin typeface="Mistral" pitchFamily="66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06.02.2020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7909855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2894345B-FAB9-45E0-B3E5-FDC5CE421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2150253"/>
            <a:ext cx="6347714" cy="3880773"/>
          </a:xfrm>
        </p:spPr>
        <p:txBody>
          <a:bodyPr/>
          <a:lstStyle/>
          <a:p>
            <a:r>
              <a:rPr lang="cs-CZ" sz="3600" dirty="0">
                <a:solidFill>
                  <a:srgbClr val="002060"/>
                </a:solidFill>
              </a:rPr>
              <a:t>Prioritní osa 2</a:t>
            </a:r>
          </a:p>
          <a:p>
            <a:pPr marL="0" indent="0">
              <a:buNone/>
            </a:pPr>
            <a:endParaRPr lang="cs-CZ" sz="2000" dirty="0">
              <a:solidFill>
                <a:srgbClr val="002060"/>
              </a:solidFill>
            </a:endParaRPr>
          </a:p>
          <a:p>
            <a:r>
              <a:rPr lang="cs-CZ" sz="3600" dirty="0">
                <a:solidFill>
                  <a:srgbClr val="002060"/>
                </a:solidFill>
              </a:rPr>
              <a:t>Prioritní osa 4</a:t>
            </a:r>
            <a:endParaRPr lang="cs-CZ" sz="2000" dirty="0">
              <a:solidFill>
                <a:srgbClr val="002060"/>
              </a:solidFill>
            </a:endParaRPr>
          </a:p>
          <a:p>
            <a:endParaRPr lang="cs-CZ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FD380D95-1D0B-4EF9-9B23-07CF3AD94942}"/>
              </a:ext>
            </a:extLst>
          </p:cNvPr>
          <p:cNvSpPr txBox="1">
            <a:spLocks/>
          </p:cNvSpPr>
          <p:nvPr/>
        </p:nvSpPr>
        <p:spPr>
          <a:xfrm>
            <a:off x="539552" y="816637"/>
            <a:ext cx="6347713" cy="6604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sz="4400" dirty="0"/>
              <a:t>Podporované aktivity</a:t>
            </a:r>
          </a:p>
        </p:txBody>
      </p:sp>
      <p:sp>
        <p:nvSpPr>
          <p:cNvPr id="4" name="Zástupný symbol pro datum 5">
            <a:extLst>
              <a:ext uri="{FF2B5EF4-FFF2-40B4-BE49-F238E27FC236}">
                <a16:creationId xmlns:a16="http://schemas.microsoft.com/office/drawing/2014/main" id="{E5E5F443-AF6E-4372-832D-02C08AC1EEFA}"/>
              </a:ext>
            </a:extLst>
          </p:cNvPr>
          <p:cNvSpPr txBox="1">
            <a:spLocks/>
          </p:cNvSpPr>
          <p:nvPr/>
        </p:nvSpPr>
        <p:spPr>
          <a:xfrm>
            <a:off x="1109226" y="6469470"/>
            <a:ext cx="107916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A31E95E-817E-4613-B989-66AFCE53DE2D}" type="datetime1">
              <a:rPr lang="cs-CZ" sz="1400" smtClean="0">
                <a:solidFill>
                  <a:schemeClr val="accent1">
                    <a:lumMod val="75000"/>
                  </a:schemeClr>
                </a:solidFill>
                <a:latin typeface="Mistral" panose="03090702030407020403" pitchFamily="66" charset="0"/>
              </a:rPr>
              <a:pPr>
                <a:defRPr/>
              </a:pPr>
              <a:t>06.02.2020</a:t>
            </a:fld>
            <a:endParaRPr lang="cs-CZ" sz="1400" dirty="0">
              <a:solidFill>
                <a:schemeClr val="accent1">
                  <a:lumMod val="75000"/>
                </a:schemeClr>
              </a:solidFill>
              <a:latin typeface="Mistral" panose="03090702030407020403" pitchFamily="66" charset="0"/>
            </a:endParaRPr>
          </a:p>
        </p:txBody>
      </p:sp>
      <p:sp>
        <p:nvSpPr>
          <p:cNvPr id="5" name="Zástupný symbol pro zápatí 6">
            <a:extLst>
              <a:ext uri="{FF2B5EF4-FFF2-40B4-BE49-F238E27FC236}">
                <a16:creationId xmlns:a16="http://schemas.microsoft.com/office/drawing/2014/main" id="{FD13EC0E-C2E3-48D3-8697-FA062B9007DB}"/>
              </a:ext>
            </a:extLst>
          </p:cNvPr>
          <p:cNvSpPr txBox="1">
            <a:spLocks/>
          </p:cNvSpPr>
          <p:nvPr/>
        </p:nvSpPr>
        <p:spPr>
          <a:xfrm>
            <a:off x="3818697" y="6446275"/>
            <a:ext cx="266625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1400" dirty="0">
                <a:solidFill>
                  <a:schemeClr val="accent1">
                    <a:lumMod val="75000"/>
                  </a:schemeClr>
                </a:solidFill>
                <a:latin typeface="Mistral" panose="03090702030407020403" pitchFamily="66" charset="0"/>
              </a:rPr>
              <a:t>Olomouc</a:t>
            </a:r>
          </a:p>
        </p:txBody>
      </p:sp>
    </p:spTree>
    <p:extLst>
      <p:ext uri="{BB962C8B-B14F-4D97-AF65-F5344CB8AC3E}">
        <p14:creationId xmlns:p14="http://schemas.microsoft.com/office/powerpoint/2010/main" val="1589499093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89CA04-06EA-40A2-A488-B7473328A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896" y="229162"/>
            <a:ext cx="6347713" cy="660400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00B0F0"/>
                </a:solidFill>
              </a:rPr>
              <a:t>Prioritní osa 2</a:t>
            </a:r>
            <a:endParaRPr lang="cs-CZ" sz="2000" dirty="0">
              <a:solidFill>
                <a:srgbClr val="00B0F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B958A4-EBC7-425A-A425-E788670F9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889561"/>
            <a:ext cx="7272808" cy="5589851"/>
          </a:xfrm>
        </p:spPr>
        <p:txBody>
          <a:bodyPr>
            <a:normAutofit fontScale="47500" lnSpcReduction="20000"/>
          </a:bodyPr>
          <a:lstStyle/>
          <a:p>
            <a:r>
              <a:rPr lang="cs-CZ" sz="3500" dirty="0">
                <a:solidFill>
                  <a:srgbClr val="002060"/>
                </a:solidFill>
              </a:rPr>
              <a:t>zachování a obnova kulturních a přírodních atraktivit, směřující k jejich využití pro udržitelný rozvoj společného pohraničí</a:t>
            </a:r>
          </a:p>
          <a:p>
            <a:r>
              <a:rPr lang="cs-CZ" sz="3500" dirty="0">
                <a:solidFill>
                  <a:srgbClr val="002060"/>
                </a:solidFill>
              </a:rPr>
              <a:t>podpora využití nehmotného kulturního dědictví</a:t>
            </a:r>
          </a:p>
          <a:p>
            <a:r>
              <a:rPr lang="cs-CZ" sz="3500" dirty="0">
                <a:solidFill>
                  <a:srgbClr val="002060"/>
                </a:solidFill>
              </a:rPr>
              <a:t>infrastrukturní opatření pro přeshraniční zpřístupnění a využívání kulturního a přírodního dědictví příhraničního regionu - např. výstavba, rekonstrukce, přestavba a modernizace veřejně dostupné základní infrastruktury zpřístupňující a zvyšující využití přírodního a kulturního dědictví v odvětví cestovního ruchu (např. cyklostezky, naučné stezky), včetně doplňkové turistické infrastruktury usnadňující návštěvu kulturních a přírodních atraktivit (např. stojany pro kola, informační tabule apod.)</a:t>
            </a:r>
          </a:p>
          <a:p>
            <a:r>
              <a:rPr lang="cs-CZ" sz="3500" dirty="0">
                <a:solidFill>
                  <a:srgbClr val="002060"/>
                </a:solidFill>
              </a:rPr>
              <a:t>společná informační, marketingová a propagační opatření v oblasti využití přírodních a kulturních zdrojů - např. využití mobilních technologií pro společnou prezentaci a propagaci kulturních a přírodních atraktivit společného pohraničí (internetové stránky, mobilní aplikace apod.), společné kampaně propagující přírodní a kulturní atraktivity společného území, společná účast na veletrzích a obdobných propagačních akcích cestovního ruchu včetně pořízení nezbytných propagačních předmětů dlouhodobé povahy potřebných pro tento druh propagace (bannery, propagační stany apod.)</a:t>
            </a:r>
          </a:p>
          <a:p>
            <a:r>
              <a:rPr lang="cs-CZ" sz="3500" dirty="0">
                <a:solidFill>
                  <a:srgbClr val="002060"/>
                </a:solidFill>
              </a:rPr>
              <a:t>evaluace, studie, strategie, plány směřující k využití přírodních a kulturních zdrojů</a:t>
            </a:r>
            <a:endParaRPr lang="cs-CZ" sz="3500" dirty="0">
              <a:solidFill>
                <a:srgbClr val="002060"/>
              </a:solidFill>
              <a:highlight>
                <a:srgbClr val="FFFF00"/>
              </a:highlight>
            </a:endParaRPr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421B2B77-FF21-4EC4-8584-42CC6729F7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9226" y="6469470"/>
            <a:ext cx="1079165" cy="365125"/>
          </a:xfrm>
        </p:spPr>
        <p:txBody>
          <a:bodyPr/>
          <a:lstStyle/>
          <a:p>
            <a:pPr>
              <a:defRPr/>
            </a:pPr>
            <a:fld id="{3A31E95E-817E-4613-B989-66AFCE53DE2D}" type="datetime1">
              <a:rPr lang="cs-CZ" sz="1400" smtClean="0">
                <a:solidFill>
                  <a:schemeClr val="accent1">
                    <a:lumMod val="75000"/>
                  </a:schemeClr>
                </a:solidFill>
                <a:latin typeface="Mistral" panose="03090702030407020403" pitchFamily="66" charset="0"/>
              </a:rPr>
              <a:t>06.02.2020</a:t>
            </a:fld>
            <a:endParaRPr lang="cs-CZ" sz="1400" dirty="0">
              <a:solidFill>
                <a:schemeClr val="accent1">
                  <a:lumMod val="75000"/>
                </a:schemeClr>
              </a:solidFill>
              <a:latin typeface="Mistral" panose="03090702030407020403" pitchFamily="66" charset="0"/>
            </a:endParaRP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D5BE2F0C-AFA1-423B-A014-C321DBA8A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8697" y="6446275"/>
            <a:ext cx="2666257" cy="365125"/>
          </a:xfrm>
        </p:spPr>
        <p:txBody>
          <a:bodyPr/>
          <a:lstStyle/>
          <a:p>
            <a:pPr>
              <a:defRPr/>
            </a:pPr>
            <a:r>
              <a:rPr lang="cs-CZ" sz="1400" dirty="0">
                <a:solidFill>
                  <a:schemeClr val="accent1">
                    <a:lumMod val="75000"/>
                  </a:schemeClr>
                </a:solidFill>
                <a:latin typeface="Mistral" panose="03090702030407020403" pitchFamily="66" charset="0"/>
              </a:rPr>
              <a:t>Olomouc</a:t>
            </a:r>
          </a:p>
        </p:txBody>
      </p:sp>
    </p:spTree>
    <p:extLst>
      <p:ext uri="{BB962C8B-B14F-4D97-AF65-F5344CB8AC3E}">
        <p14:creationId xmlns:p14="http://schemas.microsoft.com/office/powerpoint/2010/main" val="1549270982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89CA04-06EA-40A2-A488-B7473328A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40" y="816637"/>
            <a:ext cx="6347713" cy="660400"/>
          </a:xfrm>
        </p:spPr>
        <p:txBody>
          <a:bodyPr/>
          <a:lstStyle/>
          <a:p>
            <a:r>
              <a:rPr lang="cs-CZ" dirty="0">
                <a:solidFill>
                  <a:srgbClr val="00B0F0"/>
                </a:solidFill>
              </a:rPr>
              <a:t>Ukazatele výstupu pro PO 2</a:t>
            </a:r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421B2B77-FF21-4EC4-8584-42CC6729F7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9226" y="6469470"/>
            <a:ext cx="1079165" cy="365125"/>
          </a:xfrm>
        </p:spPr>
        <p:txBody>
          <a:bodyPr/>
          <a:lstStyle/>
          <a:p>
            <a:pPr>
              <a:defRPr/>
            </a:pPr>
            <a:fld id="{3A31E95E-817E-4613-B989-66AFCE53DE2D}" type="datetime1">
              <a:rPr lang="cs-CZ" sz="1400" smtClean="0">
                <a:solidFill>
                  <a:schemeClr val="accent1">
                    <a:lumMod val="75000"/>
                  </a:schemeClr>
                </a:solidFill>
                <a:latin typeface="Mistral" panose="03090702030407020403" pitchFamily="66" charset="0"/>
              </a:rPr>
              <a:t>06.02.2020</a:t>
            </a:fld>
            <a:endParaRPr lang="cs-CZ" sz="1400" dirty="0">
              <a:solidFill>
                <a:schemeClr val="accent1">
                  <a:lumMod val="75000"/>
                </a:schemeClr>
              </a:solidFill>
              <a:latin typeface="Mistral" panose="03090702030407020403" pitchFamily="66" charset="0"/>
            </a:endParaRP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D5BE2F0C-AFA1-423B-A014-C321DBA8A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8697" y="6446275"/>
            <a:ext cx="2666257" cy="365125"/>
          </a:xfrm>
        </p:spPr>
        <p:txBody>
          <a:bodyPr/>
          <a:lstStyle/>
          <a:p>
            <a:pPr>
              <a:defRPr/>
            </a:pPr>
            <a:r>
              <a:rPr lang="cs-CZ" sz="1400" dirty="0">
                <a:solidFill>
                  <a:schemeClr val="accent1">
                    <a:lumMod val="75000"/>
                  </a:schemeClr>
                </a:solidFill>
                <a:latin typeface="Mistral" panose="03090702030407020403" pitchFamily="66" charset="0"/>
              </a:rPr>
              <a:t>Olomouc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AB13290-0CE0-431A-812B-524AFF1AD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2160590"/>
            <a:ext cx="7130753" cy="3880773"/>
          </a:xfrm>
        </p:spPr>
        <p:txBody>
          <a:bodyPr/>
          <a:lstStyle/>
          <a:p>
            <a:pPr marL="355600" indent="-273050">
              <a:spcBef>
                <a:spcPts val="0"/>
              </a:spcBef>
              <a:buNone/>
            </a:pPr>
            <a:r>
              <a:rPr lang="cs-CZ" dirty="0">
                <a:solidFill>
                  <a:srgbClr val="002060"/>
                </a:solidFill>
              </a:rPr>
              <a:t>•	</a:t>
            </a:r>
            <a:r>
              <a:rPr lang="cs-CZ" sz="2400" dirty="0">
                <a:solidFill>
                  <a:srgbClr val="002060"/>
                </a:solidFill>
              </a:rPr>
              <a:t>počet elementů kulturního/ přírodního bohatství se zvýšenou atraktivitou  </a:t>
            </a:r>
          </a:p>
          <a:p>
            <a:pPr marL="355600" indent="-273050">
              <a:spcBef>
                <a:spcPts val="0"/>
              </a:spcBef>
              <a:buNone/>
            </a:pPr>
            <a:endParaRPr lang="cs-CZ" sz="2400" dirty="0">
              <a:solidFill>
                <a:srgbClr val="002060"/>
              </a:solidFill>
            </a:endParaRPr>
          </a:p>
          <a:p>
            <a:pPr marL="355600" indent="-273050">
              <a:spcBef>
                <a:spcPts val="0"/>
              </a:spcBef>
              <a:buNone/>
            </a:pPr>
            <a:r>
              <a:rPr lang="cs-CZ" sz="2400" dirty="0">
                <a:solidFill>
                  <a:srgbClr val="002060"/>
                </a:solidFill>
              </a:rPr>
              <a:t>•	počet elementů infrastruktury zpřístupňující/ zvyšující využití přírodního a kulturního dědictví</a:t>
            </a:r>
          </a:p>
          <a:p>
            <a:pPr marL="355600" indent="-273050">
              <a:spcBef>
                <a:spcPts val="0"/>
              </a:spcBef>
              <a:buNone/>
            </a:pPr>
            <a:endParaRPr lang="cs-CZ" sz="2400" dirty="0">
              <a:solidFill>
                <a:srgbClr val="002060"/>
              </a:solidFill>
            </a:endParaRPr>
          </a:p>
          <a:p>
            <a:pPr marL="355600" indent="-273050">
              <a:spcBef>
                <a:spcPts val="0"/>
              </a:spcBef>
              <a:buNone/>
            </a:pPr>
            <a:r>
              <a:rPr lang="cs-CZ" sz="2400" dirty="0">
                <a:solidFill>
                  <a:srgbClr val="002060"/>
                </a:solidFill>
              </a:rPr>
              <a:t>•	počet realizovaných společných mechanismů v oblasti přírodního a kulturního dědictví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7324335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7200800" cy="554461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</a:rPr>
              <a:t>Jedná se o dobrovolné sdružení českých a polských spolků a svazků měst a obcí, které se nacházejí na území okresů Bruntál a Jeseník v České republice a na území Opolského Slezska (Opolské vojvodství) v Polské republice; </a:t>
            </a:r>
          </a:p>
          <a:p>
            <a:pPr>
              <a:buFont typeface="Wingdings" pitchFamily="2" charset="2"/>
              <a:buChar char="ü"/>
            </a:pPr>
            <a:endParaRPr lang="cs-CZ" sz="2400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</a:rPr>
              <a:t>Euroregion Praděd byl založen dne 2. 7. 1997    v Jeseníku - na základě rámcové smlouvy o vytvoření česko-polského euroregionu.</a:t>
            </a:r>
          </a:p>
          <a:p>
            <a:pPr>
              <a:buFont typeface="Wingdings" pitchFamily="2" charset="2"/>
              <a:buChar char="ü"/>
            </a:pPr>
            <a:endParaRPr lang="cs-CZ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accent1">
                  <a:lumMod val="75000"/>
                </a:schemeClr>
              </a:solidFill>
              <a:latin typeface="Mistral" pitchFamily="66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13009"/>
          </a:xfrm>
        </p:spPr>
        <p:txBody>
          <a:bodyPr/>
          <a:lstStyle/>
          <a:p>
            <a:pPr>
              <a:defRPr/>
            </a:pPr>
            <a:fld id="{93BD7008-8492-48A7-B4D4-FFF6D7F20EB2}" type="datetime1">
              <a:rPr lang="cs-CZ" sz="140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06.02.2020</a:t>
            </a:fld>
            <a:endParaRPr lang="cs-CZ" sz="1400" dirty="0">
              <a:solidFill>
                <a:schemeClr val="accent1">
                  <a:lumMod val="75000"/>
                </a:schemeClr>
              </a:solidFill>
              <a:latin typeface="Mistral" pitchFamily="66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4281264" cy="313010"/>
          </a:xfrm>
        </p:spPr>
        <p:txBody>
          <a:bodyPr/>
          <a:lstStyle/>
          <a:p>
            <a:pPr algn="ctr">
              <a:defRPr/>
            </a:pPr>
            <a:r>
              <a:rPr lang="cs-CZ" sz="1600" dirty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Olomouc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0F618C9-0821-45AE-B697-B6E40DE4400C}"/>
              </a:ext>
            </a:extLst>
          </p:cNvPr>
          <p:cNvSpPr txBox="1"/>
          <p:nvPr/>
        </p:nvSpPr>
        <p:spPr>
          <a:xfrm>
            <a:off x="755576" y="476672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Euroregion Praděd</a:t>
            </a:r>
          </a:p>
        </p:txBody>
      </p:sp>
    </p:spTree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421B2B77-FF21-4EC4-8584-42CC6729F7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9226" y="6469470"/>
            <a:ext cx="1079165" cy="365125"/>
          </a:xfrm>
        </p:spPr>
        <p:txBody>
          <a:bodyPr/>
          <a:lstStyle/>
          <a:p>
            <a:pPr>
              <a:defRPr/>
            </a:pPr>
            <a:fld id="{3A31E95E-817E-4613-B989-66AFCE53DE2D}" type="datetime1">
              <a:rPr lang="cs-CZ" sz="1400" smtClean="0">
                <a:solidFill>
                  <a:schemeClr val="accent1">
                    <a:lumMod val="75000"/>
                  </a:schemeClr>
                </a:solidFill>
                <a:latin typeface="Mistral" panose="03090702030407020403" pitchFamily="66" charset="0"/>
              </a:rPr>
              <a:t>06.02.2020</a:t>
            </a:fld>
            <a:endParaRPr lang="cs-CZ" sz="1400" dirty="0">
              <a:solidFill>
                <a:schemeClr val="accent1">
                  <a:lumMod val="75000"/>
                </a:schemeClr>
              </a:solidFill>
              <a:latin typeface="Mistral" panose="03090702030407020403" pitchFamily="66" charset="0"/>
            </a:endParaRP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D5BE2F0C-AFA1-423B-A014-C321DBA8A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8697" y="6446275"/>
            <a:ext cx="2666257" cy="365125"/>
          </a:xfrm>
        </p:spPr>
        <p:txBody>
          <a:bodyPr/>
          <a:lstStyle/>
          <a:p>
            <a:pPr>
              <a:defRPr/>
            </a:pPr>
            <a:r>
              <a:rPr lang="cs-CZ" sz="1400" dirty="0">
                <a:solidFill>
                  <a:schemeClr val="accent1">
                    <a:lumMod val="75000"/>
                  </a:schemeClr>
                </a:solidFill>
                <a:latin typeface="Mistral" panose="03090702030407020403" pitchFamily="66" charset="0"/>
              </a:rPr>
              <a:t>Olomouc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AB13290-0CE0-431A-812B-524AFF1AD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2160590"/>
            <a:ext cx="7130753" cy="3880773"/>
          </a:xfrm>
        </p:spPr>
        <p:txBody>
          <a:bodyPr>
            <a:normAutofit/>
          </a:bodyPr>
          <a:lstStyle/>
          <a:p>
            <a:pPr marL="355600" indent="-273050">
              <a:spcBef>
                <a:spcPts val="0"/>
              </a:spcBef>
              <a:buNone/>
            </a:pPr>
            <a:r>
              <a:rPr lang="cs-CZ" sz="2800" dirty="0">
                <a:solidFill>
                  <a:srgbClr val="002060"/>
                </a:solidFill>
              </a:rPr>
              <a:t>Mikroprojekty musí obsahovat výdaje na </a:t>
            </a:r>
            <a:r>
              <a:rPr lang="cs-CZ" sz="2800" b="1" dirty="0">
                <a:solidFill>
                  <a:srgbClr val="002060"/>
                </a:solidFill>
              </a:rPr>
              <a:t>neinvestiční </a:t>
            </a:r>
            <a:r>
              <a:rPr lang="cs-CZ" sz="2800" dirty="0">
                <a:solidFill>
                  <a:srgbClr val="002060"/>
                </a:solidFill>
              </a:rPr>
              <a:t>(tzv. měkké) </a:t>
            </a:r>
            <a:r>
              <a:rPr lang="cs-CZ" sz="2800" b="1" dirty="0">
                <a:solidFill>
                  <a:srgbClr val="002060"/>
                </a:solidFill>
              </a:rPr>
              <a:t>aktivity</a:t>
            </a:r>
            <a:r>
              <a:rPr lang="cs-CZ" sz="2800" dirty="0">
                <a:solidFill>
                  <a:srgbClr val="002060"/>
                </a:solidFill>
              </a:rPr>
              <a:t> ve výši min. </a:t>
            </a:r>
            <a:r>
              <a:rPr lang="cs-CZ" sz="2800" b="1" dirty="0">
                <a:solidFill>
                  <a:srgbClr val="002060"/>
                </a:solidFill>
              </a:rPr>
              <a:t>3% </a:t>
            </a:r>
            <a:r>
              <a:rPr lang="cs-CZ" sz="2800" dirty="0">
                <a:solidFill>
                  <a:srgbClr val="002060"/>
                </a:solidFill>
              </a:rPr>
              <a:t>celkových způsobilých výdajů. </a:t>
            </a:r>
          </a:p>
          <a:p>
            <a:pPr marL="355600" indent="-273050">
              <a:spcBef>
                <a:spcPts val="0"/>
              </a:spcBef>
              <a:buNone/>
            </a:pPr>
            <a:endParaRPr lang="cs-CZ" sz="2800" dirty="0">
              <a:solidFill>
                <a:srgbClr val="002060"/>
              </a:solidFill>
            </a:endParaRPr>
          </a:p>
          <a:p>
            <a:pPr marL="355600" indent="-273050">
              <a:spcBef>
                <a:spcPts val="0"/>
              </a:spcBef>
              <a:buNone/>
            </a:pPr>
            <a:r>
              <a:rPr lang="cs-CZ" sz="2800" dirty="0">
                <a:solidFill>
                  <a:srgbClr val="002060"/>
                </a:solidFill>
              </a:rPr>
              <a:t>Investiční aktivity nemohou být realizované samostatně!!</a:t>
            </a:r>
          </a:p>
          <a:p>
            <a:pPr marL="355600" indent="-273050">
              <a:spcBef>
                <a:spcPts val="0"/>
              </a:spcBef>
              <a:buNone/>
            </a:pPr>
            <a:endParaRPr lang="cs-CZ" sz="2800" dirty="0">
              <a:solidFill>
                <a:srgbClr val="002060"/>
              </a:solidFill>
            </a:endParaRPr>
          </a:p>
          <a:p>
            <a:pPr marL="355600" indent="-273050">
              <a:spcBef>
                <a:spcPts val="0"/>
              </a:spcBef>
              <a:buNone/>
            </a:pPr>
            <a:r>
              <a:rPr lang="cs-CZ" sz="2400" dirty="0">
                <a:solidFill>
                  <a:srgbClr val="002060"/>
                </a:solidFill>
              </a:rPr>
              <a:t>	</a:t>
            </a:r>
            <a:endParaRPr lang="cs-CZ" sz="2400" dirty="0"/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D6CEABEE-E528-468A-9E78-D50EDBD8BD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4525" y="815975"/>
            <a:ext cx="6348413" cy="66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rgbClr val="00B0F0"/>
                </a:solidFill>
              </a:rPr>
              <a:t>Omezení v prioritní ose 2</a:t>
            </a:r>
          </a:p>
        </p:txBody>
      </p:sp>
    </p:spTree>
    <p:extLst>
      <p:ext uri="{BB962C8B-B14F-4D97-AF65-F5344CB8AC3E}">
        <p14:creationId xmlns:p14="http://schemas.microsoft.com/office/powerpoint/2010/main" val="1353137498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89CA04-06EA-40A2-A488-B7473328A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60648"/>
            <a:ext cx="6347713" cy="1320800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00B0F0"/>
                </a:solidFill>
              </a:rPr>
              <a:t>Prioritní osa 4</a:t>
            </a:r>
            <a:br>
              <a:rPr lang="cs-CZ" dirty="0">
                <a:solidFill>
                  <a:srgbClr val="002060"/>
                </a:solidFill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B958A4-EBC7-425A-A425-E788670F9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80728"/>
            <a:ext cx="7416824" cy="5762236"/>
          </a:xfrm>
        </p:spPr>
        <p:txBody>
          <a:bodyPr>
            <a:normAutofit fontScale="47500" lnSpcReduction="20000"/>
          </a:bodyPr>
          <a:lstStyle/>
          <a:p>
            <a:r>
              <a:rPr lang="cs-CZ" sz="3500" dirty="0">
                <a:solidFill>
                  <a:srgbClr val="002060"/>
                </a:solidFill>
              </a:rPr>
              <a:t>aktivity v oblasti zvýšení úrovně informací o společném území - např. propagace přeshraniční spolupráce a společného území (příprava společných publikací, internetových stránek apod.), a to i mimo programové území</a:t>
            </a:r>
          </a:p>
          <a:p>
            <a:r>
              <a:rPr lang="cs-CZ" sz="3500" dirty="0">
                <a:solidFill>
                  <a:srgbClr val="002060"/>
                </a:solidFill>
              </a:rPr>
              <a:t>aktivity v oblasti dopravy - např. společné plánování, optimalizace, zajištění bezpečnosti a propagace veřejné přeshraniční dopravy a přeshraniční nemotorové dopravy (pěších i cyklistických stezek a tras)</a:t>
            </a:r>
          </a:p>
          <a:p>
            <a:r>
              <a:rPr lang="cs-CZ" sz="3500" dirty="0">
                <a:solidFill>
                  <a:srgbClr val="002060"/>
                </a:solidFill>
              </a:rPr>
              <a:t>aktivity v oblasti ochrany přírody a krajiny - např. vzdělávací aktivity v oblasti přírody a krajiny</a:t>
            </a:r>
          </a:p>
          <a:p>
            <a:r>
              <a:rPr lang="cs-CZ" sz="3500" dirty="0">
                <a:solidFill>
                  <a:srgbClr val="002060"/>
                </a:solidFill>
              </a:rPr>
              <a:t>aktivity v oblasti vzdělávání - kooperační aktivity škol a vzdělávacích institucí, jejichž hlavním cílem je výměna zkušeností a dobré praxe, vzájemné poznání a návštěvy dětí i pedagogických pracovníků, realizace mimoškolních a zájmových aktivit dětí realizovaných školami, provádění osvěty a mimoškolního vzdělávání v nejrůznějších oblastech</a:t>
            </a:r>
          </a:p>
          <a:p>
            <a:r>
              <a:rPr lang="cs-CZ" sz="3500" dirty="0">
                <a:solidFill>
                  <a:srgbClr val="002060"/>
                </a:solidFill>
              </a:rPr>
              <a:t>aktivity v oblasti kultury, sportu a organizace volnočasových aktivit</a:t>
            </a:r>
          </a:p>
          <a:p>
            <a:r>
              <a:rPr lang="cs-CZ" sz="3500" dirty="0">
                <a:solidFill>
                  <a:srgbClr val="002060"/>
                </a:solidFill>
              </a:rPr>
              <a:t>aktivity v oblasti poskytování veřejných služeb (včetně tvorby kooperačních sítí) - např. společná řešení v oblasti zdravotnictví a sociálních služeb, spolupráce za účelem hospodářského rozvoje česko-polského příhraničí, spolupráce v oblasti bezpečnosti realizovaná záchrannými a bezpečnostními složkami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E506F24-D38E-4503-9CAD-D303E3299A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600" y="6435356"/>
            <a:ext cx="1224136" cy="365125"/>
          </a:xfrm>
        </p:spPr>
        <p:txBody>
          <a:bodyPr/>
          <a:lstStyle/>
          <a:p>
            <a:pPr>
              <a:defRPr/>
            </a:pPr>
            <a:fld id="{E0017124-1033-405F-A7D3-6B10173FC2C7}" type="datetime1">
              <a:rPr lang="cs-CZ" sz="1400" smtClean="0">
                <a:solidFill>
                  <a:schemeClr val="accent1">
                    <a:lumMod val="75000"/>
                  </a:schemeClr>
                </a:solidFill>
                <a:latin typeface="Mistral" panose="03090702030407020403" pitchFamily="66" charset="0"/>
              </a:rPr>
              <a:t>06.02.2020</a:t>
            </a:fld>
            <a:endParaRPr lang="cs-CZ" sz="1400" dirty="0">
              <a:solidFill>
                <a:schemeClr val="accent1">
                  <a:lumMod val="75000"/>
                </a:schemeClr>
              </a:solidFill>
              <a:latin typeface="Mistral" panose="03090702030407020403" pitchFamily="66" charset="0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87BFB14-7B90-43CB-96CD-142C11320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9952" y="6492875"/>
            <a:ext cx="3026297" cy="365125"/>
          </a:xfrm>
        </p:spPr>
        <p:txBody>
          <a:bodyPr/>
          <a:lstStyle/>
          <a:p>
            <a:pPr>
              <a:defRPr/>
            </a:pPr>
            <a:r>
              <a:rPr lang="cs-CZ" sz="1400" dirty="0">
                <a:solidFill>
                  <a:schemeClr val="accent1">
                    <a:lumMod val="75000"/>
                  </a:schemeClr>
                </a:solidFill>
                <a:latin typeface="Mistral" panose="03090702030407020403" pitchFamily="66" charset="0"/>
              </a:rPr>
              <a:t>Olomouc</a:t>
            </a:r>
          </a:p>
        </p:txBody>
      </p:sp>
    </p:spTree>
    <p:extLst>
      <p:ext uri="{BB962C8B-B14F-4D97-AF65-F5344CB8AC3E}">
        <p14:creationId xmlns:p14="http://schemas.microsoft.com/office/powerpoint/2010/main" val="2766910194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89CA04-06EA-40A2-A488-B7473328A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40" y="816637"/>
            <a:ext cx="6347713" cy="660400"/>
          </a:xfrm>
        </p:spPr>
        <p:txBody>
          <a:bodyPr/>
          <a:lstStyle/>
          <a:p>
            <a:r>
              <a:rPr lang="cs-CZ" dirty="0">
                <a:solidFill>
                  <a:srgbClr val="00B0F0"/>
                </a:solidFill>
              </a:rPr>
              <a:t>Ukazatele výstupu pro PO 4</a:t>
            </a:r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421B2B77-FF21-4EC4-8584-42CC6729F7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9226" y="6469470"/>
            <a:ext cx="1079165" cy="365125"/>
          </a:xfrm>
        </p:spPr>
        <p:txBody>
          <a:bodyPr/>
          <a:lstStyle/>
          <a:p>
            <a:pPr>
              <a:defRPr/>
            </a:pPr>
            <a:fld id="{3A31E95E-817E-4613-B989-66AFCE53DE2D}" type="datetime1">
              <a:rPr lang="cs-CZ" sz="1400" smtClean="0">
                <a:solidFill>
                  <a:schemeClr val="accent1">
                    <a:lumMod val="75000"/>
                  </a:schemeClr>
                </a:solidFill>
                <a:latin typeface="Mistral" panose="03090702030407020403" pitchFamily="66" charset="0"/>
              </a:rPr>
              <a:t>06.02.2020</a:t>
            </a:fld>
            <a:endParaRPr lang="cs-CZ" sz="1400" dirty="0">
              <a:solidFill>
                <a:schemeClr val="accent1">
                  <a:lumMod val="75000"/>
                </a:schemeClr>
              </a:solidFill>
              <a:latin typeface="Mistral" panose="03090702030407020403" pitchFamily="66" charset="0"/>
            </a:endParaRP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D5BE2F0C-AFA1-423B-A014-C321DBA8A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8697" y="6446275"/>
            <a:ext cx="2666257" cy="365125"/>
          </a:xfrm>
        </p:spPr>
        <p:txBody>
          <a:bodyPr/>
          <a:lstStyle/>
          <a:p>
            <a:pPr>
              <a:defRPr/>
            </a:pPr>
            <a:r>
              <a:rPr lang="cs-CZ" sz="1400" dirty="0">
                <a:solidFill>
                  <a:schemeClr val="accent1">
                    <a:lumMod val="75000"/>
                  </a:schemeClr>
                </a:solidFill>
                <a:latin typeface="Mistral" panose="03090702030407020403" pitchFamily="66" charset="0"/>
              </a:rPr>
              <a:t>Olomouc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AB13290-0CE0-431A-812B-524AFF1AD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2160590"/>
            <a:ext cx="7130753" cy="3880773"/>
          </a:xfrm>
        </p:spPr>
        <p:txBody>
          <a:bodyPr/>
          <a:lstStyle/>
          <a:p>
            <a:pPr marL="355600" indent="-273050">
              <a:spcBef>
                <a:spcPts val="0"/>
              </a:spcBef>
              <a:buNone/>
            </a:pPr>
            <a:r>
              <a:rPr lang="cs-CZ" dirty="0">
                <a:solidFill>
                  <a:srgbClr val="002060"/>
                </a:solidFill>
              </a:rPr>
              <a:t>•	</a:t>
            </a:r>
            <a:r>
              <a:rPr lang="cs-CZ" dirty="0"/>
              <a:t> </a:t>
            </a:r>
            <a:r>
              <a:rPr lang="cs-CZ" sz="3200" dirty="0">
                <a:solidFill>
                  <a:srgbClr val="002060"/>
                </a:solidFill>
              </a:rPr>
              <a:t>Počet partnerů zapojených do společných aktivit</a:t>
            </a: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604433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268760"/>
            <a:ext cx="7128792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2400" dirty="0">
                <a:solidFill>
                  <a:srgbClr val="002060"/>
                </a:solidFill>
              </a:rPr>
              <a:t>V rámci mikroprojektů mohou být realizované investiční aktivity doprovodné k jiným neinvestičním záměrům a nezbytné k realizaci cílů mikroprojektu ve výši </a:t>
            </a:r>
            <a:r>
              <a:rPr lang="cs-CZ" sz="2400" b="1" dirty="0">
                <a:solidFill>
                  <a:srgbClr val="002060"/>
                </a:solidFill>
              </a:rPr>
              <a:t>max. 50 % </a:t>
            </a:r>
            <a:r>
              <a:rPr lang="cs-CZ" sz="2400" dirty="0">
                <a:solidFill>
                  <a:srgbClr val="002060"/>
                </a:solidFill>
              </a:rPr>
              <a:t>celkových způsobilých výdajů rozpočtu celého mikroprojektu. </a:t>
            </a:r>
          </a:p>
          <a:p>
            <a:pPr marL="0" indent="0">
              <a:buNone/>
            </a:pPr>
            <a:endParaRPr lang="cs-CZ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2400" b="1" dirty="0">
                <a:solidFill>
                  <a:srgbClr val="002060"/>
                </a:solidFill>
              </a:rPr>
              <a:t>Investiční aktivity nemohou být realizované samostatně!!</a:t>
            </a:r>
          </a:p>
          <a:p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B2FC644-2E76-424D-B7A0-095698615C7D}"/>
              </a:ext>
            </a:extLst>
          </p:cNvPr>
          <p:cNvSpPr txBox="1"/>
          <p:nvPr/>
        </p:nvSpPr>
        <p:spPr>
          <a:xfrm>
            <a:off x="683568" y="404664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rgbClr val="00B0F0"/>
                </a:solidFill>
              </a:rPr>
              <a:t>Omezení v prioritní ose 4</a:t>
            </a:r>
          </a:p>
        </p:txBody>
      </p:sp>
      <p:sp>
        <p:nvSpPr>
          <p:cNvPr id="4" name="Zástupný symbol pro zápatí 5">
            <a:extLst>
              <a:ext uri="{FF2B5EF4-FFF2-40B4-BE49-F238E27FC236}">
                <a16:creationId xmlns:a16="http://schemas.microsoft.com/office/drawing/2014/main" id="{893CD91A-9C11-4259-8309-194A2D949E14}"/>
              </a:ext>
            </a:extLst>
          </p:cNvPr>
          <p:cNvSpPr txBox="1">
            <a:spLocks/>
          </p:cNvSpPr>
          <p:nvPr/>
        </p:nvSpPr>
        <p:spPr>
          <a:xfrm>
            <a:off x="2667000" y="6356351"/>
            <a:ext cx="4281264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cs-CZ" sz="1600" dirty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Olomouc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83C29A3-CC10-446F-ACB8-4E8F5E296ADB}"/>
              </a:ext>
            </a:extLst>
          </p:cNvPr>
          <p:cNvSpPr/>
          <p:nvPr/>
        </p:nvSpPr>
        <p:spPr>
          <a:xfrm>
            <a:off x="1815001" y="6408615"/>
            <a:ext cx="8595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8EC31-CEDE-4FF9-85F3-B5F5F67F75C7}" type="datetime1">
              <a:rPr lang="cs-CZ" sz="1400">
                <a:solidFill>
                  <a:srgbClr val="5FCBEF">
                    <a:lumMod val="75000"/>
                  </a:srgbClr>
                </a:solidFill>
                <a:latin typeface="Mistral" pitchFamily="66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06.02.2020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4024047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124744"/>
            <a:ext cx="7560840" cy="523160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cs-CZ" sz="1000" b="1" dirty="0"/>
          </a:p>
          <a:p>
            <a:pPr marL="0" indent="0">
              <a:spcBef>
                <a:spcPts val="0"/>
              </a:spcBef>
              <a:buNone/>
            </a:pPr>
            <a:r>
              <a:rPr lang="cs-CZ" sz="1900" b="1" dirty="0">
                <a:solidFill>
                  <a:srgbClr val="002060"/>
                </a:solidFill>
              </a:rPr>
              <a:t>Prioritní osa 2</a:t>
            </a:r>
            <a:endParaRPr lang="cs-CZ" sz="1900" dirty="0">
              <a:solidFill>
                <a:srgbClr val="002060"/>
              </a:solidFill>
            </a:endParaRPr>
          </a:p>
          <a:p>
            <a:pPr marL="273050">
              <a:spcBef>
                <a:spcPts val="0"/>
              </a:spcBef>
              <a:buNone/>
              <a:tabLst>
                <a:tab pos="273050" algn="l"/>
              </a:tabLst>
            </a:pPr>
            <a:r>
              <a:rPr lang="cs-CZ" sz="1900" dirty="0">
                <a:solidFill>
                  <a:srgbClr val="002060"/>
                </a:solidFill>
              </a:rPr>
              <a:t>-	B a C</a:t>
            </a:r>
            <a:r>
              <a:rPr lang="cs-CZ" sz="1900" b="1" dirty="0">
                <a:solidFill>
                  <a:srgbClr val="002060"/>
                </a:solidFill>
              </a:rPr>
              <a:t> </a:t>
            </a:r>
            <a:r>
              <a:rPr lang="cs-CZ" sz="1900" dirty="0">
                <a:solidFill>
                  <a:srgbClr val="002060"/>
                </a:solidFill>
              </a:rPr>
              <a:t>– min. </a:t>
            </a:r>
            <a:r>
              <a:rPr lang="cs-CZ" sz="1900" b="1" dirty="0">
                <a:solidFill>
                  <a:srgbClr val="002060"/>
                </a:solidFill>
              </a:rPr>
              <a:t>2 000 – 30 000  €  </a:t>
            </a:r>
            <a:r>
              <a:rPr lang="cs-CZ" sz="1900" dirty="0">
                <a:solidFill>
                  <a:srgbClr val="002060"/>
                </a:solidFill>
              </a:rPr>
              <a:t>(CZV max. 60.000 €)</a:t>
            </a:r>
          </a:p>
          <a:p>
            <a:pPr marL="273050">
              <a:spcBef>
                <a:spcPts val="0"/>
              </a:spcBef>
              <a:buNone/>
              <a:tabLst>
                <a:tab pos="355600" algn="l"/>
              </a:tabLst>
            </a:pPr>
            <a:r>
              <a:rPr lang="cs-CZ" sz="1900" dirty="0">
                <a:solidFill>
                  <a:srgbClr val="002060"/>
                </a:solidFill>
              </a:rPr>
              <a:t>- 	A </a:t>
            </a:r>
            <a:r>
              <a:rPr lang="cs-CZ" sz="1900" b="1" dirty="0">
                <a:solidFill>
                  <a:srgbClr val="002060"/>
                </a:solidFill>
              </a:rPr>
              <a:t>      </a:t>
            </a:r>
            <a:r>
              <a:rPr lang="cs-CZ" sz="1900" dirty="0">
                <a:solidFill>
                  <a:srgbClr val="002060"/>
                </a:solidFill>
              </a:rPr>
              <a:t>– min. </a:t>
            </a:r>
            <a:r>
              <a:rPr lang="cs-CZ" sz="1900" b="1" dirty="0">
                <a:solidFill>
                  <a:srgbClr val="002060"/>
                </a:solidFill>
              </a:rPr>
              <a:t>4 000 – 60 000 €</a:t>
            </a:r>
            <a:r>
              <a:rPr lang="cs-CZ" sz="1900" dirty="0">
                <a:solidFill>
                  <a:srgbClr val="002060"/>
                </a:solidFill>
              </a:rPr>
              <a:t> – podíl každého partnera je vždy </a:t>
            </a:r>
          </a:p>
          <a:p>
            <a:pPr marL="273050">
              <a:spcBef>
                <a:spcPts val="0"/>
              </a:spcBef>
              <a:buNone/>
              <a:tabLst>
                <a:tab pos="355600" algn="l"/>
              </a:tabLst>
            </a:pPr>
            <a:r>
              <a:rPr lang="cs-CZ" sz="1900" dirty="0">
                <a:solidFill>
                  <a:srgbClr val="002060"/>
                </a:solidFill>
              </a:rPr>
              <a:t>					2.000 - 30.000 € i v případě, že jsou na mikroprojektu 			 		zainteresovaní více než 2 partneři (CZV max. 120.000 €) </a:t>
            </a:r>
          </a:p>
          <a:p>
            <a:pPr marL="273050">
              <a:spcBef>
                <a:spcPts val="0"/>
              </a:spcBef>
              <a:buNone/>
              <a:tabLst>
                <a:tab pos="355600" algn="l"/>
              </a:tabLst>
            </a:pPr>
            <a:endParaRPr lang="cs-CZ" sz="1000" dirty="0">
              <a:solidFill>
                <a:srgbClr val="002060"/>
              </a:solidFill>
            </a:endParaRPr>
          </a:p>
          <a:p>
            <a:pPr marL="273050" indent="-273050">
              <a:spcBef>
                <a:spcPts val="0"/>
              </a:spcBef>
              <a:buNone/>
            </a:pPr>
            <a:r>
              <a:rPr lang="cs-CZ" sz="1900" b="1" dirty="0">
                <a:solidFill>
                  <a:srgbClr val="002060"/>
                </a:solidFill>
              </a:rPr>
              <a:t>Prioritní osa 4 </a:t>
            </a:r>
            <a:endParaRPr lang="cs-CZ" sz="1900" dirty="0">
              <a:solidFill>
                <a:srgbClr val="002060"/>
              </a:solidFill>
            </a:endParaRPr>
          </a:p>
          <a:p>
            <a:pPr marL="273050">
              <a:spcBef>
                <a:spcPts val="0"/>
              </a:spcBef>
              <a:buNone/>
              <a:tabLst>
                <a:tab pos="273050" algn="l"/>
              </a:tabLst>
            </a:pPr>
            <a:r>
              <a:rPr lang="cs-CZ" sz="1900" dirty="0">
                <a:solidFill>
                  <a:srgbClr val="002060"/>
                </a:solidFill>
              </a:rPr>
              <a:t>-   B a C – min. </a:t>
            </a:r>
            <a:r>
              <a:rPr lang="cs-CZ" sz="1900" b="1" dirty="0">
                <a:solidFill>
                  <a:srgbClr val="002060"/>
                </a:solidFill>
              </a:rPr>
              <a:t>2 000 – 20 000 €</a:t>
            </a:r>
            <a:r>
              <a:rPr lang="cs-CZ" sz="1900" dirty="0">
                <a:solidFill>
                  <a:srgbClr val="002060"/>
                </a:solidFill>
              </a:rPr>
              <a:t> (CZV max. 40.000 €)</a:t>
            </a:r>
          </a:p>
          <a:p>
            <a:pPr marL="273050">
              <a:spcBef>
                <a:spcPts val="0"/>
              </a:spcBef>
              <a:buNone/>
              <a:tabLst>
                <a:tab pos="355600" algn="l"/>
              </a:tabLst>
            </a:pPr>
            <a:r>
              <a:rPr lang="cs-CZ" sz="1900" dirty="0">
                <a:solidFill>
                  <a:srgbClr val="002060"/>
                </a:solidFill>
              </a:rPr>
              <a:t>-   A </a:t>
            </a:r>
            <a:r>
              <a:rPr lang="cs-CZ" sz="1900" b="1" dirty="0">
                <a:solidFill>
                  <a:srgbClr val="002060"/>
                </a:solidFill>
              </a:rPr>
              <a:t>      </a:t>
            </a:r>
            <a:r>
              <a:rPr lang="cs-CZ" sz="1900" dirty="0">
                <a:solidFill>
                  <a:srgbClr val="002060"/>
                </a:solidFill>
              </a:rPr>
              <a:t>– min. </a:t>
            </a:r>
            <a:r>
              <a:rPr lang="cs-CZ" sz="1900" b="1" dirty="0">
                <a:solidFill>
                  <a:srgbClr val="002060"/>
                </a:solidFill>
              </a:rPr>
              <a:t>4 000 – 40 000 €</a:t>
            </a:r>
            <a:r>
              <a:rPr lang="cs-CZ" sz="1900" dirty="0">
                <a:solidFill>
                  <a:srgbClr val="002060"/>
                </a:solidFill>
              </a:rPr>
              <a:t>– podíl každého partnera je vždy </a:t>
            </a:r>
          </a:p>
          <a:p>
            <a:pPr marL="273050">
              <a:spcBef>
                <a:spcPts val="0"/>
              </a:spcBef>
              <a:buNone/>
              <a:tabLst>
                <a:tab pos="355600" algn="l"/>
              </a:tabLst>
            </a:pPr>
            <a:r>
              <a:rPr lang="cs-CZ" sz="1900" dirty="0">
                <a:solidFill>
                  <a:srgbClr val="002060"/>
                </a:solidFill>
              </a:rPr>
              <a:t>					2.000 - 20.000 € i v případě, že jsou na mikroprojektu 					zainteresovaní více než 2 partneři (CZV max. 80.000 EUR)</a:t>
            </a:r>
          </a:p>
          <a:p>
            <a:pPr marL="273050">
              <a:spcBef>
                <a:spcPts val="0"/>
              </a:spcBef>
              <a:buNone/>
            </a:pPr>
            <a:endParaRPr lang="cs-CZ" sz="1100" dirty="0">
              <a:solidFill>
                <a:srgbClr val="002060"/>
              </a:solidFill>
            </a:endParaRPr>
          </a:p>
          <a:p>
            <a:pPr marL="273050">
              <a:spcBef>
                <a:spcPts val="0"/>
              </a:spcBef>
              <a:buNone/>
            </a:pPr>
            <a:endParaRPr lang="cs-CZ" sz="1900" dirty="0">
              <a:solidFill>
                <a:srgbClr val="002060"/>
              </a:solidFill>
            </a:endParaRPr>
          </a:p>
          <a:p>
            <a:pPr marL="273050">
              <a:spcBef>
                <a:spcPts val="0"/>
              </a:spcBef>
              <a:buNone/>
            </a:pPr>
            <a:r>
              <a:rPr lang="cs-CZ" sz="1900" b="1" dirty="0">
                <a:solidFill>
                  <a:srgbClr val="002060"/>
                </a:solidFill>
              </a:rPr>
              <a:t>Výše dotace max 85% -  EFRR</a:t>
            </a:r>
          </a:p>
          <a:p>
            <a:pPr marL="273050">
              <a:spcBef>
                <a:spcPts val="0"/>
              </a:spcBef>
              <a:buNone/>
            </a:pPr>
            <a:r>
              <a:rPr lang="cs-CZ" sz="1900" b="1" dirty="0">
                <a:solidFill>
                  <a:srgbClr val="002060"/>
                </a:solidFill>
              </a:rPr>
              <a:t>                           15% - vlastní zdroje žadatele </a:t>
            </a:r>
            <a:r>
              <a:rPr lang="cs-CZ" sz="1900" dirty="0">
                <a:solidFill>
                  <a:srgbClr val="002060"/>
                </a:solidFill>
              </a:rPr>
              <a:t>(i příjmy)</a:t>
            </a:r>
          </a:p>
          <a:p>
            <a:pPr marL="273050">
              <a:spcBef>
                <a:spcPts val="0"/>
              </a:spcBef>
              <a:buNone/>
            </a:pPr>
            <a:endParaRPr lang="cs-CZ" sz="1900" dirty="0">
              <a:solidFill>
                <a:srgbClr val="002060"/>
              </a:solidFill>
            </a:endParaRPr>
          </a:p>
          <a:p>
            <a:pPr marL="273050" algn="ctr">
              <a:spcBef>
                <a:spcPts val="0"/>
              </a:spcBef>
              <a:buNone/>
            </a:pPr>
            <a:r>
              <a:rPr lang="cs-CZ" sz="2200" b="1" dirty="0">
                <a:solidFill>
                  <a:srgbClr val="002060"/>
                </a:solidFill>
              </a:rPr>
              <a:t>Není umožněno průběžné financování ani zálohové platby!</a:t>
            </a:r>
            <a:endParaRPr lang="cs-CZ" sz="1800" b="1" dirty="0">
              <a:solidFill>
                <a:srgbClr val="002060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075517B-2D22-4A8F-940A-1CE35A822710}"/>
              </a:ext>
            </a:extLst>
          </p:cNvPr>
          <p:cNvSpPr txBox="1"/>
          <p:nvPr/>
        </p:nvSpPr>
        <p:spPr>
          <a:xfrm>
            <a:off x="2339752" y="413872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00B0F0"/>
                </a:solidFill>
              </a:rPr>
              <a:t>Rozsah dotace</a:t>
            </a:r>
          </a:p>
        </p:txBody>
      </p:sp>
      <p:sp>
        <p:nvSpPr>
          <p:cNvPr id="4" name="Zástupný symbol pro zápatí 5">
            <a:extLst>
              <a:ext uri="{FF2B5EF4-FFF2-40B4-BE49-F238E27FC236}">
                <a16:creationId xmlns:a16="http://schemas.microsoft.com/office/drawing/2014/main" id="{E3D5741A-D6DB-40AA-8C11-86AB02832DCE}"/>
              </a:ext>
            </a:extLst>
          </p:cNvPr>
          <p:cNvSpPr txBox="1">
            <a:spLocks/>
          </p:cNvSpPr>
          <p:nvPr/>
        </p:nvSpPr>
        <p:spPr>
          <a:xfrm>
            <a:off x="2667000" y="6356351"/>
            <a:ext cx="4281264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cs-CZ" sz="1600" dirty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Olomouc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AAF193A-5C08-435A-B182-3E5B133EC1A8}"/>
              </a:ext>
            </a:extLst>
          </p:cNvPr>
          <p:cNvSpPr/>
          <p:nvPr/>
        </p:nvSpPr>
        <p:spPr>
          <a:xfrm>
            <a:off x="1807469" y="6356351"/>
            <a:ext cx="8595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8EC31-CEDE-4FF9-85F3-B5F5F67F75C7}" type="datetime1">
              <a:rPr lang="cs-CZ" sz="1400">
                <a:solidFill>
                  <a:srgbClr val="5FCBEF">
                    <a:lumMod val="75000"/>
                  </a:srgbClr>
                </a:solidFill>
                <a:latin typeface="Mistral" pitchFamily="66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06.02.2020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7603186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1">
            <a:extLst>
              <a:ext uri="{FF2B5EF4-FFF2-40B4-BE49-F238E27FC236}">
                <a16:creationId xmlns:a16="http://schemas.microsoft.com/office/drawing/2014/main" id="{C2513428-AD89-49EA-92AE-6C69A6CDA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2816"/>
            <a:ext cx="6348413" cy="426920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cs-CZ" sz="2000" dirty="0">
              <a:solidFill>
                <a:srgbClr val="002060"/>
              </a:solidFill>
            </a:endParaRPr>
          </a:p>
          <a:p>
            <a:pPr marL="0" lvl="0" indent="82550" algn="ctr">
              <a:spcBef>
                <a:spcPts val="0"/>
              </a:spcBef>
              <a:buClr>
                <a:srgbClr val="6E6E6E"/>
              </a:buClr>
              <a:buNone/>
            </a:pPr>
            <a:r>
              <a:rPr lang="cs-CZ" sz="2800" dirty="0">
                <a:solidFill>
                  <a:srgbClr val="002060"/>
                </a:solidFill>
              </a:rPr>
              <a:t>Doba trvání mikroprojektů je zpravidla </a:t>
            </a:r>
            <a:r>
              <a:rPr lang="cs-CZ" sz="2800" b="1" dirty="0">
                <a:solidFill>
                  <a:srgbClr val="002060"/>
                </a:solidFill>
              </a:rPr>
              <a:t>12 měsíců</a:t>
            </a:r>
            <a:r>
              <a:rPr lang="cs-CZ" sz="2800" dirty="0">
                <a:solidFill>
                  <a:srgbClr val="002060"/>
                </a:solidFill>
              </a:rPr>
              <a:t>, </a:t>
            </a:r>
          </a:p>
          <a:p>
            <a:pPr marL="0" lvl="0" indent="82550" algn="ctr">
              <a:spcBef>
                <a:spcPts val="0"/>
              </a:spcBef>
              <a:buClr>
                <a:srgbClr val="6E6E6E"/>
              </a:buClr>
              <a:buNone/>
            </a:pPr>
            <a:endParaRPr lang="cs-CZ" sz="2800" dirty="0">
              <a:solidFill>
                <a:srgbClr val="002060"/>
              </a:solidFill>
            </a:endParaRPr>
          </a:p>
          <a:p>
            <a:pPr marL="0" lvl="0" indent="82550" algn="ctr">
              <a:spcBef>
                <a:spcPts val="0"/>
              </a:spcBef>
              <a:buClr>
                <a:srgbClr val="6E6E6E"/>
              </a:buClr>
              <a:buNone/>
            </a:pPr>
            <a:r>
              <a:rPr lang="cs-CZ" sz="2800" dirty="0">
                <a:solidFill>
                  <a:srgbClr val="002060"/>
                </a:solidFill>
              </a:rPr>
              <a:t>v odůvodněných případech až 18 měsíců. </a:t>
            </a:r>
          </a:p>
          <a:p>
            <a:pPr marL="0" indent="82550">
              <a:buNone/>
            </a:pPr>
            <a:endParaRPr lang="cs-CZ" sz="16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12E049C-4B28-4BA8-9B63-7736E1CF3037}"/>
              </a:ext>
            </a:extLst>
          </p:cNvPr>
          <p:cNvSpPr txBox="1"/>
          <p:nvPr/>
        </p:nvSpPr>
        <p:spPr>
          <a:xfrm>
            <a:off x="539552" y="620688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>
                <a:solidFill>
                  <a:srgbClr val="00B0F0"/>
                </a:solidFill>
              </a:rPr>
              <a:t>Doba trvání mikroprojektů</a:t>
            </a:r>
          </a:p>
        </p:txBody>
      </p:sp>
      <p:sp>
        <p:nvSpPr>
          <p:cNvPr id="5" name="Zástupný symbol pro zápatí 5">
            <a:extLst>
              <a:ext uri="{FF2B5EF4-FFF2-40B4-BE49-F238E27FC236}">
                <a16:creationId xmlns:a16="http://schemas.microsoft.com/office/drawing/2014/main" id="{31F2DF60-E411-4906-A2B9-12039019FCD2}"/>
              </a:ext>
            </a:extLst>
          </p:cNvPr>
          <p:cNvSpPr txBox="1">
            <a:spLocks/>
          </p:cNvSpPr>
          <p:nvPr/>
        </p:nvSpPr>
        <p:spPr>
          <a:xfrm>
            <a:off x="2667000" y="6356351"/>
            <a:ext cx="4281264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cs-CZ" sz="1600" dirty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Olomouc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6CD6CB1-655F-4E2F-8EBC-BADDE85D712C}"/>
              </a:ext>
            </a:extLst>
          </p:cNvPr>
          <p:cNvSpPr/>
          <p:nvPr/>
        </p:nvSpPr>
        <p:spPr>
          <a:xfrm>
            <a:off x="1907704" y="6323182"/>
            <a:ext cx="8595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8EC31-CEDE-4FF9-85F3-B5F5F67F75C7}" type="datetime1">
              <a:rPr lang="cs-CZ" sz="1400">
                <a:solidFill>
                  <a:srgbClr val="5FCBEF">
                    <a:lumMod val="75000"/>
                  </a:srgbClr>
                </a:solidFill>
                <a:latin typeface="Mistral" pitchFamily="66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06.02.2020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578524"/>
      </p:ext>
    </p:extLst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E8A0A298-4A0F-4490-A3B2-10B660C67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2160590"/>
            <a:ext cx="6770713" cy="3880773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Clr>
                <a:srgbClr val="5FCBEF"/>
              </a:buClr>
              <a:buNone/>
            </a:pPr>
            <a:r>
              <a:rPr lang="cs-CZ" sz="2400" dirty="0">
                <a:solidFill>
                  <a:srgbClr val="002060"/>
                </a:solidFill>
              </a:rPr>
              <a:t>Žádost se předkládá v </a:t>
            </a:r>
            <a:r>
              <a:rPr lang="cs-CZ" sz="2400" b="1" dirty="0">
                <a:solidFill>
                  <a:srgbClr val="002060"/>
                </a:solidFill>
              </a:rPr>
              <a:t>elektronické podobě</a:t>
            </a:r>
            <a:r>
              <a:rPr lang="cs-CZ" sz="2400" dirty="0">
                <a:solidFill>
                  <a:srgbClr val="002060"/>
                </a:solidFill>
                <a:ea typeface="Times New Roman"/>
                <a:cs typeface="Times New Roman"/>
              </a:rPr>
              <a:t> na webovém portále IS KP14+ </a:t>
            </a:r>
            <a:r>
              <a:rPr lang="cs-CZ" sz="2400" b="1" u="sng" dirty="0">
                <a:solidFill>
                  <a:srgbClr val="002060"/>
                </a:solidFill>
                <a:ea typeface="Times New Roman"/>
                <a:cs typeface="Times New Roman"/>
              </a:rPr>
              <a:t>https://mseu.mssf.cz</a:t>
            </a:r>
            <a:r>
              <a:rPr lang="cs-CZ" sz="2400" dirty="0">
                <a:solidFill>
                  <a:srgbClr val="002060"/>
                </a:solidFill>
              </a:rPr>
              <a:t>, podepsána </a:t>
            </a:r>
            <a:r>
              <a:rPr lang="cs-CZ" sz="2400" b="1" dirty="0">
                <a:solidFill>
                  <a:srgbClr val="002060"/>
                </a:solidFill>
              </a:rPr>
              <a:t>elektronickým podpisem </a:t>
            </a:r>
          </a:p>
          <a:p>
            <a:pPr marL="0" lvl="0" indent="0">
              <a:spcBef>
                <a:spcPts val="0"/>
              </a:spcBef>
              <a:buClr>
                <a:srgbClr val="5FCBEF"/>
              </a:buClr>
              <a:buNone/>
            </a:pPr>
            <a:endParaRPr lang="cs-CZ" sz="2400" b="1" dirty="0">
              <a:solidFill>
                <a:srgbClr val="002060"/>
              </a:solidFill>
            </a:endParaRPr>
          </a:p>
          <a:p>
            <a:pPr marL="0" lvl="0" indent="0">
              <a:spcBef>
                <a:spcPts val="0"/>
              </a:spcBef>
              <a:buClr>
                <a:srgbClr val="5FCBEF"/>
              </a:buClr>
              <a:buNone/>
            </a:pPr>
            <a:endParaRPr lang="cs-CZ" sz="2400" b="1" dirty="0">
              <a:solidFill>
                <a:srgbClr val="002060"/>
              </a:solidFill>
            </a:endParaRPr>
          </a:p>
          <a:p>
            <a:pPr marL="0" lvl="0" indent="0" algn="ctr">
              <a:spcBef>
                <a:spcPts val="0"/>
              </a:spcBef>
              <a:buClr>
                <a:srgbClr val="5FCBEF"/>
              </a:buClr>
              <a:buNone/>
            </a:pPr>
            <a:r>
              <a:rPr lang="cs-CZ" sz="2400" dirty="0">
                <a:solidFill>
                  <a:srgbClr val="002060"/>
                </a:solidFill>
              </a:rPr>
              <a:t>Všichni příjemci jsou povinni mít kvalifikovaný elektronický podpis, </a:t>
            </a:r>
          </a:p>
          <a:p>
            <a:pPr marL="0" lvl="0" indent="0" algn="ctr">
              <a:spcBef>
                <a:spcPts val="0"/>
              </a:spcBef>
              <a:buClr>
                <a:srgbClr val="5FCBEF"/>
              </a:buClr>
              <a:buNone/>
            </a:pPr>
            <a:r>
              <a:rPr lang="cs-CZ" sz="2400" dirty="0">
                <a:solidFill>
                  <a:srgbClr val="002060"/>
                </a:solidFill>
              </a:rPr>
              <a:t>je nezbytný k  realizaci a vyúčtování mikroprojektu</a:t>
            </a:r>
          </a:p>
          <a:p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FEAB4BD-BBE4-4123-94F1-B41F4F691B99}"/>
              </a:ext>
            </a:extLst>
          </p:cNvPr>
          <p:cNvSpPr txBox="1"/>
          <p:nvPr/>
        </p:nvSpPr>
        <p:spPr>
          <a:xfrm>
            <a:off x="609598" y="980728"/>
            <a:ext cx="6554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rgbClr val="00B0F0"/>
                </a:solidFill>
              </a:rPr>
              <a:t>Předložení projektové žádosti</a:t>
            </a:r>
          </a:p>
        </p:txBody>
      </p:sp>
      <p:sp>
        <p:nvSpPr>
          <p:cNvPr id="4" name="Zástupný symbol pro zápatí 5">
            <a:extLst>
              <a:ext uri="{FF2B5EF4-FFF2-40B4-BE49-F238E27FC236}">
                <a16:creationId xmlns:a16="http://schemas.microsoft.com/office/drawing/2014/main" id="{1AAE43B4-7927-4389-9076-F09F177A02F3}"/>
              </a:ext>
            </a:extLst>
          </p:cNvPr>
          <p:cNvSpPr txBox="1">
            <a:spLocks/>
          </p:cNvSpPr>
          <p:nvPr/>
        </p:nvSpPr>
        <p:spPr>
          <a:xfrm>
            <a:off x="2667000" y="6356351"/>
            <a:ext cx="4281264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cs-CZ" sz="1600" dirty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Olomouc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00A59FA2-393A-4AF5-94E4-2D81EE821223}"/>
              </a:ext>
            </a:extLst>
          </p:cNvPr>
          <p:cNvSpPr/>
          <p:nvPr/>
        </p:nvSpPr>
        <p:spPr>
          <a:xfrm>
            <a:off x="2140318" y="6356351"/>
            <a:ext cx="8595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8EC31-CEDE-4FF9-85F3-B5F5F67F75C7}" type="datetime1">
              <a:rPr lang="cs-CZ" sz="1400">
                <a:solidFill>
                  <a:srgbClr val="5FCBEF">
                    <a:lumMod val="75000"/>
                  </a:srgbClr>
                </a:solidFill>
                <a:latin typeface="Mistral" pitchFamily="66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06.02.2020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8588584"/>
      </p:ext>
    </p:extLst>
  </p:cSld>
  <p:clrMapOvr>
    <a:masterClrMapping/>
  </p:clrMapOvr>
  <p:transition spd="slow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83568" y="1412775"/>
            <a:ext cx="6480720" cy="4943575"/>
          </a:xfr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endParaRPr lang="cs-CZ" sz="2800" dirty="0">
              <a:solidFill>
                <a:srgbClr val="002060"/>
              </a:solidFill>
            </a:endParaRPr>
          </a:p>
          <a:p>
            <a:pPr marL="82550" indent="0">
              <a:spcBef>
                <a:spcPts val="0"/>
              </a:spcBef>
              <a:buNone/>
            </a:pPr>
            <a:r>
              <a:rPr lang="cs-CZ" sz="2800" b="1" dirty="0">
                <a:solidFill>
                  <a:srgbClr val="002060"/>
                </a:solidFill>
              </a:rPr>
              <a:t>	1. etapa: </a:t>
            </a:r>
          </a:p>
          <a:p>
            <a:pPr marL="1041400" lvl="1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</a:rPr>
              <a:t>hodnocení formálních náležitostí a přijatelnost</a:t>
            </a:r>
          </a:p>
          <a:p>
            <a:pPr marL="1041400" lvl="1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ü"/>
            </a:pPr>
            <a:endParaRPr lang="cs-CZ" sz="2400" dirty="0">
              <a:solidFill>
                <a:srgbClr val="002060"/>
              </a:solidFill>
            </a:endParaRPr>
          </a:p>
          <a:p>
            <a:pPr marL="355600" indent="0">
              <a:spcBef>
                <a:spcPts val="0"/>
              </a:spcBef>
              <a:buClr>
                <a:srgbClr val="002060"/>
              </a:buClr>
              <a:buNone/>
            </a:pPr>
            <a:r>
              <a:rPr lang="cs-CZ" sz="2800" b="1" dirty="0">
                <a:solidFill>
                  <a:srgbClr val="002060"/>
                </a:solidFill>
              </a:rPr>
              <a:t>  2. etapa: </a:t>
            </a:r>
          </a:p>
          <a:p>
            <a:pPr marL="1041400" lvl="1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</a:rPr>
              <a:t>hodnocení kvality</a:t>
            </a:r>
          </a:p>
          <a:p>
            <a:pPr marL="1041400" lvl="1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ü"/>
            </a:pPr>
            <a:endParaRPr lang="cs-CZ" sz="2400" dirty="0">
              <a:solidFill>
                <a:srgbClr val="002060"/>
              </a:solidFill>
            </a:endParaRPr>
          </a:p>
          <a:p>
            <a:pPr marL="1041400" lvl="1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ü"/>
            </a:pPr>
            <a:endParaRPr lang="cs-CZ" sz="2800" dirty="0">
              <a:solidFill>
                <a:srgbClr val="002060"/>
              </a:solidFill>
            </a:endParaRPr>
          </a:p>
          <a:p>
            <a:pPr marL="82550" indent="0">
              <a:spcBef>
                <a:spcPts val="0"/>
              </a:spcBef>
              <a:buClr>
                <a:srgbClr val="002060"/>
              </a:buClr>
              <a:buNone/>
            </a:pPr>
            <a:r>
              <a:rPr lang="cs-CZ" sz="2800" b="1" dirty="0">
                <a:solidFill>
                  <a:srgbClr val="002060"/>
                </a:solidFill>
              </a:rPr>
              <a:t>      Počet získaných bodů hodnocení:</a:t>
            </a:r>
          </a:p>
          <a:p>
            <a:pPr marL="1041400" lvl="1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</a:rPr>
              <a:t>typ A s VP                                     – max. </a:t>
            </a:r>
            <a:r>
              <a:rPr lang="cs-CZ" sz="2400" b="1" dirty="0">
                <a:solidFill>
                  <a:srgbClr val="002060"/>
                </a:solidFill>
              </a:rPr>
              <a:t>100 </a:t>
            </a:r>
          </a:p>
          <a:p>
            <a:pPr marL="1041400" lvl="1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</a:rPr>
              <a:t>typ B komplementární/partnerský – max.  </a:t>
            </a:r>
            <a:r>
              <a:rPr lang="cs-CZ" sz="2400" b="1" dirty="0">
                <a:solidFill>
                  <a:srgbClr val="002060"/>
                </a:solidFill>
              </a:rPr>
              <a:t>85</a:t>
            </a:r>
          </a:p>
          <a:p>
            <a:pPr marL="1041400" lvl="1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</a:rPr>
              <a:t>typ C samostatný                          – max.  </a:t>
            </a:r>
            <a:r>
              <a:rPr lang="cs-CZ" sz="2400" b="1" dirty="0">
                <a:solidFill>
                  <a:srgbClr val="002060"/>
                </a:solidFill>
              </a:rPr>
              <a:t>75</a:t>
            </a:r>
          </a:p>
          <a:p>
            <a:pPr marL="641350" indent="-285750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ü"/>
            </a:pPr>
            <a:endParaRPr lang="cs-CZ" sz="2800" b="1" dirty="0">
              <a:solidFill>
                <a:srgbClr val="002060"/>
              </a:solidFill>
            </a:endParaRPr>
          </a:p>
          <a:p>
            <a:pPr marL="1041400" lvl="1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</a:rPr>
              <a:t>méně než </a:t>
            </a:r>
            <a:r>
              <a:rPr lang="cs-CZ" sz="2400" b="1" dirty="0">
                <a:solidFill>
                  <a:srgbClr val="002060"/>
                </a:solidFill>
              </a:rPr>
              <a:t>60</a:t>
            </a:r>
            <a:r>
              <a:rPr lang="cs-CZ" sz="2400" dirty="0">
                <a:solidFill>
                  <a:srgbClr val="002060"/>
                </a:solidFill>
              </a:rPr>
              <a:t>, budou zamítnuty</a:t>
            </a:r>
            <a:r>
              <a:rPr lang="cs-CZ" sz="24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3747E34-3794-4682-AF01-82AF5006D7A3}"/>
              </a:ext>
            </a:extLst>
          </p:cNvPr>
          <p:cNvSpPr txBox="1"/>
          <p:nvPr/>
        </p:nvSpPr>
        <p:spPr>
          <a:xfrm>
            <a:off x="1331640" y="548680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solidFill>
                  <a:srgbClr val="00B0F0"/>
                </a:solidFill>
              </a:rPr>
              <a:t>Hodnocení žádostí</a:t>
            </a:r>
          </a:p>
        </p:txBody>
      </p:sp>
      <p:sp>
        <p:nvSpPr>
          <p:cNvPr id="4" name="Zástupný symbol pro zápatí 5">
            <a:extLst>
              <a:ext uri="{FF2B5EF4-FFF2-40B4-BE49-F238E27FC236}">
                <a16:creationId xmlns:a16="http://schemas.microsoft.com/office/drawing/2014/main" id="{236D044D-8A3A-4AB6-BAD3-026608152917}"/>
              </a:ext>
            </a:extLst>
          </p:cNvPr>
          <p:cNvSpPr txBox="1">
            <a:spLocks/>
          </p:cNvSpPr>
          <p:nvPr/>
        </p:nvSpPr>
        <p:spPr>
          <a:xfrm>
            <a:off x="2667000" y="6356351"/>
            <a:ext cx="4281264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cs-CZ" sz="1600" dirty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Olomouc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A4194772-9675-4D73-B102-518A1B89B803}"/>
              </a:ext>
            </a:extLst>
          </p:cNvPr>
          <p:cNvSpPr/>
          <p:nvPr/>
        </p:nvSpPr>
        <p:spPr>
          <a:xfrm>
            <a:off x="1979712" y="6373367"/>
            <a:ext cx="8595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8EC31-CEDE-4FF9-85F3-B5F5F67F75C7}" type="datetime1">
              <a:rPr lang="cs-CZ" sz="1400">
                <a:solidFill>
                  <a:srgbClr val="5FCBEF">
                    <a:lumMod val="75000"/>
                  </a:srgbClr>
                </a:solidFill>
                <a:latin typeface="Mistral" pitchFamily="66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06.02.2020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283511"/>
      </p:ext>
    </p:extLst>
  </p:cSld>
  <p:clrMapOvr>
    <a:masterClrMapping/>
  </p:clrMapOvr>
  <p:transition spd="slow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55576" y="1421720"/>
            <a:ext cx="6408712" cy="4837235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endParaRPr lang="cs-CZ" sz="1600" b="1" dirty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cs-CZ" sz="6000" dirty="0">
                <a:solidFill>
                  <a:srgbClr val="002060"/>
                </a:solidFill>
              </a:rPr>
              <a:t>složen z 8 českých a 8 polských hlasujících členů. 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cs-CZ" sz="6000" dirty="0">
                <a:solidFill>
                  <a:srgbClr val="002060"/>
                </a:solidFill>
              </a:rPr>
              <a:t>zasedá obvykle 2x až 3x ročně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cs-CZ" sz="6000" dirty="0">
                <a:solidFill>
                  <a:srgbClr val="002060"/>
                </a:solidFill>
              </a:rPr>
              <a:t>pracuje s podklady vyhotovenými Správcem na základě přijatých žádostí</a:t>
            </a:r>
          </a:p>
          <a:p>
            <a:pPr marL="82550" indent="0">
              <a:buNone/>
            </a:pPr>
            <a:endParaRPr lang="cs-CZ" sz="6000" dirty="0">
              <a:solidFill>
                <a:srgbClr val="002060"/>
              </a:solidFill>
            </a:endParaRPr>
          </a:p>
          <a:p>
            <a:pPr marL="82550" indent="0">
              <a:buNone/>
            </a:pPr>
            <a:endParaRPr lang="cs-CZ" sz="6000" dirty="0">
              <a:solidFill>
                <a:srgbClr val="002060"/>
              </a:solidFill>
            </a:endParaRPr>
          </a:p>
          <a:p>
            <a:pPr marL="82550" indent="0">
              <a:buNone/>
            </a:pPr>
            <a:r>
              <a:rPr lang="cs-CZ" sz="6000" b="1" dirty="0">
                <a:solidFill>
                  <a:srgbClr val="002060"/>
                </a:solidFill>
              </a:rPr>
              <a:t>EŘV má vyhrazeno právo</a:t>
            </a:r>
            <a:r>
              <a:rPr lang="cs-CZ" sz="6000" dirty="0">
                <a:solidFill>
                  <a:srgbClr val="002060"/>
                </a:solidFill>
              </a:rPr>
              <a:t>:</a:t>
            </a:r>
          </a:p>
          <a:p>
            <a:pPr marL="1081088" indent="-273050">
              <a:buNone/>
            </a:pPr>
            <a:r>
              <a:rPr lang="cs-CZ" sz="6000" dirty="0">
                <a:solidFill>
                  <a:srgbClr val="002060"/>
                </a:solidFill>
              </a:rPr>
              <a:t>-	schválit bez výhrad</a:t>
            </a:r>
            <a:endParaRPr lang="cs-CZ" sz="6000" strike="sngStrike" dirty="0">
              <a:solidFill>
                <a:srgbClr val="002060"/>
              </a:solidFill>
            </a:endParaRPr>
          </a:p>
          <a:p>
            <a:pPr marL="1081088" indent="-273050">
              <a:buNone/>
            </a:pPr>
            <a:r>
              <a:rPr lang="cs-CZ" sz="6000" dirty="0">
                <a:solidFill>
                  <a:srgbClr val="002060"/>
                </a:solidFill>
              </a:rPr>
              <a:t>-	schválit s výhradou </a:t>
            </a:r>
          </a:p>
          <a:p>
            <a:pPr marL="1081088" indent="-273050">
              <a:buNone/>
            </a:pPr>
            <a:r>
              <a:rPr lang="cs-CZ" sz="6000" dirty="0">
                <a:solidFill>
                  <a:srgbClr val="002060"/>
                </a:solidFill>
              </a:rPr>
              <a:t>-	pozastavit hodnocení </a:t>
            </a:r>
          </a:p>
          <a:p>
            <a:pPr marL="1081088" indent="-273050">
              <a:buNone/>
            </a:pPr>
            <a:r>
              <a:rPr lang="cs-CZ" sz="6000" dirty="0">
                <a:solidFill>
                  <a:srgbClr val="002060"/>
                </a:solidFill>
              </a:rPr>
              <a:t>-	zamítnout </a:t>
            </a:r>
          </a:p>
          <a:p>
            <a:pPr marL="1081088" indent="-273050">
              <a:buNone/>
            </a:pPr>
            <a:r>
              <a:rPr lang="cs-CZ" sz="6000" dirty="0">
                <a:solidFill>
                  <a:srgbClr val="002060"/>
                </a:solidFill>
              </a:rPr>
              <a:t>-	doporučit jako náhradní</a:t>
            </a:r>
          </a:p>
          <a:p>
            <a:pPr>
              <a:buFont typeface="Franklin Gothic Medium" panose="020B0603020102020204" pitchFamily="34" charset="0"/>
              <a:buChar char="–"/>
            </a:pP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B5C0229-37E8-49D7-9E90-38B6F2E4FFAF}"/>
              </a:ext>
            </a:extLst>
          </p:cNvPr>
          <p:cNvSpPr txBox="1"/>
          <p:nvPr/>
        </p:nvSpPr>
        <p:spPr>
          <a:xfrm>
            <a:off x="827584" y="599044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rgbClr val="00B0F0"/>
                </a:solidFill>
              </a:rPr>
              <a:t>Euroregionální řídící výbor</a:t>
            </a:r>
          </a:p>
        </p:txBody>
      </p:sp>
      <p:sp>
        <p:nvSpPr>
          <p:cNvPr id="4" name="Zástupný symbol pro zápatí 5">
            <a:extLst>
              <a:ext uri="{FF2B5EF4-FFF2-40B4-BE49-F238E27FC236}">
                <a16:creationId xmlns:a16="http://schemas.microsoft.com/office/drawing/2014/main" id="{EDC36AED-DCB0-4B4A-9356-3A900F5DB07D}"/>
              </a:ext>
            </a:extLst>
          </p:cNvPr>
          <p:cNvSpPr txBox="1">
            <a:spLocks/>
          </p:cNvSpPr>
          <p:nvPr/>
        </p:nvSpPr>
        <p:spPr>
          <a:xfrm>
            <a:off x="2667000" y="6356351"/>
            <a:ext cx="4281264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cs-CZ" sz="1600" dirty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Olomouc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1AD0823B-7C95-4BF0-BD27-BDC11304985E}"/>
              </a:ext>
            </a:extLst>
          </p:cNvPr>
          <p:cNvSpPr/>
          <p:nvPr/>
        </p:nvSpPr>
        <p:spPr>
          <a:xfrm>
            <a:off x="1979712" y="6356351"/>
            <a:ext cx="8595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8EC31-CEDE-4FF9-85F3-B5F5F67F75C7}" type="datetime1">
              <a:rPr lang="cs-CZ" sz="1400">
                <a:solidFill>
                  <a:srgbClr val="5FCBEF">
                    <a:lumMod val="75000"/>
                  </a:srgbClr>
                </a:solidFill>
                <a:latin typeface="Mistral" pitchFamily="66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06.02.2020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4018240"/>
      </p:ext>
    </p:extLst>
  </p:cSld>
  <p:clrMapOvr>
    <a:masterClrMapping/>
  </p:clrMapOvr>
  <p:transition spd="slow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26BE014-5DEC-4C81-967C-30CDBA37B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4FEA6E0-D73B-4E09-9439-860D0A65951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7A13BA1-E7D0-45E8-ABA3-E692C30C1453}"/>
              </a:ext>
            </a:extLst>
          </p:cNvPr>
          <p:cNvSpPr txBox="1"/>
          <p:nvPr/>
        </p:nvSpPr>
        <p:spPr>
          <a:xfrm>
            <a:off x="539552" y="445496"/>
            <a:ext cx="669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solidFill>
                  <a:srgbClr val="00B0F0"/>
                </a:solidFill>
              </a:rPr>
              <a:t>Harmonogram příjmu projektových žádostí v roce 2020</a:t>
            </a:r>
          </a:p>
        </p:txBody>
      </p:sp>
      <p:graphicFrame>
        <p:nvGraphicFramePr>
          <p:cNvPr id="6" name="Zástupný obsah 10">
            <a:extLst>
              <a:ext uri="{FF2B5EF4-FFF2-40B4-BE49-F238E27FC236}">
                <a16:creationId xmlns:a16="http://schemas.microsoft.com/office/drawing/2014/main" id="{4EE87900-A522-48A6-8E7F-82AC27611BB1}"/>
              </a:ext>
            </a:extLst>
          </p:cNvPr>
          <p:cNvGraphicFramePr>
            <a:graphicFrameLocks noGrp="1"/>
          </p:cNvGraphicFramePr>
          <p:nvPr>
            <p:ph type="pic" idx="13"/>
            <p:extLst>
              <p:ext uri="{D42A27DB-BD31-4B8C-83A1-F6EECF244321}">
                <p14:modId xmlns:p14="http://schemas.microsoft.com/office/powerpoint/2010/main" val="2044135675"/>
              </p:ext>
            </p:extLst>
          </p:nvPr>
        </p:nvGraphicFramePr>
        <p:xfrm>
          <a:off x="395536" y="1525914"/>
          <a:ext cx="7740860" cy="492964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05091">
                  <a:extLst>
                    <a:ext uri="{9D8B030D-6E8A-4147-A177-3AD203B41FA5}">
                      <a16:colId xmlns:a16="http://schemas.microsoft.com/office/drawing/2014/main" val="583222521"/>
                    </a:ext>
                  </a:extLst>
                </a:gridCol>
                <a:gridCol w="1475129">
                  <a:extLst>
                    <a:ext uri="{9D8B030D-6E8A-4147-A177-3AD203B41FA5}">
                      <a16:colId xmlns:a16="http://schemas.microsoft.com/office/drawing/2014/main" val="2832468148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3381734769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1501133862"/>
                    </a:ext>
                  </a:extLst>
                </a:gridCol>
              </a:tblGrid>
              <a:tr h="9099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Č. kola</a:t>
                      </a:r>
                      <a:endParaRPr lang="cs-CZ" sz="1800" b="1" i="0" u="none" strike="noStrike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Termín předkládání žádostí</a:t>
                      </a:r>
                      <a:endParaRPr lang="cs-CZ" sz="1800" b="1" i="0" u="none" strike="noStrike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Termín zasedání EŘV</a:t>
                      </a:r>
                      <a:endParaRPr lang="cs-CZ" sz="1800" b="1" i="0" u="none" strike="noStrike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Omezující podmínky</a:t>
                      </a:r>
                      <a:endParaRPr lang="cs-CZ" sz="1800" b="1" i="0" u="none" strike="noStrike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39" marR="7439" marT="7439" marB="0" anchor="ctr"/>
                </a:tc>
                <a:extLst>
                  <a:ext uri="{0D108BD9-81ED-4DB2-BD59-A6C34878D82A}">
                    <a16:rowId xmlns:a16="http://schemas.microsoft.com/office/drawing/2014/main" val="852292663"/>
                  </a:ext>
                </a:extLst>
              </a:tr>
              <a:tr h="459382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cs-CZ" sz="1800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10.</a:t>
                      </a:r>
                      <a:endParaRPr lang="cs-CZ" sz="1800" b="0" i="0" u="none" strike="noStrike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39" marR="7439" marT="7439" marB="0" anchor="ctr"/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cs-CZ" sz="1800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20.02.2020</a:t>
                      </a:r>
                      <a:endParaRPr lang="cs-CZ" sz="1800" b="0" i="0" u="none" strike="noStrike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39" marR="7439" marT="7439" marB="0" anchor="ctr"/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cs-CZ" sz="1800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květen 2020</a:t>
                      </a:r>
                      <a:endParaRPr lang="cs-CZ" sz="1800" b="0" i="0" u="none" strike="noStrike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u="none" strike="noStrike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Prioritní osa 4 – bez omezení</a:t>
                      </a:r>
                      <a:endParaRPr lang="pt-BR" sz="1600" b="0" i="0" u="none" strike="noStrike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39" marR="7439" marT="7439" marB="0" anchor="ctr"/>
                </a:tc>
                <a:extLst>
                  <a:ext uri="{0D108BD9-81ED-4DB2-BD59-A6C34878D82A}">
                    <a16:rowId xmlns:a16="http://schemas.microsoft.com/office/drawing/2014/main" val="1321107801"/>
                  </a:ext>
                </a:extLst>
              </a:tr>
              <a:tr h="113525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Prioritní osa 2 – A, B, C a nebudou přijímány mikroprojekty s výstupním ukazatelem „mechanismus“</a:t>
                      </a:r>
                      <a:endParaRPr lang="cs-CZ" sz="1800" b="0" i="0" u="none" strike="noStrike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39" marR="7439" marT="7439" marB="0" anchor="ctr"/>
                </a:tc>
                <a:extLst>
                  <a:ext uri="{0D108BD9-81ED-4DB2-BD59-A6C34878D82A}">
                    <a16:rowId xmlns:a16="http://schemas.microsoft.com/office/drawing/2014/main" val="3138424853"/>
                  </a:ext>
                </a:extLst>
              </a:tr>
              <a:tr h="459382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cs-CZ" sz="1800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11.</a:t>
                      </a:r>
                      <a:endParaRPr lang="cs-CZ" sz="1800" b="0" i="0" u="none" strike="noStrike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39" marR="7439" marT="7439" marB="0" anchor="ctr"/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cs-CZ" sz="1800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28.05.2020</a:t>
                      </a:r>
                      <a:endParaRPr lang="cs-CZ" sz="1800" b="0" i="0" u="none" strike="noStrike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39" marR="7439" marT="7439" marB="0" anchor="ctr"/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cs-CZ" sz="1800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srpen-září 2020</a:t>
                      </a:r>
                      <a:endParaRPr lang="cs-CZ" sz="1800" b="0" i="0" u="none" strike="noStrike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39" marR="7439" marT="743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Prioritní osa 4 – bez omezení</a:t>
                      </a:r>
                      <a:endParaRPr lang="pt-BR" sz="1800" b="0" i="0" u="none" strike="noStrike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39" marR="7439" marT="7439" marB="0" anchor="ctr"/>
                </a:tc>
                <a:extLst>
                  <a:ext uri="{0D108BD9-81ED-4DB2-BD59-A6C34878D82A}">
                    <a16:rowId xmlns:a16="http://schemas.microsoft.com/office/drawing/2014/main" val="4211403855"/>
                  </a:ext>
                </a:extLst>
              </a:tr>
              <a:tr h="113525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800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Prioritní osa 2 – A, B, C a nebudou přijímány mikroprojekty s výstupním ukazatelem „mechanismus“</a:t>
                      </a:r>
                      <a:endParaRPr lang="cs-CZ" sz="1800" b="0" i="0" u="none" strike="noStrike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39" marR="7439" marT="7439" marB="0" anchor="ctr"/>
                </a:tc>
                <a:extLst>
                  <a:ext uri="{0D108BD9-81ED-4DB2-BD59-A6C34878D82A}">
                    <a16:rowId xmlns:a16="http://schemas.microsoft.com/office/drawing/2014/main" val="1492337648"/>
                  </a:ext>
                </a:extLst>
              </a:tr>
              <a:tr h="509267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12. </a:t>
                      </a:r>
                    </a:p>
                    <a:p>
                      <a:pPr algn="l" fontAlgn="b"/>
                      <a:endParaRPr lang="cs-CZ" sz="1800" b="0" i="0" u="none" strike="noStrike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39" marR="7439" marT="74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září 2020</a:t>
                      </a:r>
                    </a:p>
                    <a:p>
                      <a:pPr algn="l" fontAlgn="b"/>
                      <a:endParaRPr lang="cs-CZ" sz="1800" b="0" i="0" u="none" strike="noStrike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39" marR="7439" marT="74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prosinec 2020</a:t>
                      </a:r>
                    </a:p>
                    <a:p>
                      <a:pPr algn="l" fontAlgn="b"/>
                      <a:endParaRPr lang="cs-CZ" sz="1800" b="0" i="0" u="none" strike="noStrike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39" marR="7439" marT="74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podmínky budou stanoveny na základě aktuální situace </a:t>
                      </a:r>
                    </a:p>
                    <a:p>
                      <a:pPr algn="l" fontAlgn="b"/>
                      <a:endParaRPr lang="cs-CZ" sz="1800" b="0" i="0" u="none" strike="noStrike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439" marR="7439" marT="7439" marB="0" anchor="b"/>
                </a:tc>
                <a:extLst>
                  <a:ext uri="{0D108BD9-81ED-4DB2-BD59-A6C34878D82A}">
                    <a16:rowId xmlns:a16="http://schemas.microsoft.com/office/drawing/2014/main" val="3119339229"/>
                  </a:ext>
                </a:extLst>
              </a:tr>
            </a:tbl>
          </a:graphicData>
        </a:graphic>
      </p:graphicFrame>
      <p:sp>
        <p:nvSpPr>
          <p:cNvPr id="7" name="Obdélník 6">
            <a:extLst>
              <a:ext uri="{FF2B5EF4-FFF2-40B4-BE49-F238E27FC236}">
                <a16:creationId xmlns:a16="http://schemas.microsoft.com/office/drawing/2014/main" id="{AD366000-B423-4A07-A9FF-4FAA2BF706B7}"/>
              </a:ext>
            </a:extLst>
          </p:cNvPr>
          <p:cNvSpPr/>
          <p:nvPr/>
        </p:nvSpPr>
        <p:spPr>
          <a:xfrm>
            <a:off x="1691680" y="6531338"/>
            <a:ext cx="8595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8EC31-CEDE-4FF9-85F3-B5F5F67F75C7}" type="datetime1">
              <a:rPr lang="cs-CZ" sz="1400">
                <a:solidFill>
                  <a:srgbClr val="5FCBEF">
                    <a:lumMod val="75000"/>
                  </a:srgbClr>
                </a:solidFill>
                <a:latin typeface="Mistral" pitchFamily="66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06.02.2020</a:t>
            </a:fld>
            <a:endParaRPr lang="cs-CZ" dirty="0"/>
          </a:p>
        </p:txBody>
      </p:sp>
      <p:sp>
        <p:nvSpPr>
          <p:cNvPr id="8" name="Zástupný symbol pro zápatí 5">
            <a:extLst>
              <a:ext uri="{FF2B5EF4-FFF2-40B4-BE49-F238E27FC236}">
                <a16:creationId xmlns:a16="http://schemas.microsoft.com/office/drawing/2014/main" id="{CB4CB8F7-F86B-426D-9939-D54C8CC77897}"/>
              </a:ext>
            </a:extLst>
          </p:cNvPr>
          <p:cNvSpPr txBox="1">
            <a:spLocks/>
          </p:cNvSpPr>
          <p:nvPr/>
        </p:nvSpPr>
        <p:spPr>
          <a:xfrm>
            <a:off x="2771800" y="6544027"/>
            <a:ext cx="4281264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cs-CZ" sz="1600" dirty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Olomouc</a:t>
            </a:r>
          </a:p>
        </p:txBody>
      </p:sp>
    </p:spTree>
    <p:extLst>
      <p:ext uri="{BB962C8B-B14F-4D97-AF65-F5344CB8AC3E}">
        <p14:creationId xmlns:p14="http://schemas.microsoft.com/office/powerpoint/2010/main" val="2936166491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84784"/>
            <a:ext cx="7344816" cy="411258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</a:rPr>
              <a:t>Hlavním posláním euroregionu je podpora ideí přeshraniční spolupráce, ideí evropské jednoty, snaha o rozvoj přátelských a vzájemně výhodných kontaktů mezi Českou a Polskou republikou; </a:t>
            </a:r>
          </a:p>
          <a:p>
            <a:pPr>
              <a:buFont typeface="Wingdings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</a:rPr>
              <a:t>péče o zachování společného kulturního dědictví pohraničních území; </a:t>
            </a:r>
          </a:p>
          <a:p>
            <a:pPr>
              <a:buFont typeface="Wingdings" pitchFamily="2" charset="2"/>
              <a:buChar char="ü"/>
            </a:pPr>
            <a:r>
              <a:rPr lang="cs-CZ" sz="2400" dirty="0">
                <a:solidFill>
                  <a:srgbClr val="002060"/>
                </a:solidFill>
              </a:rPr>
              <a:t>hospodářský a ekonomický rozvoj, růst životní úrovně, kulturní výměny, spolupráce v cestovním ruchu aj.; </a:t>
            </a:r>
          </a:p>
          <a:p>
            <a:pPr marL="0" indent="0">
              <a:buNone/>
            </a:pPr>
            <a:endParaRPr lang="cs-CZ" dirty="0">
              <a:solidFill>
                <a:schemeClr val="accent1">
                  <a:lumMod val="75000"/>
                </a:schemeClr>
              </a:solidFill>
              <a:latin typeface="Mistral" pitchFamily="66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13009"/>
          </a:xfrm>
        </p:spPr>
        <p:txBody>
          <a:bodyPr/>
          <a:lstStyle/>
          <a:p>
            <a:pPr>
              <a:defRPr/>
            </a:pPr>
            <a:fld id="{C882A832-C1BC-4D3A-92F2-41D70E6DFC2E}" type="datetime1">
              <a:rPr lang="cs-CZ" sz="140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06.02.2020</a:t>
            </a:fld>
            <a:endParaRPr lang="cs-CZ" sz="1400" dirty="0">
              <a:solidFill>
                <a:schemeClr val="accent1">
                  <a:lumMod val="75000"/>
                </a:schemeClr>
              </a:solidFill>
              <a:latin typeface="Mistral" pitchFamily="66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4281264" cy="313010"/>
          </a:xfrm>
        </p:spPr>
        <p:txBody>
          <a:bodyPr/>
          <a:lstStyle/>
          <a:p>
            <a:pPr algn="ctr">
              <a:defRPr/>
            </a:pPr>
            <a:r>
              <a:rPr lang="cs-CZ" sz="1600" dirty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Olomouc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0F618C9-0821-45AE-B697-B6E40DE4400C}"/>
              </a:ext>
            </a:extLst>
          </p:cNvPr>
          <p:cNvSpPr txBox="1"/>
          <p:nvPr/>
        </p:nvSpPr>
        <p:spPr>
          <a:xfrm>
            <a:off x="395536" y="614296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>Poslání Euroregionu Praděd</a:t>
            </a:r>
          </a:p>
        </p:txBody>
      </p:sp>
    </p:spTree>
    <p:extLst>
      <p:ext uri="{BB962C8B-B14F-4D97-AF65-F5344CB8AC3E}">
        <p14:creationId xmlns:p14="http://schemas.microsoft.com/office/powerpoint/2010/main" val="144108591"/>
      </p:ext>
    </p:extLst>
  </p:cSld>
  <p:clrMapOvr>
    <a:masterClrMapping/>
  </p:clrMapOvr>
  <p:transition spd="slow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7D990C96-AC92-4352-B238-2D14D72DF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82752"/>
            <a:ext cx="6696744" cy="2088232"/>
          </a:xfrm>
        </p:spPr>
        <p:txBody>
          <a:bodyPr>
            <a:noAutofit/>
          </a:bodyPr>
          <a:lstStyle/>
          <a:p>
            <a:pPr algn="ctr"/>
            <a:r>
              <a:rPr lang="cs-CZ" sz="2600" dirty="0">
                <a:solidFill>
                  <a:srgbClr val="00B0F0"/>
                </a:solidFill>
              </a:rPr>
              <a:t>Pokud přemýšlíte nad vlastním projektovým záměrem, neváhejte kontaktovat sekretariát Euroregionu Praděd. </a:t>
            </a:r>
            <a:br>
              <a:rPr lang="cs-CZ" sz="2600" dirty="0">
                <a:solidFill>
                  <a:srgbClr val="00B0F0"/>
                </a:solidFill>
              </a:rPr>
            </a:br>
            <a:r>
              <a:rPr lang="cs-CZ" sz="2600" dirty="0">
                <a:solidFill>
                  <a:srgbClr val="00B0F0"/>
                </a:solidFill>
              </a:rPr>
              <a:t>Zkušený personál sekretariátu Vám ochotně poradí s přípravou Vaší projektové žádosti.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CAB3D8E-75B7-414E-A5F2-033E9CD8B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55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3" name="9C45200D-C96F-482F-AB55-7211181F19E8">
            <a:extLst>
              <a:ext uri="{FF2B5EF4-FFF2-40B4-BE49-F238E27FC236}">
                <a16:creationId xmlns:a16="http://schemas.microsoft.com/office/drawing/2014/main" id="{9F82C422-DCB1-4897-9850-3857824B1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2631080"/>
            <a:ext cx="561662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zápatí 5">
            <a:extLst>
              <a:ext uri="{FF2B5EF4-FFF2-40B4-BE49-F238E27FC236}">
                <a16:creationId xmlns:a16="http://schemas.microsoft.com/office/drawing/2014/main" id="{D939756A-FC40-40BE-80E7-DB3112C82449}"/>
              </a:ext>
            </a:extLst>
          </p:cNvPr>
          <p:cNvSpPr txBox="1">
            <a:spLocks/>
          </p:cNvSpPr>
          <p:nvPr/>
        </p:nvSpPr>
        <p:spPr>
          <a:xfrm>
            <a:off x="2699792" y="6435592"/>
            <a:ext cx="4281264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cs-CZ" sz="1600" dirty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Olomouc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FFC50FA7-7012-4A95-B725-CD7A6BACEE3E}"/>
              </a:ext>
            </a:extLst>
          </p:cNvPr>
          <p:cNvSpPr/>
          <p:nvPr/>
        </p:nvSpPr>
        <p:spPr>
          <a:xfrm>
            <a:off x="1733178" y="6435592"/>
            <a:ext cx="8595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8EC31-CEDE-4FF9-85F3-B5F5F67F75C7}" type="datetime1">
              <a:rPr lang="cs-CZ" sz="1400">
                <a:solidFill>
                  <a:srgbClr val="5FCBEF">
                    <a:lumMod val="75000"/>
                  </a:srgbClr>
                </a:solidFill>
                <a:latin typeface="Mistral" pitchFamily="66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06.02.2020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1025222"/>
      </p:ext>
    </p:extLst>
  </p:cSld>
  <p:clrMapOvr>
    <a:masterClrMapping/>
  </p:clrMapOvr>
  <p:transition spd="slow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-108520" y="836712"/>
            <a:ext cx="7416824" cy="1512168"/>
          </a:xfrm>
        </p:spPr>
        <p:txBody>
          <a:bodyPr>
            <a:normAutofit/>
          </a:bodyPr>
          <a:lstStyle/>
          <a:p>
            <a:pPr algn="ctr"/>
            <a:r>
              <a:rPr lang="cs-CZ" sz="4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Děkuji za pozornost </a:t>
            </a:r>
            <a:br>
              <a:rPr lang="cs-CZ" sz="4400" b="1" dirty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</a:br>
            <a:endParaRPr lang="cs-CZ" sz="4400" b="1" dirty="0">
              <a:solidFill>
                <a:srgbClr val="C00000"/>
              </a:solidFill>
              <a:latin typeface="Mistral" pitchFamily="66" charset="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988838"/>
            <a:ext cx="6876001" cy="338437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cs-CZ" sz="2800" b="1" i="1" dirty="0">
                <a:solidFill>
                  <a:srgbClr val="002060"/>
                </a:solidFill>
              </a:rPr>
              <a:t>Ing. Alena Šmigurová</a:t>
            </a:r>
            <a:endParaRPr lang="cs-CZ" sz="2800" i="1" dirty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cs-CZ" sz="2400" i="1" dirty="0">
                <a:solidFill>
                  <a:srgbClr val="002060"/>
                </a:solidFill>
              </a:rPr>
              <a:t>vedoucí manažer </a:t>
            </a:r>
          </a:p>
          <a:p>
            <a:pPr algn="ctr">
              <a:buNone/>
            </a:pPr>
            <a:endParaRPr lang="pl-PL" sz="2400" i="1" dirty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pl-PL" sz="2400" i="1" dirty="0">
                <a:solidFill>
                  <a:srgbClr val="002060"/>
                </a:solidFill>
              </a:rPr>
              <a:t>Tel : +420 554 751 056</a:t>
            </a:r>
          </a:p>
          <a:p>
            <a:pPr algn="ctr">
              <a:buNone/>
            </a:pPr>
            <a:r>
              <a:rPr lang="pl-PL" sz="2400" i="1" dirty="0">
                <a:solidFill>
                  <a:srgbClr val="002060"/>
                </a:solidFill>
              </a:rPr>
              <a:t>       +420 702 688 093</a:t>
            </a:r>
          </a:p>
          <a:p>
            <a:pPr algn="ctr">
              <a:buNone/>
            </a:pPr>
            <a:r>
              <a:rPr lang="pl-PL" sz="2400" i="1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alena.smigurova@europraded.cz</a:t>
            </a:r>
            <a:endParaRPr lang="pl-PL" sz="2400" i="1" dirty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pl-PL" sz="2400" i="1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www.europraded.cz</a:t>
            </a:r>
            <a:endParaRPr lang="pl-PL" sz="2400" i="1" dirty="0">
              <a:solidFill>
                <a:srgbClr val="002060"/>
              </a:solidFill>
            </a:endParaRPr>
          </a:p>
          <a:p>
            <a:pPr algn="ctr">
              <a:buNone/>
            </a:pPr>
            <a:endParaRPr lang="pl-PL" sz="2400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cs-CZ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13010"/>
          </a:xfrm>
        </p:spPr>
        <p:txBody>
          <a:bodyPr/>
          <a:lstStyle/>
          <a:p>
            <a:pPr>
              <a:defRPr/>
            </a:pPr>
            <a:fld id="{BBD8EC31-CEDE-4FF9-85F3-B5F5F67F75C7}" type="datetime1">
              <a:rPr lang="cs-CZ" sz="140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06.02.2020</a:t>
            </a:fld>
            <a:endParaRPr lang="cs-CZ" sz="1400" dirty="0">
              <a:solidFill>
                <a:schemeClr val="accent1">
                  <a:lumMod val="75000"/>
                </a:schemeClr>
              </a:solidFill>
              <a:latin typeface="Mistral" pitchFamily="66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67000" y="6356351"/>
            <a:ext cx="4281264" cy="313010"/>
          </a:xfrm>
        </p:spPr>
        <p:txBody>
          <a:bodyPr/>
          <a:lstStyle/>
          <a:p>
            <a:pPr algn="ctr">
              <a:defRPr/>
            </a:pPr>
            <a:r>
              <a:rPr lang="cs-CZ" sz="1400" dirty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Olomouc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8ABCB52-BD05-462F-8D5F-D59D5A62AD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429" y="5373214"/>
            <a:ext cx="7577985" cy="792549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700808"/>
            <a:ext cx="8208912" cy="4536504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cs-CZ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cs-CZ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67544" y="6165305"/>
            <a:ext cx="2133600" cy="360040"/>
          </a:xfrm>
        </p:spPr>
        <p:txBody>
          <a:bodyPr/>
          <a:lstStyle/>
          <a:p>
            <a:pPr>
              <a:defRPr/>
            </a:pPr>
            <a:fld id="{6E09766B-3F19-4EAE-8C67-6EE87DB5B118}" type="datetime1">
              <a:rPr lang="cs-CZ" sz="140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06.02.2020</a:t>
            </a:fld>
            <a:endParaRPr lang="cs-CZ" sz="1400" dirty="0">
              <a:solidFill>
                <a:schemeClr val="accent1">
                  <a:lumMod val="75000"/>
                </a:schemeClr>
              </a:solidFill>
              <a:latin typeface="Mistral" pitchFamily="66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27784" y="6237312"/>
            <a:ext cx="4176464" cy="268139"/>
          </a:xfrm>
        </p:spPr>
        <p:txBody>
          <a:bodyPr/>
          <a:lstStyle/>
          <a:p>
            <a:pPr algn="ctr">
              <a:defRPr/>
            </a:pPr>
            <a:r>
              <a:rPr lang="cs-CZ" sz="1400" dirty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Olomouc</a:t>
            </a:r>
          </a:p>
        </p:txBody>
      </p:sp>
      <p:sp>
        <p:nvSpPr>
          <p:cNvPr id="8" name="Obdélník 7"/>
          <p:cNvSpPr/>
          <p:nvPr/>
        </p:nvSpPr>
        <p:spPr>
          <a:xfrm>
            <a:off x="323528" y="1556792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endParaRPr lang="cs-CZ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1026" name="Object 10" descr="Euroregion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237118120"/>
              </p:ext>
            </p:extLst>
          </p:nvPr>
        </p:nvGraphicFramePr>
        <p:xfrm>
          <a:off x="5877250" y="1304508"/>
          <a:ext cx="1413039" cy="1944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Fotografie" r:id="rId3" imgW="1542857" imgH="2123810" progId="">
                  <p:embed/>
                </p:oleObj>
              </mc:Choice>
              <mc:Fallback>
                <p:oleObj name="Fotografie" r:id="rId3" imgW="1542857" imgH="2123810" progId="">
                  <p:embed/>
                  <p:pic>
                    <p:nvPicPr>
                      <p:cNvPr id="0" name="Object 10" descr="Euroregion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7250" y="1304508"/>
                        <a:ext cx="1413039" cy="19448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bdélník 8"/>
          <p:cNvSpPr/>
          <p:nvPr/>
        </p:nvSpPr>
        <p:spPr>
          <a:xfrm>
            <a:off x="827584" y="1634238"/>
            <a:ext cx="7097216" cy="2833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buClr>
                <a:srgbClr val="4FCEFF"/>
              </a:buClr>
            </a:pPr>
            <a:endParaRPr lang="cs-CZ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342900" indent="-342900">
              <a:lnSpc>
                <a:spcPct val="70000"/>
              </a:lnSpc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rgbClr val="002060"/>
                </a:solidFill>
                <a:latin typeface="+mn-lt"/>
              </a:rPr>
              <a:t>Společný znak euroregionu</a:t>
            </a:r>
          </a:p>
          <a:p>
            <a:pPr marL="342900" indent="-342900">
              <a:lnSpc>
                <a:spcPct val="70000"/>
              </a:lnSpc>
              <a:buClr>
                <a:srgbClr val="002060"/>
              </a:buClr>
              <a:buFont typeface="Wingdings" panose="05000000000000000000" pitchFamily="2" charset="2"/>
              <a:buChar char="ü"/>
            </a:pPr>
            <a:endParaRPr lang="cs-CZ" sz="2000" dirty="0">
              <a:solidFill>
                <a:srgbClr val="002060"/>
              </a:solidFill>
              <a:latin typeface="+mn-lt"/>
            </a:endParaRPr>
          </a:p>
          <a:p>
            <a:pPr marL="800100" lvl="1" indent="-342900" eaLnBrk="1" hangingPunct="1">
              <a:lnSpc>
                <a:spcPct val="90000"/>
              </a:lnSpc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endParaRPr lang="cs-CZ" sz="2000" dirty="0">
              <a:solidFill>
                <a:srgbClr val="002060"/>
              </a:solidFill>
              <a:latin typeface="+mn-lt"/>
            </a:endParaRPr>
          </a:p>
          <a:p>
            <a:pPr marL="342900" indent="-342900" eaLnBrk="1" hangingPunct="1">
              <a:lnSpc>
                <a:spcPct val="90000"/>
              </a:lnSpc>
              <a:buClr>
                <a:srgbClr val="002060"/>
              </a:buClr>
              <a:buFont typeface="Wingdings" pitchFamily="2" charset="2"/>
              <a:buChar char="ü"/>
              <a:defRPr/>
            </a:pPr>
            <a:r>
              <a:rPr lang="cs-CZ" sz="2000" dirty="0">
                <a:solidFill>
                  <a:srgbClr val="002060"/>
                </a:solidFill>
                <a:latin typeface="+mn-lt"/>
              </a:rPr>
              <a:t>Společná hranice =  199,8 km</a:t>
            </a:r>
          </a:p>
          <a:p>
            <a:pPr marL="342900" indent="-342900" eaLnBrk="1" hangingPunct="1">
              <a:lnSpc>
                <a:spcPct val="90000"/>
              </a:lnSpc>
              <a:buClr>
                <a:srgbClr val="002060"/>
              </a:buClr>
              <a:buFont typeface="Wingdings" pitchFamily="2" charset="2"/>
              <a:buChar char="ü"/>
              <a:defRPr/>
            </a:pPr>
            <a:endParaRPr lang="cs-CZ" sz="2000" dirty="0">
              <a:solidFill>
                <a:srgbClr val="002060"/>
              </a:solidFill>
              <a:latin typeface="+mn-lt"/>
            </a:endParaRPr>
          </a:p>
          <a:p>
            <a:pPr marL="342900" indent="-342900" eaLnBrk="1" hangingPunct="1">
              <a:lnSpc>
                <a:spcPct val="90000"/>
              </a:lnSpc>
              <a:buClr>
                <a:srgbClr val="002060"/>
              </a:buClr>
              <a:buFont typeface="Wingdings" pitchFamily="2" charset="2"/>
              <a:buChar char="ü"/>
              <a:defRPr/>
            </a:pPr>
            <a:r>
              <a:rPr lang="cs-CZ" sz="2000" dirty="0">
                <a:solidFill>
                  <a:srgbClr val="002060"/>
                </a:solidFill>
                <a:latin typeface="+mn-lt"/>
              </a:rPr>
              <a:t>Počet obyvatel: česká strana   120.000</a:t>
            </a:r>
          </a:p>
          <a:p>
            <a:pPr eaLnBrk="1" hangingPunct="1">
              <a:lnSpc>
                <a:spcPct val="90000"/>
              </a:lnSpc>
              <a:buClr>
                <a:srgbClr val="002060"/>
              </a:buClr>
              <a:defRPr/>
            </a:pPr>
            <a:r>
              <a:rPr lang="cs-CZ" sz="2000" dirty="0">
                <a:solidFill>
                  <a:srgbClr val="002060"/>
                </a:solidFill>
                <a:latin typeface="+mn-lt"/>
              </a:rPr>
              <a:t>	              	</a:t>
            </a:r>
            <a:r>
              <a:rPr lang="cs-CZ" sz="2000" dirty="0">
                <a:solidFill>
                  <a:srgbClr val="002060"/>
                </a:solidFill>
              </a:rPr>
              <a:t>     </a:t>
            </a:r>
            <a:r>
              <a:rPr lang="cs-CZ" sz="2000" dirty="0">
                <a:solidFill>
                  <a:srgbClr val="002060"/>
                </a:solidFill>
                <a:latin typeface="+mn-lt"/>
              </a:rPr>
              <a:t>polská strana  560.000</a:t>
            </a:r>
          </a:p>
          <a:p>
            <a:pPr eaLnBrk="1" hangingPunct="1">
              <a:lnSpc>
                <a:spcPct val="90000"/>
              </a:lnSpc>
              <a:buClr>
                <a:srgbClr val="002060"/>
              </a:buClr>
              <a:defRPr/>
            </a:pPr>
            <a:r>
              <a:rPr lang="cs-CZ" sz="2000" dirty="0">
                <a:solidFill>
                  <a:srgbClr val="002060"/>
                </a:solidFill>
                <a:latin typeface="+mn-lt"/>
              </a:rPr>
              <a:t>       	</a:t>
            </a:r>
            <a:endParaRPr lang="cs-CZ" i="1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lnSpc>
                <a:spcPct val="70000"/>
              </a:lnSpc>
              <a:buClr>
                <a:srgbClr val="002060"/>
              </a:buClr>
              <a:buFont typeface="Wingdings" panose="05000000000000000000" pitchFamily="2" charset="2"/>
              <a:buChar char="ü"/>
            </a:pPr>
            <a:endParaRPr lang="cs-CZ" sz="2000" dirty="0">
              <a:solidFill>
                <a:srgbClr val="002060"/>
              </a:solidFill>
              <a:latin typeface="Mistral" pitchFamily="66" charset="0"/>
            </a:endParaRPr>
          </a:p>
          <a:p>
            <a:pPr>
              <a:lnSpc>
                <a:spcPct val="70000"/>
              </a:lnSpc>
              <a:buClr>
                <a:srgbClr val="4FCEFF"/>
              </a:buClr>
            </a:pPr>
            <a:endParaRPr lang="cs-CZ" sz="2000" dirty="0">
              <a:solidFill>
                <a:schemeClr val="accent1">
                  <a:lumMod val="75000"/>
                </a:schemeClr>
              </a:solidFill>
              <a:latin typeface="Mistral" pitchFamily="66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C315D92-B760-45BB-8F9F-D95B5B5494E9}"/>
              </a:ext>
            </a:extLst>
          </p:cNvPr>
          <p:cNvSpPr txBox="1"/>
          <p:nvPr/>
        </p:nvSpPr>
        <p:spPr>
          <a:xfrm>
            <a:off x="734813" y="4328123"/>
            <a:ext cx="7530358" cy="1209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cs-CZ" sz="2000" dirty="0">
                <a:solidFill>
                  <a:srgbClr val="002060"/>
                </a:solidFill>
              </a:rPr>
              <a:t>Členská základna české části: 69 obcí a 6 přidružených členů</a:t>
            </a:r>
          </a:p>
          <a:p>
            <a:pPr marL="342900" indent="-342900">
              <a:lnSpc>
                <a:spcPct val="90000"/>
              </a:lnSpc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endParaRPr lang="cs-CZ" sz="2000" dirty="0">
              <a:solidFill>
                <a:srgbClr val="002060"/>
              </a:solidFill>
            </a:endParaRPr>
          </a:p>
          <a:p>
            <a:pPr marL="342900" indent="-342900">
              <a:lnSpc>
                <a:spcPct val="90000"/>
              </a:lnSpc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cs-CZ" sz="2000" dirty="0">
                <a:solidFill>
                  <a:srgbClr val="002060"/>
                </a:solidFill>
              </a:rPr>
              <a:t>Členská základna polské části: 40 obcí a 5 powiatów</a:t>
            </a:r>
          </a:p>
          <a:p>
            <a:pPr>
              <a:lnSpc>
                <a:spcPct val="70000"/>
              </a:lnSpc>
              <a:buClr>
                <a:srgbClr val="002060"/>
              </a:buClr>
            </a:pPr>
            <a:endParaRPr lang="cs-CZ" sz="2200" dirty="0">
              <a:solidFill>
                <a:srgbClr val="002060"/>
              </a:solidFill>
              <a:latin typeface="Mistral" pitchFamily="66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C5E1003-7B29-4697-BBD3-32844610D9CF}"/>
              </a:ext>
            </a:extLst>
          </p:cNvPr>
          <p:cNvSpPr txBox="1"/>
          <p:nvPr/>
        </p:nvSpPr>
        <p:spPr>
          <a:xfrm>
            <a:off x="323529" y="522565"/>
            <a:ext cx="67687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000" dirty="0">
                <a:solidFill>
                  <a:schemeClr val="accent1">
                    <a:lumMod val="75000"/>
                  </a:schemeClr>
                </a:solidFill>
              </a:rPr>
              <a:t>Současná podobá Euroregionu Praděd</a:t>
            </a:r>
          </a:p>
        </p:txBody>
      </p:sp>
    </p:spTree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4301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cs-CZ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+mn-lt"/>
              </a:rPr>
              <a:t>Sekretariáty</a:t>
            </a:r>
            <a:endParaRPr lang="cs-CZ" sz="48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7" name="Obrázek 7" descr="kanc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3744416" cy="280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241002"/>
          </a:xfrm>
        </p:spPr>
        <p:txBody>
          <a:bodyPr/>
          <a:lstStyle/>
          <a:p>
            <a:pPr>
              <a:defRPr/>
            </a:pPr>
            <a:fld id="{E9F8A255-74EF-4FF0-94CA-7EFE653B3468}" type="datetime1">
              <a:rPr lang="cs-CZ" sz="140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06.02.2020</a:t>
            </a:fld>
            <a:endParaRPr lang="cs-CZ" sz="1400" dirty="0">
              <a:solidFill>
                <a:schemeClr val="accent1">
                  <a:lumMod val="75000"/>
                </a:schemeClr>
              </a:solidFill>
              <a:latin typeface="Mistral" pitchFamily="66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195736" y="6356351"/>
            <a:ext cx="4464496" cy="241002"/>
          </a:xfrm>
        </p:spPr>
        <p:txBody>
          <a:bodyPr/>
          <a:lstStyle/>
          <a:p>
            <a:pPr algn="ctr">
              <a:defRPr/>
            </a:pPr>
            <a:r>
              <a:rPr lang="cs-CZ" sz="1600" dirty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Olomouc</a:t>
            </a:r>
          </a:p>
        </p:txBody>
      </p:sp>
      <p:sp>
        <p:nvSpPr>
          <p:cNvPr id="8" name="Obdélník 7"/>
          <p:cNvSpPr/>
          <p:nvPr/>
        </p:nvSpPr>
        <p:spPr>
          <a:xfrm>
            <a:off x="467544" y="4293096"/>
            <a:ext cx="38164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chemeClr val="accent2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r>
              <a:rPr lang="cs-CZ" i="1" dirty="0">
                <a:solidFill>
                  <a:srgbClr val="002060"/>
                </a:solidFill>
                <a:latin typeface="+mn-lt"/>
              </a:rPr>
              <a:t>Euroregion Praděd</a:t>
            </a:r>
          </a:p>
          <a:p>
            <a:pPr eaLnBrk="1" hangingPunct="1">
              <a:buClr>
                <a:schemeClr val="accent2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r>
              <a:rPr lang="cs-CZ" i="1" dirty="0">
                <a:solidFill>
                  <a:srgbClr val="002060"/>
                </a:solidFill>
                <a:latin typeface="+mn-lt"/>
              </a:rPr>
              <a:t>Nové doby 111 </a:t>
            </a:r>
          </a:p>
          <a:p>
            <a:pPr eaLnBrk="1" hangingPunct="1">
              <a:buClr>
                <a:schemeClr val="accent2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r>
              <a:rPr lang="cs-CZ" i="1" dirty="0">
                <a:solidFill>
                  <a:srgbClr val="002060"/>
                </a:solidFill>
                <a:latin typeface="+mn-lt"/>
              </a:rPr>
              <a:t>793 26 Vrbno pod Pradědem </a:t>
            </a:r>
          </a:p>
          <a:p>
            <a:pPr eaLnBrk="1" hangingPunct="1">
              <a:buClr>
                <a:schemeClr val="accent2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r>
              <a:rPr lang="cs-CZ" i="1" dirty="0">
                <a:solidFill>
                  <a:srgbClr val="002060"/>
                </a:solidFill>
                <a:latin typeface="+mn-lt"/>
              </a:rPr>
              <a:t>Tel/fax: 554 751 056</a:t>
            </a:r>
          </a:p>
          <a:p>
            <a:pPr eaLnBrk="1" hangingPunct="1">
              <a:buClr>
                <a:schemeClr val="accent2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r>
              <a:rPr lang="cs-CZ" i="1" dirty="0">
                <a:solidFill>
                  <a:srgbClr val="002060"/>
                </a:solidFill>
                <a:latin typeface="+mn-lt"/>
              </a:rPr>
              <a:t>e-mail: sekretariat@europraded.cz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defRPr/>
            </a:pPr>
            <a:r>
              <a:rPr lang="cs-CZ" i="1" dirty="0">
                <a:solidFill>
                  <a:srgbClr val="002060"/>
                </a:solidFill>
                <a:latin typeface="+mn-lt"/>
              </a:rPr>
              <a:t>www.europraded.cz</a:t>
            </a:r>
            <a:endParaRPr lang="pl-PL" i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9" name="Obrázek 8" descr="C:\Users\vlastnik\Documents\Vlastní mikroprojekty\20 let ER P (M1)\Kalendář\Kalendář ER Praděd - polská část\Biuro ER Pradzia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340768"/>
            <a:ext cx="424847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véPole 9"/>
          <p:cNvSpPr txBox="1"/>
          <p:nvPr/>
        </p:nvSpPr>
        <p:spPr>
          <a:xfrm>
            <a:off x="4283968" y="4293096"/>
            <a:ext cx="46085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>
                <a:solidFill>
                  <a:srgbClr val="002060"/>
                </a:solidFill>
                <a:latin typeface="+mn-lt"/>
              </a:rPr>
              <a:t>Stowarzyszenie Gmin Polskich Euroregionu Pradziad – Euroregion Pradziad</a:t>
            </a:r>
          </a:p>
          <a:p>
            <a:r>
              <a:rPr lang="pl-PL" i="1" dirty="0">
                <a:solidFill>
                  <a:srgbClr val="002060"/>
                </a:solidFill>
                <a:latin typeface="+mn-lt"/>
              </a:rPr>
              <a:t>ul. Klasztorna 4</a:t>
            </a:r>
            <a:r>
              <a:rPr lang="pl-PL" i="1" dirty="0">
                <a:solidFill>
                  <a:srgbClr val="002060"/>
                </a:solidFill>
              </a:rPr>
              <a:t>, </a:t>
            </a:r>
            <a:r>
              <a:rPr lang="pl-PL" i="1" dirty="0">
                <a:solidFill>
                  <a:srgbClr val="002060"/>
                </a:solidFill>
                <a:latin typeface="+mn-lt"/>
              </a:rPr>
              <a:t>48-200 Prudnik</a:t>
            </a:r>
          </a:p>
          <a:p>
            <a:r>
              <a:rPr lang="pl-PL" i="1" dirty="0">
                <a:solidFill>
                  <a:srgbClr val="002060"/>
                </a:solidFill>
                <a:latin typeface="+mn-lt"/>
              </a:rPr>
              <a:t>Tel: +48 77 4380380 fax: +48 77 4380381</a:t>
            </a:r>
          </a:p>
          <a:p>
            <a:r>
              <a:rPr lang="pl-PL" i="1" dirty="0">
                <a:solidFill>
                  <a:srgbClr val="002060"/>
                </a:solidFill>
                <a:latin typeface="+mn-lt"/>
              </a:rPr>
              <a:t>e-mail:</a:t>
            </a:r>
            <a:r>
              <a:rPr lang="cs-CZ" i="1" dirty="0">
                <a:solidFill>
                  <a:srgbClr val="002060"/>
                </a:solidFill>
                <a:latin typeface="+mn-lt"/>
              </a:rPr>
              <a:t> biuro@europradziad.pl</a:t>
            </a:r>
          </a:p>
          <a:p>
            <a:r>
              <a:rPr lang="cs-CZ" i="1" dirty="0">
                <a:solidFill>
                  <a:srgbClr val="002060"/>
                </a:solidFill>
                <a:latin typeface="+mn-lt"/>
              </a:rPr>
              <a:t>www.europradziad.pl</a:t>
            </a:r>
            <a:endParaRPr lang="pl-PL" i="1" dirty="0">
              <a:solidFill>
                <a:srgbClr val="002060"/>
              </a:solidFill>
              <a:latin typeface="+mn-lt"/>
            </a:endParaRPr>
          </a:p>
          <a:p>
            <a:endParaRPr lang="cs-CZ" dirty="0">
              <a:solidFill>
                <a:schemeClr val="accent1">
                  <a:lumMod val="75000"/>
                </a:schemeClr>
              </a:solidFill>
              <a:latin typeface="Mistral" pitchFamily="66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FFFFE4-686A-47E7-B95E-B747EF124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85510"/>
            <a:ext cx="6347713" cy="80317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Přeshraniční programy na česko-polské hranici </a:t>
            </a:r>
            <a:endParaRPr lang="cs-CZ" sz="4000" b="1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CF03092-6718-4DED-BFCA-99AA940320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600" y="6305003"/>
            <a:ext cx="1157350" cy="365125"/>
          </a:xfrm>
        </p:spPr>
        <p:txBody>
          <a:bodyPr/>
          <a:lstStyle/>
          <a:p>
            <a:pPr>
              <a:defRPr/>
            </a:pPr>
            <a:fld id="{CB494246-D392-4144-858E-AF17B912C502}" type="datetime1">
              <a:rPr lang="cs-CZ" sz="1400" smtClean="0">
                <a:solidFill>
                  <a:schemeClr val="accent1">
                    <a:lumMod val="75000"/>
                  </a:schemeClr>
                </a:solidFill>
                <a:latin typeface="Mistral" panose="03090702030407020403" pitchFamily="66" charset="0"/>
              </a:rPr>
              <a:t>06.02.2020</a:t>
            </a:fld>
            <a:endParaRPr lang="cs-CZ" dirty="0">
              <a:solidFill>
                <a:schemeClr val="accent1">
                  <a:lumMod val="75000"/>
                </a:schemeClr>
              </a:solidFill>
              <a:latin typeface="Mistral" panose="03090702030407020403" pitchFamily="66" charset="0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F4EFDE1-1C4A-4B26-8844-64E1C5085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5237" y="6336357"/>
            <a:ext cx="2738265" cy="365125"/>
          </a:xfrm>
        </p:spPr>
        <p:txBody>
          <a:bodyPr/>
          <a:lstStyle/>
          <a:p>
            <a:pPr>
              <a:defRPr/>
            </a:pPr>
            <a:r>
              <a:rPr lang="cs-CZ" sz="1400" dirty="0">
                <a:solidFill>
                  <a:schemeClr val="accent1">
                    <a:lumMod val="75000"/>
                  </a:schemeClr>
                </a:solidFill>
                <a:latin typeface="Mistral" panose="03090702030407020403" pitchFamily="66" charset="0"/>
              </a:rPr>
              <a:t>Olomouc</a:t>
            </a:r>
            <a:endParaRPr lang="cs-CZ" sz="1200" dirty="0">
              <a:solidFill>
                <a:schemeClr val="accent1">
                  <a:lumMod val="75000"/>
                </a:schemeClr>
              </a:solidFill>
              <a:latin typeface="Mistral" panose="03090702030407020403" pitchFamily="66" charset="0"/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E3DD0EA-0D76-42FC-A5CD-0EA234331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070997"/>
            <a:ext cx="6986736" cy="3748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  <a:t>Phare CBC 1999 – 2003 </a:t>
            </a:r>
            <a:endParaRPr lang="cs-CZ" sz="2400" i="1" dirty="0">
              <a:solidFill>
                <a:schemeClr val="accent2">
                  <a:lumMod val="75000"/>
                </a:schemeClr>
              </a:solidFill>
              <a:latin typeface="+mn-lt"/>
              <a:cs typeface="Arial" pitchFamily="34" charset="0"/>
            </a:endParaRPr>
          </a:p>
          <a:p>
            <a:pPr marL="0" indent="0">
              <a:buNone/>
            </a:pPr>
            <a:r>
              <a:rPr lang="cs-CZ" sz="2400" b="1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  <a:t> 	</a:t>
            </a:r>
            <a:r>
              <a:rPr lang="cs-CZ" sz="2400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  <a:t>23 mil. EUR </a:t>
            </a:r>
          </a:p>
          <a:p>
            <a:r>
              <a:rPr lang="cs-CZ" sz="24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INTERREG IIIA 2004 – 2006</a:t>
            </a:r>
            <a:endParaRPr lang="cs-CZ" sz="2400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0" indent="0">
              <a:buNone/>
            </a:pPr>
            <a:r>
              <a:rPr lang="cs-CZ" sz="2400" b="1" i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cs-CZ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16,5 mil. EUR    </a:t>
            </a:r>
          </a:p>
          <a:p>
            <a:r>
              <a:rPr lang="cs-CZ" sz="24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OP přeshraniční spolupráce 2007 – </a:t>
            </a:r>
            <a:r>
              <a:rPr lang="cs-CZ" sz="2400" b="1" i="1" dirty="0">
                <a:solidFill>
                  <a:schemeClr val="accent2">
                    <a:lumMod val="75000"/>
                  </a:schemeClr>
                </a:solidFill>
              </a:rPr>
              <a:t>2013</a:t>
            </a:r>
          </a:p>
          <a:p>
            <a:pPr marL="0" indent="0">
              <a:buNone/>
            </a:pPr>
            <a:r>
              <a:rPr lang="cs-CZ" sz="24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	</a:t>
            </a:r>
            <a:r>
              <a:rPr lang="cs-CZ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103,68 mil. EUR</a:t>
            </a:r>
          </a:p>
          <a:p>
            <a:pPr>
              <a:lnSpc>
                <a:spcPct val="70000"/>
              </a:lnSpc>
              <a:buClr>
                <a:srgbClr val="4FCEFF"/>
              </a:buClr>
            </a:pPr>
            <a:r>
              <a:rPr lang="cs-CZ" sz="24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INTERREG V-A 2014 – </a:t>
            </a:r>
            <a:r>
              <a:rPr lang="cs-CZ" sz="2400" b="1" i="1" dirty="0">
                <a:solidFill>
                  <a:schemeClr val="accent2">
                    <a:lumMod val="75000"/>
                  </a:schemeClr>
                </a:solidFill>
              </a:rPr>
              <a:t>2020</a:t>
            </a:r>
            <a:endParaRPr lang="cs-CZ" sz="22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lnSpc>
                <a:spcPct val="70000"/>
              </a:lnSpc>
              <a:buClr>
                <a:srgbClr val="4FCEFF"/>
              </a:buClr>
              <a:buNone/>
            </a:pPr>
            <a:r>
              <a:rPr lang="cs-CZ" sz="22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    </a:t>
            </a:r>
            <a:r>
              <a:rPr lang="cs-CZ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226 mil. </a:t>
            </a:r>
            <a:r>
              <a:rPr lang="cs-CZ" sz="2400" i="1" dirty="0">
                <a:solidFill>
                  <a:schemeClr val="accent2">
                    <a:lumMod val="75000"/>
                  </a:schemeClr>
                </a:solidFill>
              </a:rPr>
              <a:t>EUR</a:t>
            </a:r>
            <a:endParaRPr lang="cs-CZ" sz="2000" dirty="0">
              <a:solidFill>
                <a:schemeClr val="accent2">
                  <a:lumMod val="75000"/>
                </a:schemeClr>
              </a:solidFill>
              <a:latin typeface="Mistral" pitchFamily="66" charset="0"/>
            </a:endParaRPr>
          </a:p>
        </p:txBody>
      </p:sp>
      <p:pic>
        <p:nvPicPr>
          <p:cNvPr id="7" name="Obrázek 5">
            <a:extLst>
              <a:ext uri="{FF2B5EF4-FFF2-40B4-BE49-F238E27FC236}">
                <a16:creationId xmlns:a16="http://schemas.microsoft.com/office/drawing/2014/main" id="{8F71223F-8D63-4200-8E04-82526D45369D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126763"/>
            <a:ext cx="1800200" cy="648072"/>
          </a:xfrm>
          <a:prstGeom prst="rect">
            <a:avLst/>
          </a:prstGeom>
          <a:noFill/>
        </p:spPr>
      </p:pic>
      <p:pic>
        <p:nvPicPr>
          <p:cNvPr id="8" name="Obrázek 4">
            <a:extLst>
              <a:ext uri="{FF2B5EF4-FFF2-40B4-BE49-F238E27FC236}">
                <a16:creationId xmlns:a16="http://schemas.microsoft.com/office/drawing/2014/main" id="{89D55406-BFA1-427D-9CB2-C0F51B66C81D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5104" y="3035288"/>
            <a:ext cx="2007176" cy="514028"/>
          </a:xfrm>
          <a:prstGeom prst="rect">
            <a:avLst/>
          </a:prstGeom>
          <a:noFill/>
        </p:spPr>
      </p:pic>
      <p:pic>
        <p:nvPicPr>
          <p:cNvPr id="9" name="Obrázek 6">
            <a:extLst>
              <a:ext uri="{FF2B5EF4-FFF2-40B4-BE49-F238E27FC236}">
                <a16:creationId xmlns:a16="http://schemas.microsoft.com/office/drawing/2014/main" id="{5F877D3E-6F85-4012-A373-28702E29833D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2474" y="4431627"/>
            <a:ext cx="1800200" cy="432048"/>
          </a:xfrm>
          <a:prstGeom prst="rect">
            <a:avLst/>
          </a:prstGeom>
          <a:noFill/>
        </p:spPr>
      </p:pic>
      <p:pic>
        <p:nvPicPr>
          <p:cNvPr id="11" name="Obrázek 10" descr="Obsah obrázku kreslení&#10;&#10;Popis byl vytvořen automaticky">
            <a:extLst>
              <a:ext uri="{FF2B5EF4-FFF2-40B4-BE49-F238E27FC236}">
                <a16:creationId xmlns:a16="http://schemas.microsoft.com/office/drawing/2014/main" id="{78F3923B-5114-4D97-92F5-F810E8DD6C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556" y="5314134"/>
            <a:ext cx="2239560" cy="50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330867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352549"/>
            <a:ext cx="6632606" cy="792088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+mn-lt"/>
              </a:rPr>
              <a:t>Přeshraniční programy </a:t>
            </a:r>
            <a:br>
              <a:rPr lang="cs-CZ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cs-CZ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+mn-lt"/>
              </a:rPr>
              <a:t>v Euroregionu Praděd </a:t>
            </a:r>
            <a:endParaRPr lang="cs-CZ" sz="4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70841"/>
            <a:ext cx="8064896" cy="4320480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cs-CZ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cs-CZ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67544" y="6165305"/>
            <a:ext cx="2133600" cy="360040"/>
          </a:xfrm>
        </p:spPr>
        <p:txBody>
          <a:bodyPr/>
          <a:lstStyle/>
          <a:p>
            <a:pPr>
              <a:defRPr/>
            </a:pPr>
            <a:fld id="{653F5756-ACE6-4A72-851F-53B731FCCA48}" type="datetime1">
              <a:rPr lang="cs-CZ" sz="140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06.02.2020</a:t>
            </a:fld>
            <a:endParaRPr lang="cs-CZ" sz="1400" dirty="0">
              <a:solidFill>
                <a:schemeClr val="accent1">
                  <a:lumMod val="75000"/>
                </a:schemeClr>
              </a:solidFill>
              <a:latin typeface="Mistral" pitchFamily="66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27784" y="6237312"/>
            <a:ext cx="4176464" cy="268139"/>
          </a:xfrm>
        </p:spPr>
        <p:txBody>
          <a:bodyPr/>
          <a:lstStyle/>
          <a:p>
            <a:pPr algn="ctr">
              <a:defRPr/>
            </a:pPr>
            <a:r>
              <a:rPr lang="cs-CZ" sz="1400" dirty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Olomouc</a:t>
            </a:r>
          </a:p>
        </p:txBody>
      </p:sp>
      <p:sp>
        <p:nvSpPr>
          <p:cNvPr id="8" name="Obdélník 7"/>
          <p:cNvSpPr/>
          <p:nvPr/>
        </p:nvSpPr>
        <p:spPr>
          <a:xfrm>
            <a:off x="323528" y="1556792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endParaRPr lang="cs-CZ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11560" y="1628799"/>
            <a:ext cx="7776864" cy="1697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400" i="1" dirty="0">
              <a:solidFill>
                <a:schemeClr val="accent2">
                  <a:lumMod val="75000"/>
                </a:schemeClr>
              </a:solidFill>
              <a:latin typeface="+mn-lt"/>
              <a:cs typeface="Arial" pitchFamily="34" charset="0"/>
            </a:endParaRPr>
          </a:p>
          <a:p>
            <a:r>
              <a:rPr lang="cs-CZ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 </a:t>
            </a:r>
          </a:p>
          <a:p>
            <a:endParaRPr lang="cs-CZ" sz="2400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70000"/>
              </a:lnSpc>
              <a:buClr>
                <a:srgbClr val="4FCEFF"/>
              </a:buClr>
            </a:pPr>
            <a:r>
              <a:rPr lang="cs-CZ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endParaRPr lang="cs-CZ" sz="24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>
              <a:lnSpc>
                <a:spcPct val="70000"/>
              </a:lnSpc>
              <a:buClr>
                <a:srgbClr val="4FCEFF"/>
              </a:buClr>
            </a:pPr>
            <a:endParaRPr lang="cs-CZ" sz="2000" dirty="0">
              <a:solidFill>
                <a:schemeClr val="accent1">
                  <a:lumMod val="75000"/>
                </a:schemeClr>
              </a:solidFill>
              <a:latin typeface="Mistral" pitchFamily="66" charset="0"/>
            </a:endParaRP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B7C4B6AE-0A31-4A59-9320-C22F784743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892829"/>
              </p:ext>
            </p:extLst>
          </p:nvPr>
        </p:nvGraphicFramePr>
        <p:xfrm>
          <a:off x="539552" y="1839589"/>
          <a:ext cx="7299636" cy="378298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763134">
                  <a:extLst>
                    <a:ext uri="{9D8B030D-6E8A-4147-A177-3AD203B41FA5}">
                      <a16:colId xmlns:a16="http://schemas.microsoft.com/office/drawing/2014/main" val="1458479675"/>
                    </a:ext>
                  </a:extLst>
                </a:gridCol>
                <a:gridCol w="2103290">
                  <a:extLst>
                    <a:ext uri="{9D8B030D-6E8A-4147-A177-3AD203B41FA5}">
                      <a16:colId xmlns:a16="http://schemas.microsoft.com/office/drawing/2014/main" val="3245846637"/>
                    </a:ext>
                  </a:extLst>
                </a:gridCol>
                <a:gridCol w="2433212">
                  <a:extLst>
                    <a:ext uri="{9D8B030D-6E8A-4147-A177-3AD203B41FA5}">
                      <a16:colId xmlns:a16="http://schemas.microsoft.com/office/drawing/2014/main" val="2142529695"/>
                    </a:ext>
                  </a:extLst>
                </a:gridCol>
              </a:tblGrid>
              <a:tr h="78279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Přeshraniční programy</a:t>
                      </a:r>
                      <a:endParaRPr lang="cs-CZ" sz="1800" b="1" i="1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Počet realizovaných projektů</a:t>
                      </a:r>
                      <a:endParaRPr lang="cs-CZ" sz="1800" b="1" i="1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Alokované finanční prostředky v Kč</a:t>
                      </a:r>
                      <a:endParaRPr lang="cs-CZ" sz="1800" b="1" i="1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87529162"/>
                  </a:ext>
                </a:extLst>
              </a:tr>
              <a:tr h="584671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Phare CBC 1999 - 2003</a:t>
                      </a:r>
                      <a:endParaRPr lang="cs-CZ" sz="1800" b="1" i="1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34</a:t>
                      </a:r>
                      <a:endParaRPr lang="cs-CZ" sz="1800" b="0" i="1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7 033 461 Kč</a:t>
                      </a:r>
                      <a:endParaRPr lang="cs-CZ" sz="1800" b="0" i="1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1235427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INTERREG IIIA 2004 - 2006</a:t>
                      </a:r>
                      <a:endParaRPr lang="cs-CZ" sz="1800" b="1" i="1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86</a:t>
                      </a:r>
                      <a:endParaRPr lang="cs-CZ" sz="1800" b="0" i="1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15 120 639 Kč</a:t>
                      </a:r>
                      <a:endParaRPr lang="cs-CZ" sz="1800" b="0" i="1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30373017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OPPS 2007 – 2013</a:t>
                      </a:r>
                      <a:endParaRPr lang="cs-CZ" sz="1800" b="1" i="1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397</a:t>
                      </a:r>
                      <a:endParaRPr lang="cs-CZ" sz="1800" b="0" i="1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95 279 229 Kč</a:t>
                      </a:r>
                      <a:endParaRPr lang="cs-CZ" sz="1800" b="0" i="1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83291705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INTERREG V-A 2014-2020*</a:t>
                      </a:r>
                      <a:endParaRPr lang="cs-CZ" sz="1800" b="1" i="1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73</a:t>
                      </a:r>
                      <a:endParaRPr lang="cs-CZ" sz="1800" b="0" i="1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41 763 000 Kč</a:t>
                      </a:r>
                      <a:endParaRPr lang="cs-CZ" sz="1800" b="0" i="1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1064582"/>
                  </a:ext>
                </a:extLst>
              </a:tr>
              <a:tr h="615316">
                <a:tc gridSpan="3">
                  <a:txBody>
                    <a:bodyPr/>
                    <a:lstStyle/>
                    <a:p>
                      <a:pPr lvl="0" algn="l" fontAlgn="b"/>
                      <a:r>
                        <a:rPr lang="cs-CZ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* průběžné informace za 9 kol příjmu projektových žádostí</a:t>
                      </a:r>
                      <a:endParaRPr lang="cs-CZ" sz="1400" b="0" i="1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695085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773754"/>
            <a:ext cx="7167240" cy="432048"/>
          </a:xfrm>
        </p:spPr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 </a:t>
            </a:r>
            <a:r>
              <a:rPr lang="cs-CZ" sz="2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Fond mikroprojektů v Euroregionu Praděd</a:t>
            </a:r>
            <a:br>
              <a:rPr lang="cs-CZ" sz="2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cs-CZ" sz="2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2014 - 2020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443514"/>
            <a:ext cx="6984775" cy="255608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cs-CZ" sz="1600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cs-CZ" sz="8000" dirty="0">
                <a:solidFill>
                  <a:srgbClr val="002060"/>
                </a:solidFill>
              </a:rPr>
              <a:t>Finanční prostředky vyčleněné na realizaci mikroprojektů</a:t>
            </a:r>
          </a:p>
          <a:p>
            <a:pPr algn="ctr">
              <a:buNone/>
            </a:pPr>
            <a:endParaRPr lang="cs-CZ" sz="55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cs-CZ" sz="9600" dirty="0">
                <a:solidFill>
                  <a:srgbClr val="002060"/>
                </a:solidFill>
              </a:rPr>
              <a:t>Celkem: 	         9 666 050 EUR </a:t>
            </a:r>
          </a:p>
          <a:p>
            <a:pPr marL="0" indent="0" algn="ctr">
              <a:buNone/>
            </a:pPr>
            <a:r>
              <a:rPr lang="cs-CZ" sz="9600" dirty="0">
                <a:solidFill>
                  <a:srgbClr val="002060"/>
                </a:solidFill>
              </a:rPr>
              <a:t>Česká strana:    3 790 756 EUR </a:t>
            </a:r>
          </a:p>
          <a:p>
            <a:pPr marL="0" indent="0" algn="ctr">
              <a:buNone/>
            </a:pPr>
            <a:r>
              <a:rPr lang="cs-CZ" sz="9600" dirty="0">
                <a:solidFill>
                  <a:srgbClr val="002060"/>
                </a:solidFill>
              </a:rPr>
              <a:t>Polská strana:    5 875 294 EUR</a:t>
            </a:r>
          </a:p>
          <a:p>
            <a:pPr algn="ctr">
              <a:buNone/>
            </a:pPr>
            <a:r>
              <a:rPr lang="cs-CZ" sz="8000" dirty="0">
                <a:solidFill>
                  <a:srgbClr val="002060"/>
                </a:solidFill>
              </a:rPr>
              <a:t>	</a:t>
            </a:r>
            <a:endParaRPr lang="pl-PL" sz="1600" i="1" dirty="0">
              <a:solidFill>
                <a:srgbClr val="00206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67544" y="6165305"/>
            <a:ext cx="2133600" cy="360040"/>
          </a:xfrm>
        </p:spPr>
        <p:txBody>
          <a:bodyPr/>
          <a:lstStyle/>
          <a:p>
            <a:pPr>
              <a:defRPr/>
            </a:pPr>
            <a:fld id="{48A0A867-400E-43FF-A1E1-50215AAF74DF}" type="datetime1">
              <a:rPr lang="cs-CZ" sz="140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06.02.2020</a:t>
            </a:fld>
            <a:endParaRPr lang="cs-CZ" sz="1400" dirty="0">
              <a:solidFill>
                <a:schemeClr val="accent1">
                  <a:lumMod val="75000"/>
                </a:schemeClr>
              </a:solidFill>
              <a:latin typeface="Mistral" pitchFamily="66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27784" y="6237312"/>
            <a:ext cx="4176464" cy="268139"/>
          </a:xfrm>
        </p:spPr>
        <p:txBody>
          <a:bodyPr/>
          <a:lstStyle/>
          <a:p>
            <a:pPr algn="ctr">
              <a:defRPr/>
            </a:pPr>
            <a:r>
              <a:rPr lang="cs-CZ" sz="1400" dirty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Olomouc</a:t>
            </a:r>
          </a:p>
        </p:txBody>
      </p:sp>
    </p:spTree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268760"/>
            <a:ext cx="7560840" cy="489654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cs-CZ" sz="1050" b="1" dirty="0"/>
          </a:p>
          <a:p>
            <a:pPr marL="0" indent="0">
              <a:spcBef>
                <a:spcPts val="0"/>
              </a:spcBef>
              <a:buNone/>
            </a:pPr>
            <a:r>
              <a:rPr lang="cs-CZ" sz="2400" dirty="0">
                <a:solidFill>
                  <a:srgbClr val="002060"/>
                </a:solidFill>
              </a:rPr>
              <a:t>Žadatel je subjekt, který může předložit mikroprojekt v rámci Fondu mikroprojektů</a:t>
            </a:r>
            <a:r>
              <a:rPr lang="cs-CZ" sz="2400" b="1" dirty="0">
                <a:solidFill>
                  <a:srgbClr val="002060"/>
                </a:solidFill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cs-CZ" sz="2400" b="1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2400" dirty="0">
                <a:solidFill>
                  <a:srgbClr val="002060"/>
                </a:solidFill>
              </a:rPr>
              <a:t>Kompletní seznam vhodných žadatelů je uveden v příloze č. 1 Směrnice pro žadatele.</a:t>
            </a:r>
          </a:p>
          <a:p>
            <a:pPr marL="0" indent="82550">
              <a:spcBef>
                <a:spcPts val="0"/>
              </a:spcBef>
              <a:buNone/>
            </a:pPr>
            <a:r>
              <a:rPr lang="cs-CZ" sz="1900" dirty="0">
                <a:solidFill>
                  <a:srgbClr val="002060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cs-CZ" sz="2400" b="1" dirty="0">
              <a:solidFill>
                <a:srgbClr val="002060"/>
              </a:solidFill>
            </a:endParaRPr>
          </a:p>
          <a:p>
            <a:pPr marL="0" indent="82550">
              <a:spcBef>
                <a:spcPts val="0"/>
              </a:spcBef>
              <a:buNone/>
            </a:pPr>
            <a:r>
              <a:rPr lang="cs-CZ" sz="2400" b="1" dirty="0">
                <a:solidFill>
                  <a:srgbClr val="002060"/>
                </a:solidFill>
              </a:rPr>
              <a:t>Vhodný žadatel </a:t>
            </a:r>
          </a:p>
          <a:p>
            <a:pPr marL="450850" indent="-2730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</a:rPr>
              <a:t>musí mít </a:t>
            </a:r>
            <a:r>
              <a:rPr lang="cs-CZ" sz="2400" b="1" dirty="0">
                <a:solidFill>
                  <a:srgbClr val="002060"/>
                </a:solidFill>
              </a:rPr>
              <a:t>právní subjektivitu </a:t>
            </a:r>
            <a:r>
              <a:rPr lang="cs-CZ" sz="2400" dirty="0">
                <a:solidFill>
                  <a:srgbClr val="002060"/>
                </a:solidFill>
              </a:rPr>
              <a:t>a </a:t>
            </a:r>
            <a:r>
              <a:rPr lang="cs-CZ" sz="2400" b="1" dirty="0">
                <a:solidFill>
                  <a:srgbClr val="002060"/>
                </a:solidFill>
              </a:rPr>
              <a:t>sídlo</a:t>
            </a:r>
            <a:r>
              <a:rPr lang="cs-CZ" sz="2400" dirty="0">
                <a:solidFill>
                  <a:srgbClr val="002060"/>
                </a:solidFill>
              </a:rPr>
              <a:t> ve vymezeném území působnosti příslušného Správce. </a:t>
            </a:r>
          </a:p>
          <a:p>
            <a:pPr marL="450850" indent="-2730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2060"/>
                </a:solidFill>
              </a:rPr>
              <a:t>výjimkou jsou organizační složky bez právní subjektivity</a:t>
            </a:r>
            <a:r>
              <a:rPr lang="cs-CZ" sz="2400" dirty="0">
                <a:solidFill>
                  <a:srgbClr val="002060"/>
                </a:solidFill>
              </a:rPr>
              <a:t>, které jsou složkami subjektů se sídlem mimo území působnosti Správce, ale na území příslušného Správce působí.</a:t>
            </a:r>
          </a:p>
          <a:p>
            <a:pPr marL="450850" indent="-2730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44D0925-7807-47D0-9F6E-6737E6E37012}"/>
              </a:ext>
            </a:extLst>
          </p:cNvPr>
          <p:cNvSpPr txBox="1"/>
          <p:nvPr/>
        </p:nvSpPr>
        <p:spPr>
          <a:xfrm>
            <a:off x="1907704" y="478867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rgbClr val="00B0F0"/>
                </a:solidFill>
              </a:rPr>
              <a:t>Vhodní žadatelé</a:t>
            </a:r>
          </a:p>
        </p:txBody>
      </p:sp>
      <p:sp>
        <p:nvSpPr>
          <p:cNvPr id="4" name="Zástupný symbol pro zápatí 5">
            <a:extLst>
              <a:ext uri="{FF2B5EF4-FFF2-40B4-BE49-F238E27FC236}">
                <a16:creationId xmlns:a16="http://schemas.microsoft.com/office/drawing/2014/main" id="{D9D05D79-1922-4E10-AEC1-17AB741D071F}"/>
              </a:ext>
            </a:extLst>
          </p:cNvPr>
          <p:cNvSpPr txBox="1">
            <a:spLocks/>
          </p:cNvSpPr>
          <p:nvPr/>
        </p:nvSpPr>
        <p:spPr>
          <a:xfrm>
            <a:off x="2667000" y="6356351"/>
            <a:ext cx="4281264" cy="2410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cs-CZ" sz="1600" dirty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Olomouc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863152FE-CC92-4786-86B8-AAAC0BED699A}"/>
              </a:ext>
            </a:extLst>
          </p:cNvPr>
          <p:cNvSpPr/>
          <p:nvPr/>
        </p:nvSpPr>
        <p:spPr>
          <a:xfrm>
            <a:off x="2168205" y="6356351"/>
            <a:ext cx="8595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8EC31-CEDE-4FF9-85F3-B5F5F67F75C7}" type="datetime1">
              <a:rPr lang="cs-CZ" sz="1400">
                <a:solidFill>
                  <a:srgbClr val="5FCBEF">
                    <a:lumMod val="75000"/>
                  </a:srgbClr>
                </a:solidFill>
                <a:latin typeface="Mistral" pitchFamily="66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06.02.2020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1249202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1672</TotalTime>
  <Words>1948</Words>
  <Application>Microsoft Office PowerPoint</Application>
  <PresentationFormat>Předvádění na obrazovce (4:3)</PresentationFormat>
  <Paragraphs>324</Paragraphs>
  <Slides>31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42" baseType="lpstr">
      <vt:lpstr>Arial</vt:lpstr>
      <vt:lpstr>Calibri</vt:lpstr>
      <vt:lpstr>Franklin Gothic Medium</vt:lpstr>
      <vt:lpstr>Mistral</vt:lpstr>
      <vt:lpstr>Symbol</vt:lpstr>
      <vt:lpstr>Trebuchet MS</vt:lpstr>
      <vt:lpstr>Wingdings</vt:lpstr>
      <vt:lpstr>Wingdings 2</vt:lpstr>
      <vt:lpstr>Wingdings 3</vt:lpstr>
      <vt:lpstr>Fazeta</vt:lpstr>
      <vt:lpstr>Fotografie</vt:lpstr>
      <vt:lpstr>Prezentace aplikace PowerPoint</vt:lpstr>
      <vt:lpstr>Prezentace aplikace PowerPoint</vt:lpstr>
      <vt:lpstr>Prezentace aplikace PowerPoint</vt:lpstr>
      <vt:lpstr>Prezentace aplikace PowerPoint</vt:lpstr>
      <vt:lpstr>Sekretariáty</vt:lpstr>
      <vt:lpstr>Přeshraniční programy na česko-polské hranici </vt:lpstr>
      <vt:lpstr>Přeshraniční programy  v Euroregionu Praděd </vt:lpstr>
      <vt:lpstr> Fond mikroprojektů v Euroregionu Praděd 2014 - 2020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Prioritní osa 2</vt:lpstr>
      <vt:lpstr>Ukazatele výstupu pro PO 2</vt:lpstr>
      <vt:lpstr>Omezení v prioritní ose 2</vt:lpstr>
      <vt:lpstr>Prioritní osa 4 </vt:lpstr>
      <vt:lpstr>Ukazatele výstupu pro PO 4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Pokud přemýšlíte nad vlastním projektovým záměrem, neváhejte kontaktovat sekretariát Euroregionu Praděd.  Zkušený personál sekretariátu Vám ochotně poradí s přípravou Vaší projektové žádosti.</vt:lpstr>
      <vt:lpstr>Děkuji za pozornost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Zdeněk Jarmar</dc:creator>
  <cp:lastModifiedBy>Zdeněk Jarmar</cp:lastModifiedBy>
  <cp:revision>71</cp:revision>
  <cp:lastPrinted>2020-02-06T10:25:24Z</cp:lastPrinted>
  <dcterms:created xsi:type="dcterms:W3CDTF">2019-10-14T08:48:56Z</dcterms:created>
  <dcterms:modified xsi:type="dcterms:W3CDTF">2020-02-06T10:44:53Z</dcterms:modified>
</cp:coreProperties>
</file>