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9"/>
  </p:notes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7" r:id="rId12"/>
    <p:sldId id="269" r:id="rId13"/>
    <p:sldId id="270" r:id="rId14"/>
    <p:sldId id="271" r:id="rId15"/>
    <p:sldId id="273" r:id="rId16"/>
    <p:sldId id="272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696"/>
  </p:normalViewPr>
  <p:slideViewPr>
    <p:cSldViewPr>
      <p:cViewPr varScale="1">
        <p:scale>
          <a:sx n="72" d="100"/>
          <a:sy n="72" d="100"/>
        </p:scale>
        <p:origin x="-1158" y="-10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3898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866988"/>
            <a:ext cx="11054080" cy="606890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11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7044267"/>
            <a:ext cx="9103360" cy="1733973"/>
          </a:xfrm>
        </p:spPr>
        <p:txBody>
          <a:bodyPr>
            <a:normAutofit/>
          </a:bodyPr>
          <a:lstStyle>
            <a:lvl1pPr marL="0" indent="0" algn="ctr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1/30/2020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1703583_2880x1921.jpeg"/>
          <p:cNvSpPr>
            <a:spLocks noGrp="1"/>
          </p:cNvSpPr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 názvu"/>
          <p:cNvSpPr txBox="1">
            <a:spLocks noGrp="1"/>
          </p:cNvSpPr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1950721"/>
            <a:ext cx="11054080" cy="3562773"/>
          </a:xfrm>
        </p:spPr>
        <p:txBody>
          <a:bodyPr anchor="b"/>
          <a:lstStyle>
            <a:lvl1pPr algn="ctr" defTabSz="13004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5786686"/>
            <a:ext cx="11054080" cy="1609795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394026" y="5581226"/>
            <a:ext cx="120565" cy="1205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78506" y="5581226"/>
            <a:ext cx="120565" cy="1205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10902" y="5581226"/>
            <a:ext cx="120565" cy="1205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4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0192" y="2275840"/>
            <a:ext cx="5748122" cy="6437376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0"/>
            <a:ext cx="5746045" cy="866987"/>
          </a:xfrm>
        </p:spPr>
        <p:txBody>
          <a:bodyPr anchor="b">
            <a:noAutofit/>
          </a:bodyPr>
          <a:lstStyle>
            <a:lvl1pPr marL="0" indent="0" algn="ctr">
              <a:buNone/>
              <a:defRPr sz="34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0774" y="2275840"/>
            <a:ext cx="5748302" cy="866987"/>
          </a:xfrm>
        </p:spPr>
        <p:txBody>
          <a:bodyPr anchor="b">
            <a:noAutofit/>
          </a:bodyPr>
          <a:lstStyle>
            <a:lvl1pPr marL="0" indent="0" algn="ctr">
              <a:buNone/>
              <a:defRPr sz="34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50240" y="3147162"/>
            <a:ext cx="5748122" cy="556605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645453" y="3147162"/>
            <a:ext cx="5748122" cy="55654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191" y="379307"/>
            <a:ext cx="4278490" cy="2980267"/>
          </a:xfrm>
        </p:spPr>
        <p:txBody>
          <a:bodyPr anchor="b"/>
          <a:lstStyle>
            <a:lvl1pPr algn="ctr">
              <a:lnSpc>
                <a:spcPct val="100000"/>
              </a:lnSpc>
              <a:defRPr sz="40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774" y="388339"/>
            <a:ext cx="7105227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191" y="3467948"/>
            <a:ext cx="4278490" cy="5244818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3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730" y="325120"/>
            <a:ext cx="8123483" cy="1273387"/>
          </a:xfrm>
        </p:spPr>
        <p:txBody>
          <a:bodyPr anchor="b"/>
          <a:lstStyle>
            <a:lvl1pPr algn="ctr">
              <a:lnSpc>
                <a:spcPct val="10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4890" y="1625600"/>
            <a:ext cx="8611163" cy="645837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8730" y="8263467"/>
            <a:ext cx="8123483" cy="758613"/>
          </a:xfrm>
        </p:spPr>
        <p:txBody>
          <a:bodyPr>
            <a:normAutofit/>
          </a:bodyPr>
          <a:lstStyle>
            <a:lvl1pPr marL="0" indent="0" algn="ctr">
              <a:buNone/>
              <a:defRPr sz="23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2275840"/>
          </a:xfrm>
          <a:prstGeom prst="rect">
            <a:avLst/>
          </a:prstGeom>
        </p:spPr>
        <p:txBody>
          <a:bodyPr vert="horz" lIns="130046" tIns="65023" rIns="130046" bIns="65023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50094" y="9040143"/>
            <a:ext cx="2966720" cy="519289"/>
          </a:xfrm>
          <a:prstGeom prst="rect">
            <a:avLst/>
          </a:prstGeom>
        </p:spPr>
        <p:txBody>
          <a:bodyPr vert="horz" lIns="130046" tIns="65023" rIns="65023" bIns="65023" rtlCol="0" anchor="ctr"/>
          <a:lstStyle>
            <a:lvl1pPr algn="r"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480" y="9040143"/>
            <a:ext cx="4050453" cy="519289"/>
          </a:xfrm>
          <a:prstGeom prst="rect">
            <a:avLst/>
          </a:prstGeom>
        </p:spPr>
        <p:txBody>
          <a:bodyPr vert="horz" lIns="65023" tIns="65023" rIns="130046" bIns="65023" rtlCol="0" anchor="ctr"/>
          <a:lstStyle>
            <a:lvl1pPr algn="l"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50441" y="9040143"/>
            <a:ext cx="799253" cy="519289"/>
          </a:xfrm>
          <a:prstGeom prst="rect">
            <a:avLst/>
          </a:prstGeom>
        </p:spPr>
        <p:txBody>
          <a:bodyPr vert="horz" lIns="39014" tIns="65023" rIns="65023" bIns="65023" rtlCol="0" anchor="ctr"/>
          <a:lstStyle>
            <a:lvl1pPr algn="l"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12028814" y="9243568"/>
            <a:ext cx="120565" cy="1205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marL="0" algn="ctr" defTabSz="1300460" rtl="0" eaLnBrk="1" latinLnBrk="0" hangingPunct="1"/>
            <a:endParaRPr lang="en-US" sz="26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09414" y="9243568"/>
            <a:ext cx="120565" cy="1205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1300460" rtl="0" eaLnBrk="1" latinLnBrk="0" hangingPunct="1">
        <a:lnSpc>
          <a:spcPts val="8249"/>
        </a:lnSpc>
        <a:spcBef>
          <a:spcPct val="0"/>
        </a:spcBef>
        <a:buNone/>
        <a:defRPr sz="77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Courier New" pitchFamily="49" charset="0"/>
        <a:buChar char="o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Courier New" pitchFamily="49" charset="0"/>
        <a:buChar char="o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Courier New" pitchFamily="49" charset="0"/>
        <a:buChar char="o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Courier New" pitchFamily="49" charset="0"/>
        <a:buChar char="o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délník"/>
          <p:cNvSpPr/>
          <p:nvPr/>
        </p:nvSpPr>
        <p:spPr>
          <a:xfrm>
            <a:off x="-5027" y="-45347"/>
            <a:ext cx="12996000" cy="14795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26731" dist="119618" rotWithShape="0">
              <a:srgbClr val="000000">
                <a:alpha val="75000"/>
              </a:srgbClr>
            </a:outerShdw>
            <a:reflection stA="6239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0" name="Nadpis 1"/>
          <p:cNvSpPr txBox="1">
            <a:spLocks noGrp="1"/>
          </p:cNvSpPr>
          <p:nvPr>
            <p:ph type="ctrTitle"/>
          </p:nvPr>
        </p:nvSpPr>
        <p:spPr>
          <a:xfrm>
            <a:off x="762000" y="1614406"/>
            <a:ext cx="11480800" cy="296714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/>
            </a:r>
            <a:br>
              <a:rPr dirty="0"/>
            </a:b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Obraz 1" descr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701" y="201405"/>
            <a:ext cx="616489" cy="857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59053"/>
            <a:ext cx="11533932" cy="114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840" y="2057454"/>
            <a:ext cx="11382169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5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Ukázky zrealizovaných </a:t>
            </a:r>
            <a:r>
              <a:rPr lang="cs-CZ" sz="54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mikroprojektů</a:t>
            </a:r>
            <a:r>
              <a:rPr lang="cs-CZ" sz="5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5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v Euroregionu Praděd</a:t>
            </a:r>
            <a:endParaRPr kumimoji="0" lang="cs-CZ" sz="540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50800" dist="25400" dir="5400000" rotWithShape="0">
                  <a:srgbClr val="000000"/>
                </a:outerShdw>
              </a:effectLst>
              <a:uFillTx/>
              <a:latin typeface="+mn-lt"/>
              <a:sym typeface="Helvetica Neue Medium"/>
            </a:endParaRPr>
          </a:p>
        </p:txBody>
      </p:sp>
      <p:pic>
        <p:nvPicPr>
          <p:cNvPr id="2050" name="Picture 2" descr="C:\Users\europraded\Pictures\FOTKY všecho\Budova ERP\IMG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53" y="4732784"/>
            <a:ext cx="6031542" cy="4523656"/>
          </a:xfrm>
          <a:prstGeom prst="round2DiagRect">
            <a:avLst>
              <a:gd name="adj1" fmla="val 1433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0805" y="196280"/>
            <a:ext cx="12088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ZŠ Česká Ves ,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Uczniowski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 Klub "TROLIK„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Opole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  a </a:t>
            </a:r>
          </a:p>
          <a:p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Gmina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Komprachcice</a:t>
            </a:r>
            <a:endParaRPr lang="cs-CZ" sz="3200" b="1" dirty="0"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2050" name="Picture 2" descr="Z:\Společné dokumenty\Monitorovací zprávy\INTERREG V-A\5.kolo (1531-1566)\1532\113___01\IMG_1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28" y="5812904"/>
            <a:ext cx="5292248" cy="352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5" y="1564432"/>
            <a:ext cx="5760640" cy="383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Z:\Společné dokumenty\Monitorovací zprávy\INTERREG V-A\5.kolo (1531-1566)\1532\113___01\IMG_1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49" y="2284512"/>
            <a:ext cx="5832315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6420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silnice, exteriér, lidé, nákladní auto&#10;&#10;Popis byl vytvořen automaticky">
            <a:extLst>
              <a:ext uri="{FF2B5EF4-FFF2-40B4-BE49-F238E27FC236}">
                <a16:creationId xmlns:a16="http://schemas.microsoft.com/office/drawing/2014/main" xmlns="" id="{A746ACF0-8233-3E44-8BBC-D9ED2B6518A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6" b="12756"/>
          <a:stretch>
            <a:fillRect/>
          </a:stretch>
        </p:blipFill>
        <p:spPr>
          <a:xfrm>
            <a:off x="2325936" y="5884912"/>
            <a:ext cx="6647296" cy="328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quarter" idx="1"/>
          </p:nvPr>
        </p:nvSpPr>
        <p:spPr>
          <a:xfrm>
            <a:off x="237704" y="268288"/>
            <a:ext cx="12385376" cy="1008112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MŠ Mikulovice a 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Gmina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Glucholazy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 -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Publiczne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przedszkole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nr.1 Bajka</a:t>
            </a:r>
          </a:p>
        </p:txBody>
      </p:sp>
      <p:pic>
        <p:nvPicPr>
          <p:cNvPr id="8" name="Obrázek 7" descr="Obsah obrázku exteriér, osoba, tráva, lidé&#10;&#10;Popis byl vytvořen automaticky">
            <a:extLst>
              <a:ext uri="{FF2B5EF4-FFF2-40B4-BE49-F238E27FC236}">
                <a16:creationId xmlns:a16="http://schemas.microsoft.com/office/drawing/2014/main" xmlns="" id="{034E1665-82FE-954E-8E4B-0995D7D8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43" y="1564432"/>
            <a:ext cx="5323179" cy="354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Obsah obrázku exteriér, tráva, osoba, lidé&#10;&#10;Popis byl vytvořen automaticky">
            <a:extLst>
              <a:ext uri="{FF2B5EF4-FFF2-40B4-BE49-F238E27FC236}">
                <a16:creationId xmlns:a16="http://schemas.microsoft.com/office/drawing/2014/main" xmlns="" id="{2AB5990F-A9F9-4A40-9847-CBE3F64A9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24" y="2048094"/>
            <a:ext cx="5352917" cy="354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1900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85776" y="268288"/>
            <a:ext cx="11480800" cy="576064"/>
          </a:xfrm>
        </p:spPr>
        <p:txBody>
          <a:bodyPr/>
          <a:lstStyle/>
          <a:p>
            <a:r>
              <a:rPr lang="cs-CZ" sz="2800" dirty="0" err="1"/>
              <a:t>Movement</a:t>
            </a:r>
            <a:r>
              <a:rPr lang="cs-CZ" sz="2800" dirty="0"/>
              <a:t> </a:t>
            </a:r>
            <a:r>
              <a:rPr lang="cs-CZ" sz="2800" dirty="0" err="1"/>
              <a:t>z.s</a:t>
            </a:r>
            <a:r>
              <a:rPr lang="cs-CZ" sz="2800" dirty="0"/>
              <a:t>. a </a:t>
            </a:r>
            <a:r>
              <a:rPr lang="pl-PL" sz="2800" dirty="0"/>
              <a:t>Państwowa Wyższa Szkoła Zawodowa v Nysie</a:t>
            </a:r>
            <a:endParaRPr lang="cs-CZ" sz="2800" dirty="0"/>
          </a:p>
        </p:txBody>
      </p:sp>
      <p:pic>
        <p:nvPicPr>
          <p:cNvPr id="5123" name="Picture 3" descr="Z:\Společné dokumenty\Monitorovací zprávy\INTERREG V-A\8.kolo (1924-2121)\1963\Foto\IMG_1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1060376"/>
            <a:ext cx="529228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Společné dokumenty\Monitorovací zprávy\INTERREG V-A\8.kolo (1924-2121)\1963\Foto\IMG_1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5020816"/>
            <a:ext cx="540029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Společné dokumenty\Monitorovací zprávy\INTERREG V-A\8.kolo (1924-2121)\1963\Foto\IMG_18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7"/>
          <a:stretch/>
        </p:blipFill>
        <p:spPr bwMode="auto">
          <a:xfrm>
            <a:off x="7294488" y="1036491"/>
            <a:ext cx="4248472" cy="4162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Z:\Společné dokumenty\Monitorovací zprávy\INTERREG V-A\8.kolo (1924-2121)\1963\Foto\IMG_18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32" y="5524872"/>
            <a:ext cx="572430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670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69752" y="196280"/>
            <a:ext cx="11480800" cy="720080"/>
          </a:xfrm>
        </p:spPr>
        <p:txBody>
          <a:bodyPr/>
          <a:lstStyle/>
          <a:p>
            <a:r>
              <a:rPr lang="cs-CZ" sz="3200" dirty="0"/>
              <a:t>Obec Medlov a Gmina </a:t>
            </a:r>
            <a:r>
              <a:rPr lang="cs-CZ" sz="3200" dirty="0" err="1"/>
              <a:t>Borów</a:t>
            </a:r>
            <a:endParaRPr lang="cs-CZ" sz="3200" dirty="0"/>
          </a:p>
        </p:txBody>
      </p:sp>
      <p:pic>
        <p:nvPicPr>
          <p:cNvPr id="6146" name="Picture 2" descr="Z:\Společné dokumenty\Monitorovací zprávy\INTERREG V-A\6.kolo (1587-1714)\1688\foto\IMG_2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060376"/>
            <a:ext cx="5616624" cy="374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Společné dokumenty\Monitorovací zprávy\INTERREG V-A\6.kolo (1587-1714)\1688\foto\IMG_2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80" y="5956920"/>
            <a:ext cx="4860262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Společné dokumenty\Monitorovací zprávy\INTERREG V-A\6.kolo (1587-1714)\1688\foto\IMG_2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48" y="1180457"/>
            <a:ext cx="604832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Společné dokumenty\Monitorovací zprávy\INTERREG V-A\6.kolo (1587-1714)\1688\foto\IMG_21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26621" r="38292" b="44109"/>
          <a:stretch/>
        </p:blipFill>
        <p:spPr bwMode="auto">
          <a:xfrm>
            <a:off x="1029791" y="5244717"/>
            <a:ext cx="5164251" cy="359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52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97744" y="340296"/>
            <a:ext cx="11480800" cy="648072"/>
          </a:xfrm>
        </p:spPr>
        <p:txBody>
          <a:bodyPr/>
          <a:lstStyle/>
          <a:p>
            <a:r>
              <a:rPr lang="cs-CZ" sz="3200" dirty="0">
                <a:effectLst/>
                <a:ea typeface="Calibri"/>
                <a:cs typeface="Times New Roman"/>
              </a:rPr>
              <a:t>Obec Osoblaha a Gmina </a:t>
            </a:r>
            <a:r>
              <a:rPr lang="cs-CZ" sz="3200" dirty="0" err="1">
                <a:effectLst/>
                <a:ea typeface="Calibri"/>
                <a:cs typeface="Times New Roman"/>
              </a:rPr>
              <a:t>Bia</a:t>
            </a:r>
            <a:r>
              <a:rPr lang="cs-CZ" sz="3200" dirty="0" err="1">
                <a:effectLst/>
                <a:ea typeface="Calibri"/>
              </a:rPr>
              <a:t>ł</a:t>
            </a:r>
            <a:r>
              <a:rPr lang="cs-CZ" sz="3200" dirty="0" err="1">
                <a:effectLst/>
                <a:ea typeface="Calibri"/>
                <a:cs typeface="Times New Roman"/>
              </a:rPr>
              <a:t>a</a:t>
            </a:r>
            <a:endParaRPr lang="cs-CZ" sz="3200" dirty="0"/>
          </a:p>
        </p:txBody>
      </p:sp>
      <p:pic>
        <p:nvPicPr>
          <p:cNvPr id="7172" name="Picture 4" descr="Z:\Společné dokumenty\Monitorovací zprávy\INTERREG V-A\7.kolo (1759-1772)\1766\IMG_2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8646" y="1869151"/>
            <a:ext cx="4644251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Společné dokumenty\Monitorovací zprávy\INTERREG V-A\7.kolo (1759-1772)\1766\IMG_19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1"/>
          <a:stretch/>
        </p:blipFill>
        <p:spPr bwMode="auto">
          <a:xfrm rot="5400000">
            <a:off x="1092732" y="5636623"/>
            <a:ext cx="3834559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uropraded\Desktop\III - INTERREG V-A\KOLA\7.kolo (1759-1772)\Mikroprojekty\1766\IMG_56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1097766"/>
            <a:ext cx="550861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uropraded\Desktop\III - INTERREG V-A\KOLA\7.kolo (1759-1772)\Mikroprojekty\1766\IMG_20180828_1057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52" y="6028928"/>
            <a:ext cx="6788352" cy="339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5092" y="4509513"/>
            <a:ext cx="1663795" cy="1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68428" y="5055351"/>
            <a:ext cx="1103312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0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uropraded\Desktop\III - INTERREG V-A\KOLA\7.kolo (1759-1772)\Mikroprojekty\1766\DSC01172.JPG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 b="13294"/>
          <a:stretch>
            <a:fillRect/>
          </a:stretch>
        </p:blipFill>
        <p:spPr bwMode="auto">
          <a:xfrm>
            <a:off x="741760" y="1132384"/>
            <a:ext cx="562370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uropraded\Desktop\III - INTERREG V-A\KOLA\7.kolo (1759-1772)\Mikroprojekty\1766\IMG_20190615_105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3808" y="4876800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uropraded\Desktop\III - INTERREG V-A\KOLA\7.kolo (1759-1772)\Mikroprojekty\1766\IMG_20180903_170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20" y="628328"/>
            <a:ext cx="441649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uropraded\Desktop\III - INTERREG V-A\KOLA\7.kolo (1759-1772)\Mikroprojekty\1766\IMG_20190615_1059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b="26387"/>
          <a:stretch/>
        </p:blipFill>
        <p:spPr bwMode="auto">
          <a:xfrm>
            <a:off x="6790432" y="4804792"/>
            <a:ext cx="551507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3796680"/>
            <a:ext cx="1103312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96" y="3580656"/>
            <a:ext cx="1103312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078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85776" y="196280"/>
            <a:ext cx="11480800" cy="9361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 smtClean="0">
                <a:effectLst/>
              </a:rPr>
              <a:t>Euroregion Praděd a </a:t>
            </a:r>
            <a:r>
              <a:rPr lang="pl-PL" sz="2800" dirty="0" smtClean="0">
                <a:effectLst/>
              </a:rPr>
              <a:t>Stowarzyszenie </a:t>
            </a:r>
            <a:r>
              <a:rPr lang="pl-PL" sz="2800" dirty="0">
                <a:effectLst/>
              </a:rPr>
              <a:t>Gmin Polskich </a:t>
            </a:r>
            <a:r>
              <a:rPr lang="pl-PL" sz="2800" dirty="0" smtClean="0">
                <a:effectLst/>
              </a:rPr>
              <a:t/>
            </a:r>
            <a:br>
              <a:rPr lang="pl-PL" sz="2800" dirty="0" smtClean="0">
                <a:effectLst/>
              </a:rPr>
            </a:br>
            <a:r>
              <a:rPr lang="pl-PL" sz="2800" dirty="0" smtClean="0">
                <a:effectLst/>
              </a:rPr>
              <a:t>Euroregionu </a:t>
            </a:r>
            <a:r>
              <a:rPr lang="pl-PL" sz="2800" dirty="0">
                <a:effectLst/>
              </a:rPr>
              <a:t>Pradziad</a:t>
            </a:r>
            <a:endParaRPr lang="cs-CZ" sz="2800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76" y="1636440"/>
            <a:ext cx="550250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46" y="1114425"/>
            <a:ext cx="5149681" cy="7290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Z:\Společné dokumenty\Vlastní projekty ER P z FM\1759 - Slavnostní zvyky a tradice - středisko M5\Kaple\Konference SZT 17.4.2019\Brožura obs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5884911"/>
            <a:ext cx="4932332" cy="328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78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uropraded\Pictures\Fotky Pradědu\DSCF5137 - M.Pokorn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245" y="-278507"/>
            <a:ext cx="12762308" cy="130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r="2408"/>
          <a:stretch/>
        </p:blipFill>
        <p:spPr bwMode="auto">
          <a:xfrm>
            <a:off x="-120961" y="-157261"/>
            <a:ext cx="13141290" cy="32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98344" y="1780456"/>
            <a:ext cx="6316464" cy="80648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r>
              <a:rPr lang="cs-CZ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Zdeňka Jarmarová</a:t>
            </a: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i="1" dirty="0">
                <a:solidFill>
                  <a:schemeClr val="tx1"/>
                </a:solidFill>
                <a:effectLst/>
              </a:rPr>
              <a:t>projektový manažer Euroregionu Praděd</a:t>
            </a:r>
            <a:br>
              <a:rPr lang="cs-CZ" sz="2000" i="1" dirty="0">
                <a:solidFill>
                  <a:schemeClr val="tx1"/>
                </a:solidFill>
                <a:effectLst/>
              </a:rPr>
            </a:b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u="sng" dirty="0">
                <a:solidFill>
                  <a:schemeClr val="tx1"/>
                </a:solidFill>
                <a:effectLst/>
              </a:rPr>
              <a:t>zdenka.jarmarova@europraded.cz</a:t>
            </a:r>
            <a:br>
              <a:rPr lang="cs-CZ" sz="2000" u="sng" dirty="0">
                <a:solidFill>
                  <a:schemeClr val="tx1"/>
                </a:solidFill>
                <a:effectLst/>
              </a:rPr>
            </a:br>
            <a:r>
              <a:rPr lang="cs-CZ" sz="2000" u="sng" dirty="0">
                <a:solidFill>
                  <a:schemeClr val="tx1"/>
                </a:solidFill>
                <a:effectLst/>
              </a:rPr>
              <a:t>tel: 554 751 056 </a:t>
            </a: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000" dirty="0"/>
              <a:t/>
            </a:r>
            <a:br>
              <a:rPr lang="cs-CZ" sz="6000" dirty="0"/>
            </a:br>
            <a:r>
              <a:rPr lang="cs-CZ" sz="6000" dirty="0"/>
              <a:t>                  </a:t>
            </a:r>
            <a:r>
              <a:rPr lang="cs-CZ" sz="1800" dirty="0">
                <a:solidFill>
                  <a:schemeClr val="tx1"/>
                </a:solidFill>
              </a:rPr>
              <a:t>foto Martin Pokorný</a:t>
            </a:r>
            <a:endParaRPr lang="cs-CZ" sz="1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162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181920" y="268288"/>
            <a:ext cx="7910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sym typeface="Trebuchet MS"/>
              </a:rPr>
              <a:t>UP Olomouc a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Uniwersytet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cs-CZ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>Opolski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sym typeface="Trebuchet MS"/>
              </a:rPr>
              <a:t> </a:t>
            </a:r>
            <a:endParaRPr lang="cs-CZ" sz="3200" b="1" dirty="0"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32" y="5596880"/>
            <a:ext cx="6541057" cy="367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1492424"/>
            <a:ext cx="615492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80" y="1708448"/>
            <a:ext cx="5570302" cy="371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68542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44380" y="196280"/>
            <a:ext cx="12565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RÝMAŘOVSKO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  o.p.s. a </a:t>
            </a:r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Stowarzyszenie Lokalna </a:t>
            </a:r>
          </a:p>
          <a:p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Grupa Działania "Kraina Dinozaurów"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1601221"/>
            <a:ext cx="5760311" cy="349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52" y="6172944"/>
            <a:ext cx="5661857" cy="319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64" y="2716560"/>
            <a:ext cx="5639848" cy="317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839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Nadpis 1"/>
          <p:cNvSpPr txBox="1">
            <a:spLocks noGrp="1"/>
          </p:cNvSpPr>
          <p:nvPr>
            <p:ph type="ctrTitle"/>
          </p:nvPr>
        </p:nvSpPr>
        <p:spPr>
          <a:xfrm>
            <a:off x="237704" y="196280"/>
            <a:ext cx="1255006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49148">
              <a:defRPr sz="2256" b="0">
                <a:effectLst>
                  <a:outerShdw blurRad="47752" dist="23876" dir="5400000" rotWithShape="0">
                    <a:srgbClr val="000000"/>
                  </a:outerShdw>
                </a:effectLst>
              </a:defRPr>
            </a:pPr>
            <a:r>
              <a:rPr lang="cs-CZ" sz="2800" b="1" dirty="0">
                <a:solidFill>
                  <a:schemeClr val="bg2">
                    <a:lumMod val="50000"/>
                  </a:schemeClr>
                </a:solidFill>
                <a:effectLst/>
              </a:rPr>
              <a:t>MIKS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cs-CZ" sz="2800" b="1" dirty="0">
                <a:solidFill>
                  <a:schemeClr val="bg2">
                    <a:lumMod val="50000"/>
                  </a:schemeClr>
                </a:solidFill>
                <a:effectLst/>
              </a:rPr>
              <a:t>K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</a:rPr>
              <a:t>rnov a </a:t>
            </a:r>
            <a:r>
              <a:rPr lang="pl-PL" sz="2800" b="1" dirty="0">
                <a:solidFill>
                  <a:schemeClr val="bg2">
                    <a:lumMod val="50000"/>
                  </a:schemeClr>
                </a:solidFill>
                <a:effectLst/>
              </a:rPr>
              <a:t>PRUDNICKI OŚRODEK KULTURY I BIBLIOTEKI PUBLICZNEJ V PRUDNIKU</a:t>
            </a:r>
            <a:endParaRPr sz="3200" b="1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12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2" y="1267135"/>
            <a:ext cx="3663253" cy="549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752" r="3178" b="1167"/>
          <a:stretch/>
        </p:blipFill>
        <p:spPr bwMode="auto">
          <a:xfrm>
            <a:off x="4990232" y="1636440"/>
            <a:ext cx="6336704" cy="4316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4379" r="3186" b="5416"/>
          <a:stretch/>
        </p:blipFill>
        <p:spPr bwMode="auto">
          <a:xfrm>
            <a:off x="1245816" y="6145222"/>
            <a:ext cx="4662616" cy="301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6482" r="4246" b="7490"/>
          <a:stretch/>
        </p:blipFill>
        <p:spPr bwMode="auto">
          <a:xfrm>
            <a:off x="7150472" y="6138531"/>
            <a:ext cx="4759219" cy="301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3" descr="Picture 3"/>
          <p:cNvPicPr>
            <a:picLocks noChangeAspect="1"/>
          </p:cNvPicPr>
          <p:nvPr/>
        </p:nvPicPr>
        <p:blipFill>
          <a:blip r:embed="rId2"/>
          <a:srcRect r="18172"/>
          <a:stretch>
            <a:fillRect/>
          </a:stretch>
        </p:blipFill>
        <p:spPr>
          <a:xfrm>
            <a:off x="2397944" y="5524872"/>
            <a:ext cx="4942193" cy="402675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adpis 1"/>
          <p:cNvSpPr txBox="1">
            <a:spLocks noGrp="1"/>
          </p:cNvSpPr>
          <p:nvPr>
            <p:ph type="ctrTitle"/>
          </p:nvPr>
        </p:nvSpPr>
        <p:spPr>
          <a:xfrm>
            <a:off x="92258" y="196281"/>
            <a:ext cx="12455921" cy="5760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2400" b="0"/>
            </a:pPr>
            <a:r>
              <a:rPr lang="cs-CZ" sz="3200" b="1" dirty="0">
                <a:effectLst/>
                <a:ea typeface="Calibri"/>
                <a:cs typeface="Times New Roman"/>
              </a:rPr>
              <a:t>Mikroregion Krnovsko a Gmina </a:t>
            </a:r>
            <a:r>
              <a:rPr lang="cs-CZ" sz="3200" b="1" dirty="0" err="1">
                <a:effectLst/>
                <a:ea typeface="Calibri"/>
                <a:cs typeface="Times New Roman"/>
              </a:rPr>
              <a:t>Glogówek</a:t>
            </a:r>
            <a:endParaRPr sz="3200" b="1" dirty="0">
              <a:effectLst/>
            </a:endParaRPr>
          </a:p>
        </p:txBody>
      </p:sp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4" y="1204392"/>
            <a:ext cx="5288306" cy="4019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Z:\Společné dokumenty\Monitorovací zprávy\INTERREG V-A\3.kolo (858-888)\859\Foto\IMG_0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1959" r="18908" b="11765"/>
          <a:stretch/>
        </p:blipFill>
        <p:spPr bwMode="auto">
          <a:xfrm rot="5400000">
            <a:off x="6568728" y="2260089"/>
            <a:ext cx="6586332" cy="455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icture 3"/>
          <p:cNvPicPr>
            <a:picLocks noChangeAspect="1"/>
          </p:cNvPicPr>
          <p:nvPr/>
        </p:nvPicPr>
        <p:blipFill>
          <a:blip r:embed="rId2"/>
          <a:srcRect r="18172"/>
          <a:stretch>
            <a:fillRect/>
          </a:stretch>
        </p:blipFill>
        <p:spPr>
          <a:xfrm>
            <a:off x="2397944" y="5482967"/>
            <a:ext cx="4942193" cy="402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4" y="1162487"/>
            <a:ext cx="5288306" cy="401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Z:\Společné dokumenty\Monitorovací zprávy\INTERREG V-A\3.kolo (858-888)\859\Foto\IMG_0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11959" r="18908" b="11765"/>
          <a:stretch/>
        </p:blipFill>
        <p:spPr bwMode="auto">
          <a:xfrm rot="5400000">
            <a:off x="6568728" y="2218184"/>
            <a:ext cx="6586332" cy="455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2"/>
          <a:srcRect b="16909"/>
          <a:stretch>
            <a:fillRect/>
          </a:stretch>
        </p:blipFill>
        <p:spPr>
          <a:xfrm>
            <a:off x="669752" y="5164832"/>
            <a:ext cx="7669089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0" name="Nadpis 1"/>
          <p:cNvSpPr txBox="1">
            <a:spLocks noGrp="1"/>
          </p:cNvSpPr>
          <p:nvPr>
            <p:ph type="ctrTitle"/>
          </p:nvPr>
        </p:nvSpPr>
        <p:spPr>
          <a:xfrm>
            <a:off x="33183" y="196280"/>
            <a:ext cx="12744115" cy="93610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3200" b="1" dirty="0">
                <a:effectLst/>
                <a:ea typeface="Calibri"/>
                <a:cs typeface="Times New Roman"/>
              </a:rPr>
              <a:t>Spolek bruntálských fotografů a </a:t>
            </a:r>
            <a:r>
              <a:rPr lang="pl-PL" sz="2800" b="1" dirty="0">
                <a:effectLst/>
              </a:rPr>
              <a:t>PRUDNICKI OŚRODEK KULTURY I BIBLIOTEKI PUBLICZNEJ W </a:t>
            </a:r>
            <a:r>
              <a:rPr lang="cs-CZ" sz="2800" b="1" dirty="0">
                <a:effectLst/>
              </a:rPr>
              <a:t>PRUDNIKU</a:t>
            </a:r>
            <a:endParaRPr sz="3200" b="1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76" y="2068488"/>
            <a:ext cx="637234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6" y="1504819"/>
            <a:ext cx="5636175" cy="3388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Nadpis 1"/>
          <p:cNvSpPr txBox="1">
            <a:spLocks noGrp="1"/>
          </p:cNvSpPr>
          <p:nvPr>
            <p:ph type="ctrTitle"/>
          </p:nvPr>
        </p:nvSpPr>
        <p:spPr>
          <a:xfrm>
            <a:off x="165696" y="340297"/>
            <a:ext cx="12601400" cy="72007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 b="0"/>
            </a:pP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M</a:t>
            </a:r>
            <a:r>
              <a:rPr sz="32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ěst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o</a:t>
            </a:r>
            <a:r>
              <a:rPr sz="3200" b="1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 </a:t>
            </a:r>
            <a:r>
              <a:rPr sz="32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Jesení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k</a:t>
            </a:r>
            <a:r>
              <a:rPr sz="3200" b="1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 a </a:t>
            </a:r>
            <a:r>
              <a:rPr sz="32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Glucholaz</a:t>
            </a:r>
            <a:r>
              <a:rPr lang="cs-CZ" sz="3200" b="1" dirty="0">
                <a:solidFill>
                  <a:schemeClr val="bg2">
                    <a:lumMod val="50000"/>
                  </a:schemeClr>
                </a:solidFill>
                <a:effectLst/>
                <a:ea typeface="Calibri"/>
                <a:cs typeface="Calibri"/>
                <a:sym typeface="Calibri"/>
              </a:rPr>
              <a:t>y</a:t>
            </a:r>
            <a:endParaRPr sz="3200" b="1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744" y="1996480"/>
            <a:ext cx="3336369" cy="250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700336"/>
            <a:ext cx="2881114" cy="43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5452864"/>
            <a:ext cx="5292080" cy="352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europraded\Desktop\Most Hustan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60" y="1570980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uropraded\Desktop\mos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99071" y="5740896"/>
            <a:ext cx="5999346" cy="35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5856" y="4876006"/>
            <a:ext cx="8842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8344">
            <a:off x="7323710" y="5269842"/>
            <a:ext cx="8842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adpis 1"/>
          <p:cNvSpPr txBox="1">
            <a:spLocks noGrp="1"/>
          </p:cNvSpPr>
          <p:nvPr>
            <p:ph type="ctrTitle"/>
          </p:nvPr>
        </p:nvSpPr>
        <p:spPr>
          <a:xfrm>
            <a:off x="0" y="268288"/>
            <a:ext cx="12590928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 b="0"/>
            </a:pPr>
            <a:r>
              <a:rPr lang="cs-CZ" sz="3200" b="1" dirty="0">
                <a:effectLst/>
                <a:ea typeface="Calibri"/>
                <a:cs typeface="Times New Roman"/>
              </a:rPr>
              <a:t>Pěvecký sbor města Vrbna </a:t>
            </a:r>
            <a:r>
              <a:rPr lang="cs-CZ" sz="3200" b="1" dirty="0" err="1">
                <a:effectLst/>
                <a:ea typeface="Calibri"/>
                <a:cs typeface="Times New Roman"/>
              </a:rPr>
              <a:t>p.P</a:t>
            </a:r>
            <a:r>
              <a:rPr lang="cs-CZ" sz="3200" b="1" dirty="0">
                <a:effectLst/>
                <a:ea typeface="Calibri"/>
                <a:cs typeface="Times New Roman"/>
              </a:rPr>
              <a:t>. a </a:t>
            </a:r>
            <a:r>
              <a:rPr lang="cs-CZ" sz="3200" b="1" dirty="0" err="1">
                <a:effectLst/>
              </a:rPr>
              <a:t>Diecezja</a:t>
            </a:r>
            <a:r>
              <a:rPr lang="cs-CZ" sz="3200" b="1" dirty="0">
                <a:effectLst/>
              </a:rPr>
              <a:t> </a:t>
            </a:r>
            <a:r>
              <a:rPr lang="cs-CZ" sz="3200" b="1" dirty="0" err="1">
                <a:effectLst/>
              </a:rPr>
              <a:t>Opolska</a:t>
            </a:r>
            <a:endParaRPr sz="3200" b="1" dirty="0">
              <a:effectLst/>
            </a:endParaRPr>
          </a:p>
        </p:txBody>
      </p:sp>
      <p:pic>
        <p:nvPicPr>
          <p:cNvPr id="15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5308848"/>
            <a:ext cx="5825569" cy="36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4" y="1237551"/>
            <a:ext cx="5472608" cy="364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96" y="5596880"/>
            <a:ext cx="5294338" cy="352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7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384" y="1686227"/>
            <a:ext cx="5440456" cy="3232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adpis 1"/>
          <p:cNvSpPr txBox="1">
            <a:spLocks noGrp="1"/>
          </p:cNvSpPr>
          <p:nvPr>
            <p:ph type="ctrTitle"/>
          </p:nvPr>
        </p:nvSpPr>
        <p:spPr>
          <a:xfrm>
            <a:off x="237704" y="268288"/>
            <a:ext cx="12313368" cy="7200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 b="0"/>
            </a:pPr>
            <a:r>
              <a:rPr lang="cs-CZ" sz="3200" b="1" dirty="0">
                <a:effectLst/>
                <a:ea typeface="Calibri"/>
                <a:cs typeface="Times New Roman"/>
              </a:rPr>
              <a:t>Město Zlaté Hory  a </a:t>
            </a:r>
            <a:r>
              <a:rPr lang="cs-CZ" sz="3200" b="1" dirty="0">
                <a:effectLst/>
              </a:rPr>
              <a:t>Gmina </a:t>
            </a:r>
            <a:r>
              <a:rPr lang="cs-CZ" sz="3200" b="1" dirty="0" err="1">
                <a:effectLst/>
              </a:rPr>
              <a:t>Glucholazy</a:t>
            </a:r>
            <a:endParaRPr sz="3200" b="1" dirty="0">
              <a:effectLst/>
            </a:endParaRPr>
          </a:p>
        </p:txBody>
      </p:sp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2" y="1284866"/>
            <a:ext cx="5012071" cy="3749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2224" r="3513" b="4911"/>
          <a:stretch/>
        </p:blipFill>
        <p:spPr bwMode="auto">
          <a:xfrm>
            <a:off x="646631" y="1276400"/>
            <a:ext cx="4968552" cy="374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183" y="5524872"/>
            <a:ext cx="5760640" cy="384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07" y="2800136"/>
            <a:ext cx="8842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00" y="5830113"/>
            <a:ext cx="4134439" cy="2756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2" y="1239479"/>
            <a:ext cx="5012071" cy="374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2224" r="3513" b="4911"/>
          <a:stretch/>
        </p:blipFill>
        <p:spPr bwMode="auto">
          <a:xfrm>
            <a:off x="646631" y="1231013"/>
            <a:ext cx="4968552" cy="374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183" y="5479485"/>
            <a:ext cx="5760640" cy="384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00" y="5784726"/>
            <a:ext cx="4134439" cy="275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1122</TotalTime>
  <Words>126</Words>
  <Application>Microsoft Office PowerPoint</Application>
  <PresentationFormat>Vlastní</PresentationFormat>
  <Paragraphs>20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Exekutivní</vt:lpstr>
      <vt:lpstr> </vt:lpstr>
      <vt:lpstr>Prezentace aplikace PowerPoint</vt:lpstr>
      <vt:lpstr>Prezentace aplikace PowerPoint</vt:lpstr>
      <vt:lpstr>MIKS Krnov a PRUDNICKI OŚRODEK KULTURY I BIBLIOTEKI PUBLICZNEJ V PRUDNIKU</vt:lpstr>
      <vt:lpstr>Mikroregion Krnovsko a Gmina Glogówek</vt:lpstr>
      <vt:lpstr>Spolek bruntálských fotografů a PRUDNICKI OŚRODEK KULTURY I BIBLIOTEKI PUBLICZNEJ W PRUDNIKU</vt:lpstr>
      <vt:lpstr>Město Jeseník a Glucholazy</vt:lpstr>
      <vt:lpstr>Pěvecký sbor města Vrbna p.P. a Diecezja Opolska</vt:lpstr>
      <vt:lpstr>Město Zlaté Hory  a Gmina Glucholazy</vt:lpstr>
      <vt:lpstr>Prezentace aplikace PowerPoint</vt:lpstr>
      <vt:lpstr>Prezentace aplikace PowerPoint</vt:lpstr>
      <vt:lpstr>Movement z.s. a Państwowa Wyższa Szkoła Zawodowa v Nysie</vt:lpstr>
      <vt:lpstr>Obec Medlov a Gmina Borów</vt:lpstr>
      <vt:lpstr>Obec Osoblaha a Gmina Biała</vt:lpstr>
      <vt:lpstr>Prezentace aplikace PowerPoint</vt:lpstr>
      <vt:lpstr>Euroregion Praděd a Stowarzyszenie Gmin Polskich  Euroregionu Pradziad</vt:lpstr>
      <vt:lpstr>DĚKUJI ZA POZORNOST   Zdeňka Jarmarová projektový manažer Euroregionu Praděd  zdenka.jarmarova@europraded.cz tel: 554 751 056                          foto Martin Pokorný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europraded</dc:creator>
  <cp:lastModifiedBy>europraded</cp:lastModifiedBy>
  <cp:revision>56</cp:revision>
  <dcterms:modified xsi:type="dcterms:W3CDTF">2020-01-30T13:13:37Z</dcterms:modified>
</cp:coreProperties>
</file>