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Courgette"/>
      <p:regular r:id="rId16"/>
    </p:embeddedFont>
    <p:embeddedFont>
      <p:font typeface="Century Schoolbook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Schoolboo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Schoolbook-regular.fntdata"/><Relationship Id="rId16" Type="http://schemas.openxmlformats.org/officeDocument/2006/relationships/font" Target="fonts/Courgett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Schoolbook-italic.fntdata"/><Relationship Id="rId6" Type="http://schemas.openxmlformats.org/officeDocument/2006/relationships/slide" Target="slides/slide1.xml"/><Relationship Id="rId18" Type="http://schemas.openxmlformats.org/officeDocument/2006/relationships/font" Target="fonts/CenturySchoolboo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None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ctr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ctr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None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None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2" name="Google Shape;22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1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3" name="Google Shape;123;p1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4" name="Google Shape;124;p1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9" name="Google Shape;129;p1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0" name="Google Shape;130;p1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1" name="Google Shape;131;p1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4" name="Google Shape;44;p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i="0" sz="3000" u="none" cap="small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DE7530"/>
              </a:buClr>
              <a:buSzPts val="9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BBC9E9"/>
              </a:buClr>
              <a:buSzPts val="952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0" name="Google Shape;50;p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Google Shape;54;p4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4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4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4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Google Shape;65;p4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4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1" name="Google Shape;71;p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2" name="Google Shape;72;p5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3" name="Google Shape;73;p5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7" name="Google Shape;77;p6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8" name="Google Shape;78;p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9" name="Google Shape;79;p6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0" name="Google Shape;80;p6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1" name="Google Shape;81;p6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2" name="Google Shape;82;p6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7" name="Google Shape;87;p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1" name="Google Shape;91;p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9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i="0" sz="2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9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6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612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96" name="Google Shape;96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9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3" name="Google Shape;103;p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5" name="Google Shape;105;p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10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i="0" sz="2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0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8956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667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6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62889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540"/>
              <a:buFont typeface="Noto Sans Symbols"/>
              <a:buChar char="•"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67461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612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12" name="Google Shape;112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8" name="Google Shape;118;p1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1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1" name="Google Shape;11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type="ctrTitle"/>
          </p:nvPr>
        </p:nvSpPr>
        <p:spPr>
          <a:xfrm>
            <a:off x="2286000" y="928670"/>
            <a:ext cx="6172200" cy="40898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Schoolbook"/>
              <a:buNone/>
            </a:pPr>
            <a:r>
              <a:rPr b="1" i="0" lang="cs-CZ" sz="48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Dobrovolníci </a:t>
            </a:r>
            <a:br>
              <a:rPr b="1" i="0" lang="cs-CZ" sz="48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1" i="0" lang="cs-CZ" sz="48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 Domově seniorů POHODA Chválkovice, p.o.</a:t>
            </a:r>
            <a:endParaRPr b="1" i="0" sz="4800" u="none" cap="small" strike="noStrik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7006"/>
              </a:buClr>
              <a:buSzPts val="3240"/>
              <a:buFont typeface="Century Schoolbook"/>
              <a:buNone/>
            </a:pPr>
            <a:r>
              <a:rPr b="1" i="0" lang="cs-CZ" sz="3240" u="none" cap="small" strike="noStrike">
                <a:solidFill>
                  <a:srgbClr val="8A700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seniorů POHODA Chválkovice, p.o,.</a:t>
            </a:r>
            <a:endParaRPr b="1" i="0" sz="3240" u="none" cap="small" strike="noStrike">
              <a:solidFill>
                <a:srgbClr val="8A700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6" name="Google Shape;206;p2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40"/>
              <a:buFont typeface="Noto Sans Symbols"/>
              <a:buNone/>
            </a:pPr>
            <a:r>
              <a:rPr b="0" i="0" lang="cs-CZ" sz="72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Děkuji za pozornost</a:t>
            </a:r>
            <a:endParaRPr/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40"/>
              <a:buFont typeface="Noto Sans Symbols"/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27432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040"/>
              <a:buFont typeface="Noto Sans Symbols"/>
              <a:buNone/>
            </a:pPr>
            <a:r>
              <a:rPr b="0" i="0" lang="cs-CZ" sz="72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Lubomír Vraj</a:t>
            </a:r>
            <a:endParaRPr b="0" i="0" sz="72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entury Schoolbook"/>
              <a:buNone/>
            </a:pPr>
            <a:r>
              <a:rPr b="1" i="0" lang="cs-CZ" sz="35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seniorů POHODA Chválkovice, p.o.</a:t>
            </a:r>
            <a:endParaRPr b="1" i="0" sz="3500" u="none" cap="small" strike="noStrik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42" name="Google Shape;14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45909"/>
            <a:ext cx="7467600" cy="4782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1857356" y="2143116"/>
            <a:ext cx="55007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40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Poskytuje dvě služby:</a:t>
            </a:r>
            <a:endParaRPr sz="40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1357290" y="3500438"/>
            <a:ext cx="65722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pro seniory – 326 klientů</a:t>
            </a:r>
            <a:endParaRPr sz="32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1357290" y="4500570"/>
            <a:ext cx="65722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Chráněné bydlení – 61 klientů</a:t>
            </a:r>
            <a:endParaRPr sz="32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7006"/>
              </a:buClr>
              <a:buSzPts val="3240"/>
              <a:buFont typeface="Century Schoolbook"/>
              <a:buNone/>
            </a:pPr>
            <a:r>
              <a:rPr b="1" i="0" lang="cs-CZ" sz="3240" u="none" cap="small" strike="noStrike">
                <a:solidFill>
                  <a:srgbClr val="8A700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seniorů POHODA Chválkovice, p.o,.</a:t>
            </a:r>
            <a:endParaRPr b="1" i="0" sz="3240" u="none" cap="small" strike="noStrike">
              <a:solidFill>
                <a:srgbClr val="8A700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Počet klientů se 	III. stupeň PnP:       	101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			IV: stupeň PnP:	101</a:t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C:\Users\pc\AppData\Local\Microsoft\Windows\Temporary Internet Files\Content.IE5\5WXOTDUH\hospice-1794112_640[1].jpg"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46" y="3214686"/>
            <a:ext cx="3963998" cy="2638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7006"/>
              </a:buClr>
              <a:buSzPts val="3240"/>
              <a:buFont typeface="Century Schoolbook"/>
              <a:buNone/>
            </a:pPr>
            <a:r>
              <a:rPr b="1" i="0" lang="cs-CZ" sz="3240" u="none" cap="small" strike="noStrike">
                <a:solidFill>
                  <a:srgbClr val="8A700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seniorů POHODA Chválkovice, p.o,.</a:t>
            </a:r>
            <a:endParaRPr b="1" i="0" sz="3240" u="none" cap="small" strike="noStrike">
              <a:solidFill>
                <a:srgbClr val="8A700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Neformální dobrovolníci: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Pravidelné bohoslužby více jak 30 let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C:\Users\pc\AppData\Local\Temp\IMG_7072.jpg"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3717032"/>
            <a:ext cx="4032794" cy="2688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Temp\IMG_7111-1.jpg" id="160" name="Google Shape;16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8184" y="476672"/>
            <a:ext cx="2089229" cy="31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8024" y="3717478"/>
            <a:ext cx="4048101" cy="269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7006"/>
              </a:buClr>
              <a:buSzPts val="3240"/>
              <a:buFont typeface="Century Schoolbook"/>
              <a:buNone/>
            </a:pPr>
            <a:r>
              <a:rPr b="1" i="0" lang="cs-CZ" sz="3240" u="none" cap="small" strike="noStrike">
                <a:solidFill>
                  <a:srgbClr val="8A700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seniorů POHODA Chválkovice, p.o,.</a:t>
            </a:r>
            <a:endParaRPr b="1" i="0" sz="3240" u="none" cap="small" strike="noStrike">
              <a:solidFill>
                <a:srgbClr val="8A700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Neformální dobrovolníci:</a:t>
            </a:r>
            <a:endParaRPr/>
          </a:p>
          <a:p>
            <a:pPr indent="-1676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F:\IMG_1485.JPG" id="168" name="Google Shape;1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3306" y="2214554"/>
            <a:ext cx="5000628" cy="3333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IMG_1486.JPG" id="169" name="Google Shape;1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34" y="2857496"/>
            <a:ext cx="5286380" cy="352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7006"/>
              </a:buClr>
              <a:buSzPts val="3240"/>
              <a:buFont typeface="Century Schoolbook"/>
              <a:buNone/>
            </a:pPr>
            <a:r>
              <a:rPr b="1" i="0" lang="cs-CZ" sz="3240" u="none" cap="small" strike="noStrike">
                <a:solidFill>
                  <a:srgbClr val="8A700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seniorů POHODA Chválkovice, p.o,.</a:t>
            </a:r>
            <a:endParaRPr b="1" i="0" sz="3240" u="none" cap="small" strike="noStrike">
              <a:solidFill>
                <a:srgbClr val="8A700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5" name="Google Shape;175;p18"/>
          <p:cNvSpPr txBox="1"/>
          <p:nvPr>
            <p:ph idx="1" type="body"/>
          </p:nvPr>
        </p:nvSpPr>
        <p:spPr>
          <a:xfrm>
            <a:off x="428596" y="1600200"/>
            <a:ext cx="7496204" cy="5043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cs-CZ" sz="222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Jiná forma dobrovolnictví:</a:t>
            </a:r>
            <a:endParaRPr/>
          </a:p>
          <a:p>
            <a:pPr indent="-175641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cs-CZ" sz="222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Studenti Církevní gymnázium Německého řádu získali cenu Grátias Tibi za projekt BABIČKOVÉ</a:t>
            </a:r>
            <a:endParaRPr/>
          </a:p>
          <a:p>
            <a:pPr indent="-175641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5641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5641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5641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5641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5641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75641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Char char="•"/>
            </a:pPr>
            <a:r>
              <a:rPr b="0" i="0" lang="cs-CZ" sz="222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Cena Gratias Tibi je cena udělovaná mladým a aktivním lidem.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54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480" y="3214686"/>
            <a:ext cx="4500594" cy="242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7006"/>
              </a:buClr>
              <a:buSzPts val="3240"/>
              <a:buFont typeface="Century Schoolbook"/>
              <a:buNone/>
            </a:pPr>
            <a:r>
              <a:rPr b="1" i="0" lang="cs-CZ" sz="3240" u="none" cap="small" strike="noStrike">
                <a:solidFill>
                  <a:srgbClr val="8A700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seniorů POHODA Chválkovice, p.o,.</a:t>
            </a:r>
            <a:endParaRPr b="1" i="0" sz="3240" u="none" cap="small" strike="noStrike">
              <a:solidFill>
                <a:srgbClr val="8A700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Registrované dobrovolnictví Jika</a:t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 let – průměrně 2 dobrovolníci</a:t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C:\Users\pc\AppData\Local\Microsoft\Windows\Temporary Internet Files\Content.IE5\EQSEB1VG\Hands[1].jpg" id="183" name="Google Shape;1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942" y="3000372"/>
            <a:ext cx="19812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484" y="3071810"/>
            <a:ext cx="4329353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7006"/>
              </a:buClr>
              <a:buSzPts val="3240"/>
              <a:buFont typeface="Century Schoolbook"/>
              <a:buNone/>
            </a:pPr>
            <a:r>
              <a:rPr b="1" i="0" lang="cs-CZ" sz="3240" u="none" cap="small" strike="noStrike">
                <a:solidFill>
                  <a:srgbClr val="8A700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seniorů POHODA Chválkovice, p.o,.</a:t>
            </a:r>
            <a:endParaRPr b="1" i="0" sz="3240" u="none" cap="small" strike="noStrike">
              <a:solidFill>
                <a:srgbClr val="8A700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0" name="Google Shape;190;p2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Registrované dobrovolnictví  - Maltézská pomoc o.p.s. – od roku 2004 – 14 let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Průměrně 15 dobrovolníků, ročně cca 1000 dobrovolnických hodin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C:\Users\pc\AppData\Local\Microsoft\Windows\Temporary Internet Files\Content.IE5\SJSDCWNY\hospice[1].jpg" id="191" name="Google Shape;1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6" y="3643314"/>
            <a:ext cx="28575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3571876"/>
            <a:ext cx="4714909" cy="98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7006"/>
              </a:buClr>
              <a:buSzPts val="3240"/>
              <a:buFont typeface="Century Schoolbook"/>
              <a:buNone/>
            </a:pPr>
            <a:r>
              <a:rPr b="1" i="0" lang="cs-CZ" sz="3240" u="none" cap="small" strike="noStrike">
                <a:solidFill>
                  <a:srgbClr val="8A700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Domov seniorů POHODA Chválkovice, p.o,.</a:t>
            </a:r>
            <a:endParaRPr b="1" i="0" sz="3240" u="none" cap="small" strike="noStrike">
              <a:solidFill>
                <a:srgbClr val="8A700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Úspěšnost přiřazení klienta k dobrovolníkovi při náhodném přiřazení – 7 z 10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Současný stav s výběrem klienta k dobrovolníkovi – bez negativní zkušenosti !!! 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5000636"/>
            <a:ext cx="4714909" cy="980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EB4LP1ZW\hands-598145_960_720[1].jpg" id="200" name="Google Shape;2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6314" y="3714752"/>
            <a:ext cx="3370013" cy="280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