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embeddedFontLst>
    <p:embeddedFont>
      <p:font typeface="Cabin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Cabin-bold.fntdata"/><Relationship Id="rId14" Type="http://schemas.openxmlformats.org/officeDocument/2006/relationships/font" Target="fonts/Cabin-regular.fntdata"/><Relationship Id="rId17" Type="http://schemas.openxmlformats.org/officeDocument/2006/relationships/font" Target="fonts/Cabin-boldItalic.fntdata"/><Relationship Id="rId16" Type="http://schemas.openxmlformats.org/officeDocument/2006/relationships/font" Target="fonts/Cabin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bin"/>
              <a:buNone/>
              <a:defRPr b="0" i="0" sz="6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0" name="Google Shape;20;p2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4" name="Google Shape;84;p11"/>
          <p:cNvSpPr txBox="1"/>
          <p:nvPr>
            <p:ph idx="1" type="body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6" name="Google Shape;86;p11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88" name="Google Shape;88;p11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2"/>
          <p:cNvSpPr txBox="1"/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95" name="Google Shape;95;p12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7" name="Google Shape;27;p3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bin"/>
              <a:buNone/>
              <a:defRPr b="0" i="0" sz="3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/>
          <a:lstStyle>
            <a:lvl1pPr indent="-228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42" name="Google Shape;42;p5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3" type="body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4" type="body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52" name="Google Shape;52;p6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Jenom nadpis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58" name="Google Shape;58;p7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2" name="Google Shape;62;p8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bin"/>
              <a:buNone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5" name="Google Shape;65;p9"/>
          <p:cNvSpPr txBox="1"/>
          <p:nvPr>
            <p:ph idx="1" type="body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6" name="Google Shape;66;p9"/>
          <p:cNvSpPr txBox="1"/>
          <p:nvPr>
            <p:ph idx="2" type="body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70" name="Google Shape;70;p9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10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73" name="Google Shape;73;p10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sx="98000" rotWithShape="0" algn="tl" dir="4740000" dist="228600" sy="98000">
                <a:srgbClr val="000000">
                  <a:alpha val="3372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0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cap="flat" cmpd="sng" w="50800">
              <a:solidFill>
                <a:srgbClr val="19191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" name="Google Shape;75;p10"/>
          <p:cNvSpPr txBox="1"/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0"/>
          <p:cNvSpPr/>
          <p:nvPr>
            <p:ph idx="2" type="pic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7" name="Google Shape;77;p10"/>
          <p:cNvSpPr txBox="1"/>
          <p:nvPr>
            <p:ph idx="1" type="body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8" name="Google Shape;78;p10"/>
          <p:cNvSpPr txBox="1"/>
          <p:nvPr>
            <p:ph idx="10" type="dt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9" name="Google Shape;79;p10"/>
          <p:cNvSpPr txBox="1"/>
          <p:nvPr>
            <p:ph idx="11" type="ftr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81" name="Google Shape;81;p10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1">
            <a:alphaModFix/>
          </a:blip>
          <a:srcRect b="-1538" l="0" r="0" t="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3" name="Google Shape;13;p1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84727" y="-124126"/>
            <a:ext cx="2326448" cy="2326448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3"/>
          <p:cNvSpPr txBox="1"/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bin"/>
              <a:buNone/>
            </a:pPr>
            <a:r>
              <a:rPr b="0" i="0" lang="cs-CZ" sz="6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ČLOVĚK V TÍSNI, O.P.S.</a:t>
            </a:r>
            <a:endParaRPr b="0" i="0" sz="6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2" name="Google Shape;102;p13"/>
          <p:cNvSpPr txBox="1"/>
          <p:nvPr>
            <p:ph idx="1" type="subTitle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b="0" i="0" lang="cs-CZ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DOBROVOLNICTVÍ V PROSTĚJOVĚ</a:t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</a:pPr>
            <a:r>
              <a:rPr b="0" i="0" lang="cs-CZ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MICHAL PROKEŠ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</a:pPr>
            <a:r>
              <a:rPr b="0" i="0" lang="cs-CZ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KOORDINÁTOR VZDĚLÁVACÍCH SLUŽEB OLOMOUCKÉ POBOČKY ORGANIZACE ČLOVĚK V TÍSNI, O.P.S.</a:t>
            </a:r>
            <a:endParaRPr b="0" i="0" sz="1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</a:pPr>
            <a:r>
              <a:rPr b="0" i="0" lang="cs-CZ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SLUŽBA PODPORA VZDĚLÁVÁNÍ</a:t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8" name="Google Shape;108;p14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cs-CZ" sz="3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Historie služby</a:t>
            </a:r>
            <a:endParaRPr/>
          </a:p>
          <a:p>
            <a:pPr indent="-381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Char char="•"/>
            </a:pPr>
            <a:r>
              <a:rPr b="0" i="0" lang="cs-CZ" sz="3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Současná podoba Podpory vzdělávání</a:t>
            </a:r>
            <a:endParaRPr b="0" i="0" sz="3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81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81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381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</a:pPr>
            <a:r>
              <a:rPr b="0" i="0" lang="cs-CZ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SLUŽBA PODPORA VZDĚLÁVÁNÍ</a:t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Propojení s ostatními službami</a:t>
            </a:r>
            <a:endParaRPr/>
          </a:p>
          <a:p>
            <a:pPr indent="0" lvl="0" mar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Podoba dobrovolnické činnosti</a:t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508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</a:pPr>
            <a:r>
              <a:rPr b="0" i="0" lang="cs-CZ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METODICKÁ PODPORA DOBROVOLNÍKŮ</a:t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Pracovnice podpory vzdělávání</a:t>
            </a:r>
            <a:endParaRPr/>
          </a:p>
          <a:p>
            <a:pPr indent="-508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Vstupní informace</a:t>
            </a:r>
            <a:endParaRPr/>
          </a:p>
          <a:p>
            <a:pPr indent="-508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Dlouhodobá metodická podpora</a:t>
            </a:r>
            <a:endParaRPr/>
          </a:p>
          <a:p>
            <a:pPr indent="-101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</a:pPr>
            <a:r>
              <a:rPr b="0" i="0" lang="cs-CZ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METODICKÁ PODPORA DOBROVOLNÍKŮ</a:t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Náslechy v rodinách</a:t>
            </a:r>
            <a:endParaRPr/>
          </a:p>
          <a:p>
            <a:pPr indent="-508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</a:pPr>
            <a:r>
              <a:rPr b="0" i="0" lang="cs-CZ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Metodické materiály</a:t>
            </a:r>
            <a:endParaRPr/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</a:pPr>
            <a:r>
              <a:rPr b="0" i="0" lang="cs-CZ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NÁBOR DOBROVOLNÍKŮ</a:t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2" name="Google Shape;132;p18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Sociální sítě</a:t>
            </a:r>
            <a:endParaRPr/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Letáková kampaň</a:t>
            </a:r>
            <a:endParaRPr/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Univerzita Palackého v Olomouci</a:t>
            </a:r>
            <a:endParaRPr/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Osobní sítě</a:t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</a:pPr>
            <a:r>
              <a:rPr b="0" i="0" lang="cs-CZ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POZITIVNÍ OKÉNKO ANEB CO SE NÁM DAŘÍ</a:t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38" name="Google Shape;138;p19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Stabilita služby</a:t>
            </a:r>
            <a:endParaRPr/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Kvalita služby</a:t>
            </a:r>
            <a:endParaRPr/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Personální zajištění služby</a:t>
            </a:r>
            <a:endParaRPr/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</a:pPr>
            <a:r>
              <a:rPr b="0" i="0" lang="cs-CZ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Zajímavé benefity</a:t>
            </a:r>
            <a:endParaRPr/>
          </a:p>
          <a:p>
            <a:pPr indent="-10160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0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</a:pPr>
            <a:r>
              <a:rPr b="0" i="0" lang="cs-CZ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V ČEM SE CHCEME ZLEPŠIT ANEB NAŠE DLOUHODOBÉ VIZE</a:t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44" name="Google Shape;144;p20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50"/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Dlouhodobé udržení dobrovolníka</a:t>
            </a:r>
            <a:endParaRPr/>
          </a:p>
          <a:p>
            <a:pPr indent="-64135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Zaměření na dobrovolníky mimo univerzitní prostředí</a:t>
            </a:r>
            <a:endParaRPr/>
          </a:p>
          <a:p>
            <a:pPr indent="-64135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Arial"/>
              <a:buChar char="•"/>
            </a:pPr>
            <a:r>
              <a:rPr b="0" i="0" lang="cs-CZ" sz="259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Reakce na současné dobrovolnické trendy</a:t>
            </a:r>
            <a:endParaRPr b="0" i="0" sz="259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64135" lvl="0" marL="228600" marR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590"/>
              <a:buFont typeface="Arial"/>
              <a:buNone/>
            </a:pPr>
            <a:r>
              <a:t/>
            </a:r>
            <a:endParaRPr b="0" i="0" sz="259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1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bin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0" name="Google Shape;150;p21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2286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28600" lvl="0" marL="228600" marR="0" rtl="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Char char="•"/>
            </a:pPr>
            <a:r>
              <a:rPr b="0" i="0" lang="cs-CZ" sz="3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DĚKUJI VÁM ZA POZORNOST! </a:t>
            </a:r>
            <a:endParaRPr b="0" i="0" sz="36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51" name="Google Shape;15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38545" y="-148125"/>
            <a:ext cx="2326448" cy="2326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