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89750" cy="100155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1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2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2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2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3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4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5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6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6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7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8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:notes"/>
          <p:cNvSpPr txBox="1"/>
          <p:nvPr>
            <p:ph idx="1" type="body"/>
          </p:nvPr>
        </p:nvSpPr>
        <p:spPr>
          <a:xfrm>
            <a:off x="688975" y="4757350"/>
            <a:ext cx="5511800" cy="450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9:notes"/>
          <p:cNvSpPr/>
          <p:nvPr>
            <p:ph idx="2" type="sldImg"/>
          </p:nvPr>
        </p:nvSpPr>
        <p:spPr>
          <a:xfrm>
            <a:off x="1148500" y="751150"/>
            <a:ext cx="4593375" cy="3755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2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Google Shape;24;p2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5" name="Google Shape;25;p2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6" name="Google Shape;26;p2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7" name="Google Shape;27;p2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8" name="Google Shape;28;p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30" name="Google Shape;30;p2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31" name="Google Shape;31;p2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32" name="Google Shape;32;p2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2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Trebuchet MS"/>
              <a:buNone/>
              <a:defRPr b="0" i="0" sz="54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Google Shape;35;p2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6" name="Google Shape;36;p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7" name="Google Shape;37;p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38" name="Google Shape;38;p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ázev a popisek">
  <p:cSld name="Název a popisek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3" name="Google Shape;93;p1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4" name="Google Shape;94;p1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5" name="Google Shape;95;p1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itace s popiskem">
  <p:cSld name="Citace s popiskem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2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12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12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Google Shape;100;p1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1" name="Google Shape;101;p1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3" name="Google Shape;103;p12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2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menovka">
  <p:cSld name="Jmenovka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3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menovka s citací">
  <p:cSld name="Jmenovka s citací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5" name="Google Shape;115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6" name="Google Shape;116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8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avda nebo nepravda">
  <p:cSld name="Pravda nebo nepravda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400"/>
              <a:buFont typeface="Trebuchet MS"/>
              <a:buNone/>
              <a:defRPr b="0" i="0" sz="44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2" name="Google Shape;122;p15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3" name="Google Shape;123;p15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4" name="Google Shape;124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0" name="Google Shape;130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1" name="Google Shape;41;p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2" name="Google Shape;42;p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3" name="Google Shape;43;p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4" name="Google Shape;44;p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400"/>
              <a:buFont typeface="Trebuchet MS"/>
              <a:buNone/>
              <a:defRPr b="0" i="0" sz="24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7" name="Google Shape;47;p4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8" name="Google Shape;48;p4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72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49" name="Google Shape;49;p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0" name="Google Shape;50;p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1" name="Google Shape;51;p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4000"/>
              <a:buFont typeface="Trebuchet MS"/>
              <a:buNone/>
              <a:defRPr b="0" i="0" sz="40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4" name="Google Shape;54;p5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5" name="Google Shape;55;p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6" name="Google Shape;56;p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57" name="Google Shape;57;p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" name="Google Shape;60;p6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1" name="Google Shape;61;p6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2" name="Google Shape;62;p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3" name="Google Shape;63;p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7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8" name="Google Shape;68;p7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2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1" name="Google Shape;71;p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3" name="Google Shape;73;p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6" name="Google Shape;76;p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7" name="Google Shape;77;p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8" name="Google Shape;78;p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1" name="Google Shape;81;p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2" name="Google Shape;82;p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000"/>
              <a:buFont typeface="Trebuchet MS"/>
              <a:buNone/>
              <a:defRPr b="0" i="0" sz="20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5" name="Google Shape;85;p10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80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7" name="Google Shape;87;p1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8" name="Google Shape;88;p1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9" name="Google Shape;89;p1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1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" name="Google Shape;8;p1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chemeClr val="accent1">
                  <a:alpha val="69803"/>
                </a:schemeClr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9" name="Google Shape;9;p1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6866467" w="3007349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1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6866467" w="2573311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1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1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6866467" w="2858013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3C9E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1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6858000" w="1290094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EA3C9E">
                <a:alpha val="69803"/>
              </a:srgbClr>
            </a:solidFill>
            <a:ln>
              <a:noFill/>
            </a:ln>
          </p:spPr>
        </p:sp>
        <p:sp>
          <p:nvSpPr>
            <p:cNvPr id="14" name="Google Shape;14;p1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6858000" w="1249825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126C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1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rgbClr val="B2126C">
                <a:alpha val="6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rgbClr val="EA3C9E">
                <a:alpha val="6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" name="Google Shape;17;p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" name="Google Shape;18;p1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Char char="▶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280"/>
              <a:buFont typeface="Noto Sans Symbols"/>
              <a:buChar char="▶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120"/>
              <a:buFont typeface="Noto Sans Symbols"/>
              <a:buChar char="▶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960"/>
              <a:buFont typeface="Noto Sans Symbols"/>
              <a:buChar char="▶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" name="Google Shape;19;p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" name="Google Shape;20;p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" name="Google Shape;21;p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Relationship Id="rId4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8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5400"/>
              <a:buFont typeface="Calibri"/>
              <a:buNone/>
            </a:pPr>
            <a:r>
              <a:rPr b="1" i="0" lang="cs-CZ" sz="54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Dobrovolnický </a:t>
            </a:r>
            <a:r>
              <a:rPr b="1" i="0" lang="cs-CZ" sz="540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program</a:t>
            </a:r>
            <a:r>
              <a:rPr b="1" i="0" lang="cs-CZ" sz="54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 Amelie v Olomouci</a:t>
            </a:r>
            <a:endParaRPr b="0" i="0" sz="5400" u="none" cap="none" strike="noStrike">
              <a:solidFill>
                <a:srgbClr val="EA3C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2240"/>
              <a:buFont typeface="Noto Sans Symbols"/>
              <a:buNone/>
            </a:pPr>
            <a:r>
              <a:rPr b="0" i="0" lang="cs-CZ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Tereza Kvapil Pokorná</a:t>
            </a:r>
            <a:endParaRPr/>
          </a:p>
          <a:p>
            <a:pPr indent="0" lvl="0" marL="0" marR="0" rtl="0" algn="r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2240"/>
              <a:buFont typeface="Noto Sans Symbols"/>
              <a:buNone/>
            </a:pPr>
            <a:r>
              <a:rPr b="0" i="0" lang="cs-CZ" sz="28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Amelie, z.s.</a:t>
            </a:r>
            <a:endParaRPr/>
          </a:p>
        </p:txBody>
      </p:sp>
      <p:pic>
        <p:nvPicPr>
          <p:cNvPr descr="D:\A_dataD\Amelie\AmelieLogo.jpg" id="145" name="Google Shape;14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28304" y="4149924"/>
            <a:ext cx="1759034" cy="12133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677334" y="609600"/>
            <a:ext cx="8596668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Calibri"/>
              <a:buNone/>
            </a:pPr>
            <a: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Dobrovolnický program Amelie v Olomouci 2017</a:t>
            </a:r>
            <a:br>
              <a:rPr b="0" i="0" lang="cs-CZ" sz="324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cs-CZ" sz="324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40" u="none" cap="none" strike="noStrike">
              <a:solidFill>
                <a:srgbClr val="EA3C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27"/>
          <p:cNvSpPr txBox="1"/>
          <p:nvPr>
            <p:ph idx="1" type="body"/>
          </p:nvPr>
        </p:nvSpPr>
        <p:spPr>
          <a:xfrm>
            <a:off x="1043094" y="1555024"/>
            <a:ext cx="8596668" cy="44747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0670" lvl="1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98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66"/>
              <a:buFont typeface="Arial"/>
              <a:buChar char="•"/>
            </a:pPr>
            <a:r>
              <a:rPr b="1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Dobrovolníků celkem</a:t>
            </a: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38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9" lvl="2" marL="74295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66"/>
              <a:buFont typeface="Arial"/>
              <a:buChar char="•"/>
            </a:pP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 nemocnici	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38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899" lvl="2" marL="74295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66"/>
              <a:buFont typeface="Arial"/>
              <a:buChar char="•"/>
            </a:pP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 Centru a na akcích 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38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66"/>
              <a:buFont typeface="Arial"/>
              <a:buChar char="•"/>
            </a:pPr>
            <a:r>
              <a:rPr b="1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Počet návštěv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38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66"/>
              <a:buFont typeface="Arial"/>
              <a:buChar char="•"/>
            </a:pPr>
            <a:r>
              <a:rPr b="1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Odpracovaných hodin</a:t>
            </a: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38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66"/>
              <a:buFont typeface="Arial"/>
              <a:buChar char="•"/>
            </a:pPr>
            <a:r>
              <a:rPr b="1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Kontaktů s nemocnými</a:t>
            </a:r>
            <a:endParaRPr b="1" i="0" sz="238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8224" lvl="1" marL="34290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176"/>
              <a:buFont typeface="Arial"/>
              <a:buNone/>
            </a:pPr>
            <a:r>
              <a:t/>
            </a:r>
            <a:endParaRPr b="0" i="0" sz="1679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A_dataD\Amelie\AmelieLogo.jpg" id="209" name="Google Shape;20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455" y="5585248"/>
            <a:ext cx="1202038" cy="82915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7"/>
          <p:cNvSpPr/>
          <p:nvPr/>
        </p:nvSpPr>
        <p:spPr>
          <a:xfrm>
            <a:off x="4290598" y="1599538"/>
            <a:ext cx="75533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rgbClr val="FD6D99"/>
                </a:solidFill>
                <a:latin typeface="Calibri"/>
                <a:ea typeface="Calibri"/>
                <a:cs typeface="Calibri"/>
                <a:sym typeface="Calibri"/>
              </a:rPr>
              <a:t>53</a:t>
            </a:r>
            <a:endParaRPr b="1" i="0" sz="4400" u="none" cap="none" strike="noStrike">
              <a:solidFill>
                <a:srgbClr val="FD6D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1" name="Google Shape;211;p27"/>
          <p:cNvSpPr/>
          <p:nvPr/>
        </p:nvSpPr>
        <p:spPr>
          <a:xfrm>
            <a:off x="4469502" y="4534892"/>
            <a:ext cx="1040670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rgbClr val="FD6D99"/>
                </a:solidFill>
                <a:latin typeface="Calibri"/>
                <a:ea typeface="Calibri"/>
                <a:cs typeface="Calibri"/>
                <a:sym typeface="Calibri"/>
              </a:rPr>
              <a:t>714</a:t>
            </a:r>
            <a:endParaRPr b="1" i="0" sz="4400" u="none" cap="none" strike="noStrike">
              <a:solidFill>
                <a:srgbClr val="FD6D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7"/>
          <p:cNvSpPr/>
          <p:nvPr/>
        </p:nvSpPr>
        <p:spPr>
          <a:xfrm>
            <a:off x="4608650" y="5190877"/>
            <a:ext cx="145424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rgbClr val="FD6D99"/>
                </a:solidFill>
                <a:latin typeface="Calibri"/>
                <a:ea typeface="Calibri"/>
                <a:cs typeface="Calibri"/>
                <a:sym typeface="Calibri"/>
              </a:rPr>
              <a:t>4 348</a:t>
            </a:r>
            <a:endParaRPr b="1" i="0" sz="4400" u="none" cap="none" strike="noStrike">
              <a:solidFill>
                <a:srgbClr val="FD6D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27"/>
          <p:cNvSpPr/>
          <p:nvPr/>
        </p:nvSpPr>
        <p:spPr>
          <a:xfrm>
            <a:off x="3409329" y="3885538"/>
            <a:ext cx="104067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4400" u="none" cap="none" strike="noStrike">
                <a:solidFill>
                  <a:srgbClr val="FD6D99"/>
                </a:solidFill>
                <a:latin typeface="Calibri"/>
                <a:ea typeface="Calibri"/>
                <a:cs typeface="Calibri"/>
                <a:sym typeface="Calibri"/>
              </a:rPr>
              <a:t>355</a:t>
            </a:r>
            <a:endParaRPr b="1" i="0" sz="4400" u="none" cap="none" strike="noStrike">
              <a:solidFill>
                <a:srgbClr val="FD6D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4" name="Google Shape;214;p27"/>
          <p:cNvSpPr/>
          <p:nvPr/>
        </p:nvSpPr>
        <p:spPr>
          <a:xfrm>
            <a:off x="3528598" y="2242269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3600" u="none" cap="none" strike="noStrike">
                <a:solidFill>
                  <a:srgbClr val="FD6D99"/>
                </a:solidFill>
                <a:latin typeface="Calibri"/>
                <a:ea typeface="Calibri"/>
                <a:cs typeface="Calibri"/>
                <a:sym typeface="Calibri"/>
              </a:rPr>
              <a:t>28</a:t>
            </a:r>
            <a:endParaRPr b="1" i="0" sz="3600" u="none" cap="none" strike="noStrike">
              <a:solidFill>
                <a:srgbClr val="FD6D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5" name="Google Shape;215;p27"/>
          <p:cNvSpPr/>
          <p:nvPr/>
        </p:nvSpPr>
        <p:spPr>
          <a:xfrm>
            <a:off x="4462877" y="2951261"/>
            <a:ext cx="65274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cs-CZ" sz="3600" u="none" cap="none" strike="noStrike">
                <a:solidFill>
                  <a:srgbClr val="FD6D99"/>
                </a:solidFill>
                <a:latin typeface="Calibri"/>
                <a:ea typeface="Calibri"/>
                <a:cs typeface="Calibri"/>
                <a:sym typeface="Calibri"/>
              </a:rPr>
              <a:t>35</a:t>
            </a:r>
            <a:endParaRPr b="1" i="0" sz="3600" u="none" cap="none" strike="noStrike">
              <a:solidFill>
                <a:srgbClr val="FD6D9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>
            <p:ph type="title"/>
          </p:nvPr>
        </p:nvSpPr>
        <p:spPr>
          <a:xfrm>
            <a:off x="677334" y="609600"/>
            <a:ext cx="8596668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Calibri"/>
              <a:buNone/>
            </a:pPr>
            <a: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Vážit si dobré vůle!</a:t>
            </a:r>
            <a:br>
              <a:rPr b="0" i="0" lang="cs-CZ" sz="324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cs-CZ" sz="324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cs-CZ" sz="324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40" u="none" cap="none" strike="noStrike">
              <a:solidFill>
                <a:srgbClr val="EA3C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8"/>
          <p:cNvSpPr txBox="1"/>
          <p:nvPr>
            <p:ph idx="1" type="body"/>
          </p:nvPr>
        </p:nvSpPr>
        <p:spPr>
          <a:xfrm>
            <a:off x="677334" y="2168978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54000" lvl="1" marL="34290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.jpg" id="222" name="Google Shape;22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102" y="1538710"/>
            <a:ext cx="3360000" cy="504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f1689_2.jpg" id="223" name="Google Shape;223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9107" y="1550504"/>
            <a:ext cx="3360622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iterárníSoutěž.jpg" id="228" name="Google Shape;22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433600" cy="6669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0"/>
          <p:cNvSpPr txBox="1"/>
          <p:nvPr>
            <p:ph type="title"/>
          </p:nvPr>
        </p:nvSpPr>
        <p:spPr>
          <a:xfrm>
            <a:off x="677334" y="609600"/>
            <a:ext cx="8596668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Calibri"/>
              <a:buNone/>
            </a:pPr>
            <a: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Kontakt</a:t>
            </a:r>
            <a:br>
              <a:rPr b="0" i="0" lang="cs-CZ" sz="324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0" i="0" lang="cs-CZ" sz="3240" u="none" cap="none" strike="noStrike">
                <a:solidFill>
                  <a:srgbClr val="EA3C9E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b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cs-CZ" sz="324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40" u="none" cap="none" strike="noStrike">
              <a:solidFill>
                <a:srgbClr val="EA3C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0"/>
          <p:cNvSpPr txBox="1"/>
          <p:nvPr>
            <p:ph idx="1" type="body"/>
          </p:nvPr>
        </p:nvSpPr>
        <p:spPr>
          <a:xfrm>
            <a:off x="1043094" y="1528898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1666"/>
              <a:buFont typeface="Noto Sans Symbols"/>
              <a:buNone/>
            </a:pPr>
            <a:r>
              <a:rPr b="1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Mgr. Tereza Kvapil Pokorná, DiS.</a:t>
            </a:r>
            <a:endParaRPr b="1" i="0" sz="238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04"/>
              <a:buFont typeface="Arial"/>
              <a:buChar char="•"/>
            </a:pPr>
            <a:r>
              <a:rPr b="0" i="0" lang="cs-CZ" sz="238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Centrum Amelie Olomouc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tel.: +420 739 005 123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email: olomouc@amelie-zs.cz</a:t>
            </a:r>
            <a:endParaRPr/>
          </a:p>
          <a:p>
            <a:pPr indent="-342900" lvl="0" marL="34290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04"/>
              <a:buFont typeface="Arial"/>
              <a:buChar char="•"/>
            </a:pPr>
            <a:r>
              <a:rPr b="0" i="0" lang="cs-CZ" sz="238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 Dobrovolnický program Amelie v Olomouci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tel.: +420 734 409 757 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email: dobrovolnici.olomoucko@amelie-zs.cz</a:t>
            </a:r>
            <a:b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38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04"/>
              <a:buFont typeface="Noto Sans Symbols"/>
              <a:buNone/>
            </a:pP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www.amelie-zs.cz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904"/>
              <a:buFont typeface="Noto Sans Symbols"/>
              <a:buNone/>
            </a:pPr>
            <a:r>
              <a:rPr b="0" i="0" lang="cs-CZ" sz="238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www.facebook.com/amelie.zs</a:t>
            </a:r>
            <a:endParaRPr/>
          </a:p>
          <a:p>
            <a:pPr indent="-267335" lvl="1" marL="342900" marR="0" rtl="0" algn="l">
              <a:lnSpc>
                <a:spcPct val="80000"/>
              </a:lnSpc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19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A_dataD\Amelie\AmelieLogo.jpg" id="235" name="Google Shape;23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456" y="5585249"/>
            <a:ext cx="1202038" cy="82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>
            <p:ph type="title"/>
          </p:nvPr>
        </p:nvSpPr>
        <p:spPr>
          <a:xfrm>
            <a:off x="677334" y="609600"/>
            <a:ext cx="8596668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3600"/>
              <a:buFont typeface="Calibri"/>
              <a:buNone/>
            </a:pPr>
            <a:r>
              <a:rPr b="1" i="0" lang="cs-CZ" sz="360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Amelie, z.s.</a:t>
            </a:r>
            <a:endParaRPr b="0" i="0" sz="3600" u="none" cap="none" strike="noStrike">
              <a:solidFill>
                <a:srgbClr val="EA3C9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1" name="Google Shape;151;p19"/>
          <p:cNvSpPr txBox="1"/>
          <p:nvPr>
            <p:ph idx="1" type="body"/>
          </p:nvPr>
        </p:nvSpPr>
        <p:spPr>
          <a:xfrm>
            <a:off x="1043094" y="1555024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1" marL="285750" marR="0" rtl="0" algn="l">
              <a:spcBef>
                <a:spcPts val="0"/>
              </a:spcBef>
              <a:spcAft>
                <a:spcPts val="0"/>
              </a:spcAft>
              <a:buClr>
                <a:srgbClr val="D2145C"/>
              </a:buClr>
              <a:buSzPts val="1683"/>
              <a:buFont typeface="Noto Sans Symbols"/>
              <a:buNone/>
            </a:pPr>
            <a:r>
              <a:rPr b="1" i="0" lang="cs-CZ" sz="2405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Psychosociální pomoc onkologicky nemocným a jejich blízkým</a:t>
            </a:r>
            <a:endParaRPr/>
          </a:p>
          <a:p>
            <a:pPr indent="-3429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83"/>
              <a:buFont typeface="Arial"/>
              <a:buChar char="•"/>
            </a:pPr>
            <a:r>
              <a:rPr b="0" i="0" lang="cs-CZ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Bezplatná přímá pomoc – odborným poradenstvím a podpůrnými aktivitami v mnoha projektech</a:t>
            </a:r>
            <a:br>
              <a:rPr b="0" i="0" lang="cs-CZ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5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83"/>
              <a:buFont typeface="Arial"/>
              <a:buChar char="•"/>
            </a:pPr>
            <a:r>
              <a:rPr b="0" i="0" lang="cs-CZ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Osvěta – odborná i laická veřejnost, zastupování zájmů onkologicky nemocných a jejich blízkých </a:t>
            </a:r>
            <a:endParaRPr/>
          </a:p>
          <a:p>
            <a:pPr indent="0" lvl="1" marL="0" marR="0" rtl="0" algn="l">
              <a:spcBef>
                <a:spcPts val="550"/>
              </a:spcBef>
              <a:spcAft>
                <a:spcPts val="0"/>
              </a:spcAft>
              <a:buClr>
                <a:srgbClr val="AA1466"/>
              </a:buClr>
              <a:buSzPts val="1683"/>
              <a:buFont typeface="Noto Sans Symbols"/>
              <a:buNone/>
            </a:pPr>
            <a:r>
              <a:t/>
            </a:r>
            <a:endParaRPr b="1" i="0" sz="2405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ctr">
              <a:spcBef>
                <a:spcPts val="550"/>
              </a:spcBef>
              <a:spcAft>
                <a:spcPts val="0"/>
              </a:spcAft>
              <a:buClr>
                <a:srgbClr val="AA1466"/>
              </a:buClr>
              <a:buSzPts val="1683"/>
              <a:buFont typeface="Noto Sans Symbols"/>
              <a:buNone/>
            </a:pPr>
            <a:r>
              <a:rPr b="0" i="0" lang="cs-CZ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Osobní příběh a nasazení Pavly Tiché </a:t>
            </a:r>
            <a:r>
              <a:rPr b="0" i="1" lang="cs-CZ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(1968 – 2014)</a:t>
            </a:r>
            <a:r>
              <a:rPr b="0" i="0" lang="cs-CZ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endParaRPr b="0" i="0" sz="2405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ctr">
              <a:spcBef>
                <a:spcPts val="550"/>
              </a:spcBef>
              <a:spcAft>
                <a:spcPts val="0"/>
              </a:spcAft>
              <a:buClr>
                <a:srgbClr val="AA1466"/>
              </a:buClr>
              <a:buSzPts val="1683"/>
              <a:buFont typeface="Noto Sans Symbols"/>
              <a:buNone/>
            </a:pPr>
            <a:r>
              <a:rPr b="0" i="0" lang="cs-CZ" sz="2405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zakladatelky Amelie a onkologicky nemocné </a:t>
            </a:r>
            <a:endParaRPr/>
          </a:p>
          <a:p>
            <a:pPr indent="-258318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332"/>
              <a:buFont typeface="Noto Sans Symbols"/>
              <a:buNone/>
            </a:pPr>
            <a:r>
              <a:t/>
            </a:r>
            <a:endParaRPr b="0" i="0" sz="1665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683" y="5608742"/>
            <a:ext cx="5201580" cy="12492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/>
          <p:nvPr>
            <p:ph type="title"/>
          </p:nvPr>
        </p:nvSpPr>
        <p:spPr>
          <a:xfrm>
            <a:off x="677334" y="609600"/>
            <a:ext cx="8596668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Calibri"/>
              <a:buNone/>
            </a:pPr>
            <a: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Dobrovolnictví v onkologii</a:t>
            </a:r>
            <a:br>
              <a:rPr b="1" i="0" lang="cs-CZ" sz="324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40" u="none" cap="none" strike="noStrike">
              <a:solidFill>
                <a:srgbClr val="EA3C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0"/>
          <p:cNvSpPr txBox="1"/>
          <p:nvPr>
            <p:ph idx="1" type="body"/>
          </p:nvPr>
        </p:nvSpPr>
        <p:spPr>
          <a:xfrm>
            <a:off x="1043094" y="1528898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168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Pomoc onkologicky nemocným a jejich blízkým, kteří se s tématem a jeho dopady setkávají</a:t>
            </a:r>
            <a:b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8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Podpora systému a dopadů léčby</a:t>
            </a:r>
            <a:b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8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Podpora odborníků</a:t>
            </a:r>
            <a:endParaRPr/>
          </a:p>
          <a:p>
            <a:pPr indent="0" lvl="1" marL="0" marR="0" rtl="0" algn="l">
              <a:spcBef>
                <a:spcPts val="550"/>
              </a:spcBef>
              <a:spcAft>
                <a:spcPts val="0"/>
              </a:spcAft>
              <a:buClr>
                <a:srgbClr val="AA1466"/>
              </a:buClr>
              <a:buSzPts val="1540"/>
              <a:buFont typeface="Noto Sans Symbols"/>
              <a:buNone/>
            </a:pPr>
            <a:r>
              <a:t/>
            </a:r>
            <a:endParaRPr b="1" i="0" sz="22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1459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D:\A_dataD\Amelie\AmelieLogo.jpg" id="159" name="Google Shape;15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0007" y="5586549"/>
            <a:ext cx="1202038" cy="82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/>
          <p:nvPr>
            <p:ph type="title"/>
          </p:nvPr>
        </p:nvSpPr>
        <p:spPr>
          <a:xfrm>
            <a:off x="677334" y="609600"/>
            <a:ext cx="8596668" cy="6836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3600"/>
              <a:buFont typeface="Calibri"/>
              <a:buNone/>
            </a:pPr>
            <a: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  <a:t>Dobrovolnický program Amelie v Olomouci</a:t>
            </a:r>
            <a:br>
              <a:rPr b="1" i="0" lang="cs-CZ" sz="3600" u="none" cap="none" strike="noStrike">
                <a:solidFill>
                  <a:srgbClr val="EA3C9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b="1" i="0" lang="cs-CZ" sz="3240" u="none" cap="none" strike="noStrike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3240" u="none" cap="none" strike="noStrike">
              <a:solidFill>
                <a:srgbClr val="EA3C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21"/>
          <p:cNvSpPr txBox="1"/>
          <p:nvPr>
            <p:ph idx="1" type="body"/>
          </p:nvPr>
        </p:nvSpPr>
        <p:spPr>
          <a:xfrm>
            <a:off x="1045029" y="1553927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1" marL="34290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168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Akreditace dobrovolnického programu u MV r. 2009</a:t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8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Specifický a ojedinělý</a:t>
            </a:r>
            <a:endParaRPr b="0" i="0" sz="24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8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Metodické vedení programu</a:t>
            </a:r>
            <a:endParaRPr/>
          </a:p>
          <a:p>
            <a:pPr indent="-3429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680"/>
              <a:buFont typeface="Arial"/>
              <a:buChar char="•"/>
            </a:pPr>
            <a:r>
              <a:rPr b="0" i="0" lang="cs-CZ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Působiště: </a:t>
            </a:r>
            <a:endParaRPr/>
          </a:p>
          <a:p>
            <a:pPr indent="-342900" lvl="2" marL="74295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4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Centrum Amelie Olomouc </a:t>
            </a:r>
            <a:endParaRPr/>
          </a:p>
          <a:p>
            <a:pPr indent="-342900" lvl="2" marL="74295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4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Lůžkové části Onkologické kliniky FN Olomouc</a:t>
            </a:r>
            <a:endParaRPr/>
          </a:p>
          <a:p>
            <a:pPr indent="-342900" lvl="2" marL="74295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4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Ambulantní část Onkologické kliniky FN Olomouc</a:t>
            </a:r>
            <a:endParaRPr b="0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2" marL="74295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400"/>
              <a:buFont typeface="Arial"/>
              <a:buChar char="•"/>
            </a:pPr>
            <a:r>
              <a:rPr b="0" i="0" lang="cs-CZ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Jednorázové dobrovolnictví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54000" lvl="1" marL="342900" marR="0" rtl="0" algn="l">
              <a:spcBef>
                <a:spcPts val="550"/>
              </a:spcBef>
              <a:spcAft>
                <a:spcPts val="0"/>
              </a:spcAft>
              <a:buClr>
                <a:srgbClr val="EB3D9F"/>
              </a:buClr>
              <a:buSzPts val="14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:\A_dataD\Amelie\AmelieLogo.jpg" id="166" name="Google Shape;16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58456" y="5585249"/>
            <a:ext cx="1202038" cy="82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/>
          <p:nvPr>
            <p:ph type="title"/>
          </p:nvPr>
        </p:nvSpPr>
        <p:spPr>
          <a:xfrm>
            <a:off x="677334" y="5649695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2400"/>
              <a:buFont typeface="Calibri"/>
              <a:buNone/>
            </a:pPr>
            <a:r>
              <a:rPr b="1" i="0" lang="cs-CZ" sz="240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Centrum Amelie Olomouc </a:t>
            </a:r>
            <a:endParaRPr/>
          </a:p>
        </p:txBody>
      </p:sp>
      <p:sp>
        <p:nvSpPr>
          <p:cNvPr id="172" name="Google Shape;172;p22"/>
          <p:cNvSpPr txBox="1"/>
          <p:nvPr>
            <p:ph idx="1" type="body"/>
          </p:nvPr>
        </p:nvSpPr>
        <p:spPr>
          <a:xfrm>
            <a:off x="651208" y="6255622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Horní náměstí č. 5</a:t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DC_9884 (1).jpg" id="173" name="Google Shape;173;p2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9304" y="544285"/>
            <a:ext cx="756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3"/>
          <p:cNvSpPr txBox="1"/>
          <p:nvPr>
            <p:ph type="title"/>
          </p:nvPr>
        </p:nvSpPr>
        <p:spPr>
          <a:xfrm>
            <a:off x="677334" y="5649695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2400"/>
              <a:buFont typeface="Calibri"/>
              <a:buNone/>
            </a:pPr>
            <a:r>
              <a:rPr b="1" i="0" lang="cs-CZ" sz="240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Lůžkové části Onkologické kliniky FN Olomouc</a:t>
            </a:r>
            <a:endParaRPr b="1" i="0" sz="2400" u="none" cap="none" strike="noStrike">
              <a:solidFill>
                <a:srgbClr val="EB3D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3"/>
          <p:cNvSpPr txBox="1"/>
          <p:nvPr>
            <p:ph idx="1" type="body"/>
          </p:nvPr>
        </p:nvSpPr>
        <p:spPr>
          <a:xfrm>
            <a:off x="651208" y="6255622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Oddělení A, B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obrovolnici_3.JPG" id="180" name="Google Shape;180;p2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" r="5" t="0"/>
          <a:stretch/>
        </p:blipFill>
        <p:spPr>
          <a:xfrm>
            <a:off x="768350" y="544513"/>
            <a:ext cx="7559675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/>
          <p:nvPr>
            <p:ph type="title"/>
          </p:nvPr>
        </p:nvSpPr>
        <p:spPr>
          <a:xfrm>
            <a:off x="677334" y="5649695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2400"/>
              <a:buFont typeface="Calibri"/>
              <a:buNone/>
            </a:pPr>
            <a:r>
              <a:rPr b="1" i="0" lang="cs-CZ" sz="240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Lůžkové části Onkologické kliniky FN Olomouc</a:t>
            </a:r>
            <a:endParaRPr b="1" i="0" sz="2400" u="none" cap="none" strike="noStrike">
              <a:solidFill>
                <a:srgbClr val="EB3D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 txBox="1"/>
          <p:nvPr>
            <p:ph idx="1" type="body"/>
          </p:nvPr>
        </p:nvSpPr>
        <p:spPr>
          <a:xfrm>
            <a:off x="651208" y="6255622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Oddělení A, B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DC_1968.jpg" id="187" name="Google Shape;187;p2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" r="5" t="0"/>
          <a:stretch/>
        </p:blipFill>
        <p:spPr>
          <a:xfrm>
            <a:off x="768350" y="544513"/>
            <a:ext cx="7559675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677334" y="5649695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2400"/>
              <a:buFont typeface="Calibri"/>
              <a:buNone/>
            </a:pPr>
            <a:r>
              <a:rPr b="1" i="0" lang="cs-CZ" sz="240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Ambulantní část Onkologické kliniky FN Olomouc</a:t>
            </a:r>
            <a:endParaRPr b="1" i="0" sz="2400" u="none" cap="none" strike="noStrike">
              <a:solidFill>
                <a:srgbClr val="EB3D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651208" y="6255622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rPr b="0" i="0" lang="cs-CZ" sz="20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Čekárny všeobecné a radiační onkologie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MB2.JPG" id="194" name="Google Shape;194;p2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39" r="38" t="0"/>
          <a:stretch/>
        </p:blipFill>
        <p:spPr>
          <a:xfrm>
            <a:off x="769304" y="544285"/>
            <a:ext cx="3357562" cy="50403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B1.JPG" id="195" name="Google Shape;19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7095" y="548640"/>
            <a:ext cx="336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"/>
          <p:cNvSpPr txBox="1"/>
          <p:nvPr>
            <p:ph type="title"/>
          </p:nvPr>
        </p:nvSpPr>
        <p:spPr>
          <a:xfrm>
            <a:off x="677334" y="5649695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B3D9F"/>
              </a:buClr>
              <a:buSzPts val="2400"/>
              <a:buFont typeface="Calibri"/>
              <a:buNone/>
            </a:pPr>
            <a:r>
              <a:rPr b="1" i="0" lang="cs-CZ" sz="2400" u="none" cap="none" strike="noStrike">
                <a:solidFill>
                  <a:srgbClr val="EB3D9F"/>
                </a:solidFill>
                <a:latin typeface="Calibri"/>
                <a:ea typeface="Calibri"/>
                <a:cs typeface="Calibri"/>
                <a:sym typeface="Calibri"/>
              </a:rPr>
              <a:t>Jednorázové dobrovolnictví </a:t>
            </a:r>
            <a:endParaRPr b="1" i="0" sz="2400" u="none" cap="none" strike="noStrike">
              <a:solidFill>
                <a:srgbClr val="EB3D9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6"/>
          <p:cNvSpPr txBox="1"/>
          <p:nvPr>
            <p:ph idx="1" type="body"/>
          </p:nvPr>
        </p:nvSpPr>
        <p:spPr>
          <a:xfrm>
            <a:off x="651208" y="6255622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EA3C9E"/>
              </a:buClr>
              <a:buSzPts val="16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10.jpg" id="202" name="Google Shape;202;p2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" l="0" r="0" t="1"/>
          <a:stretch/>
        </p:blipFill>
        <p:spPr>
          <a:xfrm>
            <a:off x="768350" y="544513"/>
            <a:ext cx="7559675" cy="5040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azeta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