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40525" cx="1216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4" orient="horz"/>
        <p:guide pos="383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687388" y="1143000"/>
            <a:ext cx="5483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687388" y="1143000"/>
            <a:ext cx="5483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687388" y="1143000"/>
            <a:ext cx="5483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687388" y="1143000"/>
            <a:ext cx="5483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Úvodní snímek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72870" y="4380949"/>
            <a:ext cx="102150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972870" y="5363480"/>
            <a:ext cx="10215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2"/>
              </a:buClr>
              <a:buSzPts val="3192"/>
              <a:buFont typeface="Arial"/>
              <a:buNone/>
              <a:defRPr b="0" i="0" sz="31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Font typeface="Arial"/>
              <a:buNone/>
              <a:defRPr b="0" i="0" sz="265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Font typeface="Arial"/>
              <a:buNone/>
              <a:defRPr b="0" i="0" sz="2394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1459305" y="6450675"/>
            <a:ext cx="92424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8947" y="1260000"/>
            <a:ext cx="2202979" cy="182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  <a:defRPr b="0" i="0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>
  <p:cSld name="Úvodní sníme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972870" y="1980001"/>
            <a:ext cx="10215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972870" y="3592866"/>
            <a:ext cx="102150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2"/>
              </a:buClr>
              <a:buSzPts val="3192"/>
              <a:buFont typeface="Arial"/>
              <a:buNone/>
              <a:defRPr b="0" i="0" sz="31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Font typeface="Arial"/>
              <a:buNone/>
              <a:defRPr b="0" i="0" sz="265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Font typeface="Arial"/>
              <a:buNone/>
              <a:defRPr b="0" i="0" sz="2394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72870" y="2462400"/>
            <a:ext cx="48951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  <a:defRPr b="0" i="0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292979" y="2462400"/>
            <a:ext cx="48951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  <a:defRPr b="0" i="0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972870" y="1620000"/>
            <a:ext cx="10215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972870" y="2368800"/>
            <a:ext cx="4893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3192"/>
              <a:buFont typeface="Arial"/>
              <a:buNone/>
              <a:defRPr b="1" i="0" sz="319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Font typeface="Arial"/>
              <a:buNone/>
              <a:defRPr b="1" i="0" sz="265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Font typeface="Arial"/>
              <a:buNone/>
              <a:defRPr b="1" i="0" sz="2394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972870" y="3151650"/>
            <a:ext cx="4893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  <a:defRPr b="0" i="0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294468" y="2368800"/>
            <a:ext cx="4893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3192"/>
              <a:buFont typeface="Arial"/>
              <a:buNone/>
              <a:defRPr b="1" i="0" sz="319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Font typeface="Arial"/>
              <a:buNone/>
              <a:defRPr b="1" i="0" sz="265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Font typeface="Arial"/>
              <a:buNone/>
              <a:defRPr b="1" i="0" sz="2394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Font typeface="Arial"/>
              <a:buNone/>
              <a:defRPr b="1" i="0" sz="21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6294468" y="3151650"/>
            <a:ext cx="4893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429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  <a:defRPr b="0" i="0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72870" y="1620000"/>
            <a:ext cx="40593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5169690" y="1620000"/>
            <a:ext cx="6018300" cy="47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43453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3243"/>
              <a:buFont typeface="Arial"/>
              <a:buChar char="−"/>
              <a:defRPr b="0" i="0" sz="324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0177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702"/>
              <a:buFont typeface="Arial"/>
              <a:buChar char="−"/>
              <a:defRPr b="0" i="0" sz="2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3032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886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886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446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Font typeface="Arial"/>
              <a:buChar char="•"/>
              <a:defRPr b="0" i="0" sz="2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446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Font typeface="Arial"/>
              <a:buChar char="•"/>
              <a:defRPr b="0" i="0" sz="2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446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Font typeface="Arial"/>
              <a:buChar char="•"/>
              <a:defRPr b="0" i="0" sz="2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446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Font typeface="Arial"/>
              <a:buChar char="•"/>
              <a:defRPr b="0" i="0" sz="2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72870" y="2458274"/>
            <a:ext cx="40593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Arial"/>
              <a:buNone/>
              <a:defRPr b="0" i="0" sz="2128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62"/>
              <a:buFont typeface="Arial"/>
              <a:buNone/>
              <a:defRPr b="0" i="0" sz="18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596"/>
              <a:buFont typeface="Arial"/>
              <a:buNone/>
              <a:defRPr b="0" i="0" sz="1596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Arial"/>
              <a:buNone/>
              <a:defRPr b="0" i="0" sz="133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Arial"/>
              <a:buNone/>
              <a:defRPr b="0" i="0" sz="133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Font typeface="Arial"/>
              <a:buNone/>
              <a:defRPr b="0" i="0" sz="1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Font typeface="Arial"/>
              <a:buNone/>
              <a:defRPr b="0" i="0" sz="1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Font typeface="Arial"/>
              <a:buNone/>
              <a:defRPr b="0" i="0" sz="1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Font typeface="Arial"/>
              <a:buNone/>
              <a:defRPr b="0" i="0" sz="1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b="1" i="0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400177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Char char="−"/>
              <a:defRPr b="0" i="0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3032" lvl="1" marL="9144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Char char="−"/>
              <a:defRPr b="0" i="0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886" lvl="2" marL="13716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Font typeface="Arial"/>
              <a:buChar char="−"/>
              <a:defRPr b="0" i="0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8742" lvl="3" marL="18288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92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8742" lvl="4" marL="22860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92"/>
              <a:buFont typeface="Arial"/>
              <a:buChar char="−"/>
              <a:defRPr b="0" i="0" sz="18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619" lvl="5" marL="27432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0619" lvl="6" marL="32004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0619" lvl="7" marL="36576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0619" lvl="8" marL="411480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b="0" i="0" sz="23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760473" y="6450675"/>
            <a:ext cx="427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defRPr b="0" i="0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872" y="540003"/>
            <a:ext cx="2560442" cy="7107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obrovolnictvi.upol.cz/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vojtech.vodsedalek@upol.cz" TargetMode="External"/><Relationship Id="rId4" Type="http://schemas.openxmlformats.org/officeDocument/2006/relationships/hyperlink" Target="mailto:tatiana.matulayova@upol.cz" TargetMode="External"/><Relationship Id="rId5" Type="http://schemas.openxmlformats.org/officeDocument/2006/relationships/hyperlink" Target="http://www.rospido.upol.cz/o-nas/" TargetMode="External"/><Relationship Id="rId6" Type="http://schemas.openxmlformats.org/officeDocument/2006/relationships/hyperlink" Target="http://www.kks.upol.cz/" TargetMode="External"/><Relationship Id="rId7" Type="http://schemas.openxmlformats.org/officeDocument/2006/relationships/image" Target="../media/image7.jp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narodniportal.cz/csr-v-cr/" TargetMode="External"/><Relationship Id="rId4" Type="http://schemas.openxmlformats.org/officeDocument/2006/relationships/hyperlink" Target="https://www.upol.cz/univerzita/zakladni-informace/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ctrTitle"/>
          </p:nvPr>
        </p:nvSpPr>
        <p:spPr>
          <a:xfrm>
            <a:off x="972870" y="4380949"/>
            <a:ext cx="102150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Dobrovolnické centrum jako součást univerzity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972870" y="5363480"/>
            <a:ext cx="10215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Arial"/>
              <a:buNone/>
            </a:pPr>
            <a:r>
              <a:rPr b="0" i="0" lang="cs-CZ" sz="31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Příběh </a:t>
            </a:r>
            <a:r>
              <a:rPr b="0" i="1" lang="cs-CZ" sz="31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(zatím) </a:t>
            </a:r>
            <a:r>
              <a:rPr b="0" i="0" lang="cs-CZ" sz="319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bez konce</a:t>
            </a:r>
            <a:endParaRPr b="0" i="0" sz="319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84909" y="6331527"/>
            <a:ext cx="10216796" cy="3351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Příběh DC_UP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Personální zajištění 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úvazky z projektu – garant + vedoucí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Studenti UP 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 manažerka, IT technik, zástupce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Rozmanitost – snazší diseminace na ostatní fakulty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Podpora katedry a fakulty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Využívání místností a vybavení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737" y="335409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Vznik DC_UP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None/>
            </a:pPr>
            <a:r>
              <a:rPr b="0" i="0" lang="cs-CZ" sz="2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Spolupráce s NNO z Olomouce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249"/>
              <a:buFont typeface="Arial"/>
              <a:buChar char="−"/>
            </a:pPr>
            <a:r>
              <a:rPr b="0" i="0" lang="cs-CZ" sz="224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Jaké služby jim chybí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249"/>
              <a:buFont typeface="Arial"/>
              <a:buChar char="−"/>
            </a:pPr>
            <a:r>
              <a:rPr b="0" i="0" lang="cs-CZ" sz="224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 by od DC potřebovaly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249"/>
              <a:buFont typeface="Arial"/>
              <a:buChar char="−"/>
            </a:pPr>
            <a:r>
              <a:rPr b="0" i="0" lang="cs-CZ" sz="224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Konkurence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None/>
            </a:pPr>
            <a:r>
              <a:rPr b="0" i="0" lang="cs-CZ" sz="2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Cíle DC_UP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Char char="−"/>
            </a:pPr>
            <a:r>
              <a:rPr b="0" i="0" lang="cs-CZ" sz="2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Podporovat a propagovat myšlenku dobrovolnictví na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Char char="−"/>
            </a:pPr>
            <a:r>
              <a:rPr b="0" i="0" lang="cs-CZ" sz="2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Poskytovat pomoc organizacím ne/pracujícím s dobrovolníky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Char char="−"/>
            </a:pPr>
            <a:r>
              <a:rPr b="0" i="0" lang="cs-CZ" sz="2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Dělat výzkumná šetření dobrovolnictví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Char char="−"/>
            </a:pPr>
            <a:r>
              <a:rPr b="0" i="0" lang="cs-CZ" sz="2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Podílet se na regionální/národní politice dobrovolnictví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3636" y="1593272"/>
            <a:ext cx="3621890" cy="2644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smt.cz/uploads/OP_VVV/Pravidla_pro_publicitu/logolinky/Logolink_OP_VVV_hor_barva_cz.jpg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5094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Etablování DC_UP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Univerzita nemůže být zřizovatelem akreditovaného DC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Zdlouhavé univerzitní procesy a procedury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Nutnost lobovat v nejvyšších patrech – podpora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Prokázat důležitost DC na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Zasazení DC_UP do hlavní činnosti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7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8955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Aktivity DC_UP	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Vývoj  webové aplikace na zprostředkovávání dobrovolnických příležitostí pro studenty a pracovníky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Snadný přístup – navázáno na STAG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Lehká orientace – filtrování podle kategorií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Vykazování + reporty pro studenty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www.dobrovolnictvi.upol.cz</a:t>
            </a: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60365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None/>
            </a:pPr>
            <a:r>
              <a:t/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12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None/>
            </a:pPr>
            <a:r>
              <a:t/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72" name="Google Shape;1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3645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Aktivity DC_UP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Dny dobrovolnictví na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3denní akce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Propagace dobrovolnictví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Studentská konference, besedy, workshopy, doprovodný program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Jednorázové dobrovolnické příležitosti, dobrovolnické projekty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Tematické ročníky 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2" marL="1089675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−"/>
            </a:pPr>
            <a:r>
              <a:rPr b="0" i="0" lang="cs-CZ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Dobrovolnictví na UP (univerzitní angažovanost)</a:t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2" marL="1089675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−"/>
            </a:pPr>
            <a:r>
              <a:rPr b="0" i="0" lang="cs-CZ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Dobrovolnictví pro všechny (inkluse)</a:t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2" marL="1089675" marR="0" rtl="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−"/>
            </a:pPr>
            <a:r>
              <a:rPr b="0" i="0" lang="cs-CZ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Dobrovolnictví na/pro Zemi (ekologie, udržitelnost, životní prostředí)</a:t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209" y="321555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724" y="0"/>
            <a:ext cx="4837934" cy="68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6567" y="0"/>
            <a:ext cx="4841996" cy="684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Aktivity DC_UP	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933557" y="2312142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Cena rektora UP za zásluhy v oblasti dobrovolnictví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Součást DDUP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Ocenění a propagace dobrovolnictví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Slavnostní večer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 kategorií – děti a mládež, dobr. v nemocnicích, kultura, univerzitní akce, životní prostředí a ekologie, sociální služby, Romspido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60365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None/>
            </a:pPr>
            <a:r>
              <a:t/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12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None/>
            </a:pPr>
            <a:r>
              <a:t/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920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Aktivity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Regionální politika dobrovolnictví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Navázání spolupráce s Magistrátem města Olomouce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Ustanovení komise pro politiku dobrovolnictví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Zakázkový výzkum dobrovolnictví v Olomouci?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207" name="Google Shape;20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7271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Otevřený konec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8175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Konec projektu 9/2019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8175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Zmocňování studentů/pracovníků DC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8175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Snaha stát se součástí hlavní činnosti UP</a:t>
            </a:r>
            <a:endParaRPr/>
          </a:p>
          <a:p>
            <a:pPr indent="-360365" lvl="0" marL="8175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Financování pomocí malých grantů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8" lvl="0" marL="8175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190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Email:	</a:t>
            </a:r>
            <a:r>
              <a:rPr b="0" i="0" lang="cs-CZ" sz="270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vojtech.vodsedalek@upol.cz</a:t>
            </a: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			          </a:t>
            </a:r>
            <a:r>
              <a:rPr b="0" i="0" lang="cs-CZ" sz="270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tatiana.matulayova@upol.cz</a:t>
            </a: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FB:		Dobrovolnické centrum UP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Web:	</a:t>
            </a:r>
            <a:r>
              <a:rPr b="0" i="0" lang="cs-CZ" sz="270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www.rospido.upol.cz/o-nas/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cs-CZ" sz="270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www.kks.upol.cz</a:t>
            </a: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224" name="Google Shape;224;p27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225" name="Google Shape;22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59901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45000"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Osnova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91"/>
              <a:buFont typeface="Arial"/>
              <a:buChar char="−"/>
            </a:pPr>
            <a:r>
              <a:rPr b="0" i="0" lang="cs-CZ" sz="189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Východiska	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Třetí role univerzity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Společenská odpovědnost univerzity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Student/pracovník univerzity – vědec, pedagog, aktivista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91"/>
              <a:buFont typeface="Arial"/>
              <a:buChar char="−"/>
            </a:pPr>
            <a:r>
              <a:rPr b="0" i="0" lang="cs-CZ" sz="189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Příběh začíná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Hledání projektu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Hledání lidí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91"/>
              <a:buFont typeface="Arial"/>
              <a:buChar char="−"/>
            </a:pPr>
            <a:r>
              <a:rPr b="0" i="0" lang="cs-CZ" sz="189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Zápletka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Vznik DC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Etablování DC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5" lvl="1" marL="729310" marR="0" rtl="0" algn="l">
              <a:lnSpc>
                <a:spcPct val="8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Arial"/>
              <a:buChar char="−"/>
            </a:pPr>
            <a:r>
              <a:rPr b="0" i="0" lang="cs-CZ" sz="170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Aktivity DC_UP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8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91"/>
              <a:buFont typeface="Arial"/>
              <a:buChar char="−"/>
            </a:pPr>
            <a:r>
              <a:rPr b="0" i="0" lang="cs-CZ" sz="189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Otevřený konec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smt.cz/uploads/OP_VVV/Pravidla_pro_publicitu/logolinky/Logolink_OP_VVV_hor_barva_cz.jpg" id="72" name="Google Shape;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1974" y="304379"/>
            <a:ext cx="4829175" cy="1071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Zdroje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865992" y="2225577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Montesinos, P., Carot, J.M., Martinez, J-M., Mora, F. (2008): Third Mission Ranking for World Class Univerzities: Beyond Teaching and Research. </a:t>
            </a:r>
            <a:r>
              <a:rPr b="0" i="1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Higher Education in Europe</a:t>
            </a: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33 (2)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0" i="0" lang="cs-CZ" sz="2702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Národní informační portál o CSR (2015) : CSR v ČR [online] dostupné 20.5.2018 na: </a:t>
            </a:r>
            <a:r>
              <a:rPr b="0" i="0" lang="cs-CZ" sz="270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http://narodniportal.cz/csr-v-cr/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0" i="0" lang="cs-CZ" sz="2702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Univerzita Palackého v Olomouci (2018): Základní informace. [online] dostupné 21.5. 2018 na: </a:t>
            </a:r>
            <a:r>
              <a:rPr b="0" i="0" lang="cs-CZ" sz="2702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https://www.upol.cz/univerzita/zakladni-informace/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7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7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7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7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234" name="Google Shape;23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1356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Poslání/funkce univerzit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AutoNum type="romanUcPeriod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Pedagogická činnost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AutoNum type="romanUcPeriod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Výzkumná činnost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AutoNum type="romanUcPeriod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Vzájemný transfer vědomostí a potenciálu mezi univerzitou a okolní komunitou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7391" y="23842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Poslání UPOL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„Posláním Univerzity Palackého v Olomouci je podporovat zapojení studentů do všech oblastí výzkumu, kultivovat kritické a tvůrčí myšlení a vytváření znalostí a poskytovat kvalitní vysokoškolské vzdělání v širokém spektru věd. Naše aktivní partnerství s regionální a globální komunitou přispívá k rozvoji intelektuálního bohatství společnosti, k jejímu udržitelnému vědeckému, technickému, kulturnímu i sociálnímu rozvoji.“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755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513" y="0"/>
            <a:ext cx="10273030" cy="684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Společenská odpovědnost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Koncept CSR a USR (Corporate/Univerzity Social Responsibility)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Dobrovolný závazek zohledňovat při svém jednání potřeby zaměstnanců, partnerů a okolí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Rozvíjen v ziskových i neziskových organizacích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Přítomen v univerzitním prostředí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2" marL="1089675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−"/>
            </a:pPr>
            <a:r>
              <a:rPr b="0" i="0" lang="cs-CZ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Centra pro studenty se specifickými potřebami</a:t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2" marL="1089675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−"/>
            </a:pPr>
            <a:r>
              <a:rPr b="0" i="0" lang="cs-CZ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Benefity pro studenty a zaměstnance</a:t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2" marL="1089675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−"/>
            </a:pPr>
            <a:r>
              <a:rPr b="0" i="0" lang="cs-CZ" sz="216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Aktivity směřující vně univerzitní prostředí</a:t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077" lvl="2" marL="1089675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Font typeface="Arial"/>
              <a:buNone/>
            </a:pPr>
            <a:r>
              <a:t/>
            </a:r>
            <a:endParaRPr b="0" i="0" sz="216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12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None/>
            </a:pPr>
            <a:r>
              <a:t/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210" y="293846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Student univerzity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Komplexní přístup ke studentům: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Kvalitní pedagogové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Podnětné vzdělávací prostředí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Možnost seberealizace 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Praxe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944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−"/>
            </a:pPr>
            <a:r>
              <a:rPr b="0" i="0" lang="cs-CZ" sz="2432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Dobrovolnictví</a:t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12" lvl="1" marL="72931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None/>
            </a:pPr>
            <a:r>
              <a:t/>
            </a:r>
            <a:endParaRPr b="0" i="0" sz="2432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609" y="279991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Výsledek obrázku pro huko kongres" id="124" name="Google Shape;124;p16"/>
          <p:cNvSpPr/>
          <p:nvPr/>
        </p:nvSpPr>
        <p:spPr>
          <a:xfrm>
            <a:off x="155575" y="-1684338"/>
            <a:ext cx="5276850" cy="3514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Výsledek obrázku pro huko kongres" id="125" name="Google Shape;125;p16"/>
          <p:cNvSpPr/>
          <p:nvPr/>
        </p:nvSpPr>
        <p:spPr>
          <a:xfrm>
            <a:off x="307975" y="-1531938"/>
            <a:ext cx="5276850" cy="3514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Výsledek obrázku pro huko kongres" id="126" name="Google Shape;126;p16"/>
          <p:cNvSpPr/>
          <p:nvPr/>
        </p:nvSpPr>
        <p:spPr>
          <a:xfrm>
            <a:off x="460375" y="-1379538"/>
            <a:ext cx="5276850" cy="3514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a obrázku může být: 14 lidí, smějící se lidé, stojící lidé, sedící lidé a venku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61" y="0"/>
            <a:ext cx="10614025" cy="707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972870" y="1620000"/>
            <a:ext cx="10215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b="1" i="0" lang="cs-CZ" sz="3513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Příběh DC_UP</a:t>
            </a:r>
            <a:endParaRPr b="1" i="0" sz="3513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972870" y="2460570"/>
            <a:ext cx="1021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0365" lvl="0" marL="360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Podnět od vedoucí Katedry křesťanské sociální práce CMTF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Nutné zajistit financování mimo UP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Projekt Romspido – www.romspido.upol.cz </a:t>
            </a:r>
            <a:endParaRPr/>
          </a:p>
          <a:p>
            <a:pPr indent="-360365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−"/>
            </a:pPr>
            <a:r>
              <a:rPr b="0" i="0" lang="cs-CZ" sz="2702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Jedna z klíčových aktivit – DC zprostředkovávající dobrovolníky pro ostatní aktivity projektu</a:t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787" lvl="0" marL="360365" marR="0" rt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None/>
            </a:pPr>
            <a:r>
              <a:t/>
            </a:r>
            <a:endParaRPr b="0" i="0" sz="2702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>
            <p:ph idx="11" type="ftr"/>
          </p:nvPr>
        </p:nvSpPr>
        <p:spPr>
          <a:xfrm>
            <a:off x="972870" y="6450675"/>
            <a:ext cx="96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351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doc. PaedDr. Tatiana Matulayová, Ph.D.; Mgr. Vojtěch Vodseďálek, Dis., 4.10. 2018, Olomouc, Dobrovolnické centrum UP </a:t>
            </a:r>
            <a:endParaRPr b="0" i="0" sz="1351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smt.cz/uploads/OP_VVV/Pravidla_pro_publicitu/logolinky/Logolink_OP_VVV_hor_barva_cz.jpg"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0628" y="363118"/>
            <a:ext cx="482917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459" y="304380"/>
            <a:ext cx="2599949" cy="118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