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  <p:sldMasterId id="2147483660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</p:sldIdLst>
  <p:sldSz cy="6858000" cx="9144000"/>
  <p:notesSz cx="6797675" cy="9926625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{2D200454-40CA-4A62-9FC3-DE9A4176ACB9}">
      <p15:notesGuideLst>
        <p15:guide id="1" orient="horz" pos="3127">
          <p15:clr>
            <a:srgbClr val="000000"/>
          </p15:clr>
        </p15:guide>
        <p15:guide id="2" pos="2141">
          <p15:clr>
            <a:srgbClr val="000000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pos="3127" orient="horz"/>
        <p:guide pos="2141"/>
      </p:guideLst>
    </p:cSldViewPr>
  </p:notes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44812" cy="496887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/>
          <a:lstStyle>
            <a:lvl1pPr lvl="0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52862" y="0"/>
            <a:ext cx="2944812" cy="496887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/>
          <a:lstStyle>
            <a:lvl1pPr lvl="0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917575" y="744537"/>
            <a:ext cx="4964112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906462" y="4714875"/>
            <a:ext cx="4984750" cy="446722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429750"/>
            <a:ext cx="2944812" cy="496887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/>
          <a:lstStyle>
            <a:lvl1pPr lvl="0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52862" y="9429750"/>
            <a:ext cx="2944812" cy="496887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:notes"/>
          <p:cNvSpPr txBox="1"/>
          <p:nvPr/>
        </p:nvSpPr>
        <p:spPr>
          <a:xfrm>
            <a:off x="3852862" y="9429750"/>
            <a:ext cx="2944812" cy="496887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  <p:sp>
        <p:nvSpPr>
          <p:cNvPr id="100" name="Google Shape;100;p1:notes"/>
          <p:cNvSpPr/>
          <p:nvPr>
            <p:ph idx="2" type="sldImg"/>
          </p:nvPr>
        </p:nvSpPr>
        <p:spPr>
          <a:xfrm>
            <a:off x="917575" y="744537"/>
            <a:ext cx="4964112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1" name="Google Shape;101;p1:notes"/>
          <p:cNvSpPr txBox="1"/>
          <p:nvPr>
            <p:ph idx="1" type="body"/>
          </p:nvPr>
        </p:nvSpPr>
        <p:spPr>
          <a:xfrm>
            <a:off x="906462" y="4714875"/>
            <a:ext cx="4984750" cy="446722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0:notes"/>
          <p:cNvSpPr txBox="1"/>
          <p:nvPr>
            <p:ph idx="1" type="body"/>
          </p:nvPr>
        </p:nvSpPr>
        <p:spPr>
          <a:xfrm>
            <a:off x="906462" y="4714875"/>
            <a:ext cx="4984750" cy="4467225"/>
          </a:xfrm>
          <a:prstGeom prst="rect">
            <a:avLst/>
          </a:prstGeom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10:notes"/>
          <p:cNvSpPr/>
          <p:nvPr>
            <p:ph idx="2" type="sldImg"/>
          </p:nvPr>
        </p:nvSpPr>
        <p:spPr>
          <a:xfrm>
            <a:off x="917575" y="744537"/>
            <a:ext cx="4964112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11:notes"/>
          <p:cNvSpPr txBox="1"/>
          <p:nvPr/>
        </p:nvSpPr>
        <p:spPr>
          <a:xfrm>
            <a:off x="3852862" y="9429750"/>
            <a:ext cx="2944812" cy="496887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  <p:sp>
        <p:nvSpPr>
          <p:cNvPr id="188" name="Google Shape;188;p11:notes"/>
          <p:cNvSpPr/>
          <p:nvPr>
            <p:ph idx="2" type="sldImg"/>
          </p:nvPr>
        </p:nvSpPr>
        <p:spPr>
          <a:xfrm>
            <a:off x="917575" y="744537"/>
            <a:ext cx="4964112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89" name="Google Shape;189;p11:notes"/>
          <p:cNvSpPr txBox="1"/>
          <p:nvPr>
            <p:ph idx="1" type="body"/>
          </p:nvPr>
        </p:nvSpPr>
        <p:spPr>
          <a:xfrm>
            <a:off x="906462" y="4714875"/>
            <a:ext cx="4984750" cy="446722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12:notes"/>
          <p:cNvSpPr txBox="1"/>
          <p:nvPr>
            <p:ph idx="1" type="body"/>
          </p:nvPr>
        </p:nvSpPr>
        <p:spPr>
          <a:xfrm>
            <a:off x="906462" y="4714875"/>
            <a:ext cx="4984750" cy="4467225"/>
          </a:xfrm>
          <a:prstGeom prst="rect">
            <a:avLst/>
          </a:prstGeom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p12:notes"/>
          <p:cNvSpPr/>
          <p:nvPr>
            <p:ph idx="2" type="sldImg"/>
          </p:nvPr>
        </p:nvSpPr>
        <p:spPr>
          <a:xfrm>
            <a:off x="917575" y="744537"/>
            <a:ext cx="4964112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13:notes"/>
          <p:cNvSpPr txBox="1"/>
          <p:nvPr>
            <p:ph idx="1" type="body"/>
          </p:nvPr>
        </p:nvSpPr>
        <p:spPr>
          <a:xfrm>
            <a:off x="906462" y="4714875"/>
            <a:ext cx="4984750" cy="4467225"/>
          </a:xfrm>
          <a:prstGeom prst="rect">
            <a:avLst/>
          </a:prstGeom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6" name="Google Shape;206;p13:notes"/>
          <p:cNvSpPr/>
          <p:nvPr>
            <p:ph idx="2" type="sldImg"/>
          </p:nvPr>
        </p:nvSpPr>
        <p:spPr>
          <a:xfrm>
            <a:off x="917575" y="744537"/>
            <a:ext cx="4964112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4:notes"/>
          <p:cNvSpPr txBox="1"/>
          <p:nvPr>
            <p:ph idx="1" type="body"/>
          </p:nvPr>
        </p:nvSpPr>
        <p:spPr>
          <a:xfrm>
            <a:off x="906462" y="4714875"/>
            <a:ext cx="4984750" cy="4467225"/>
          </a:xfrm>
          <a:prstGeom prst="rect">
            <a:avLst/>
          </a:prstGeom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4" name="Google Shape;214;p14:notes"/>
          <p:cNvSpPr/>
          <p:nvPr>
            <p:ph idx="2" type="sldImg"/>
          </p:nvPr>
        </p:nvSpPr>
        <p:spPr>
          <a:xfrm>
            <a:off x="917575" y="744537"/>
            <a:ext cx="4964112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15:notes"/>
          <p:cNvSpPr txBox="1"/>
          <p:nvPr>
            <p:ph idx="1" type="body"/>
          </p:nvPr>
        </p:nvSpPr>
        <p:spPr>
          <a:xfrm>
            <a:off x="906462" y="4714875"/>
            <a:ext cx="4984750" cy="4467225"/>
          </a:xfrm>
          <a:prstGeom prst="rect">
            <a:avLst/>
          </a:prstGeom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2" name="Google Shape;222;p15:notes"/>
          <p:cNvSpPr/>
          <p:nvPr>
            <p:ph idx="2" type="sldImg"/>
          </p:nvPr>
        </p:nvSpPr>
        <p:spPr>
          <a:xfrm>
            <a:off x="917575" y="744537"/>
            <a:ext cx="4964112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16:notes"/>
          <p:cNvSpPr txBox="1"/>
          <p:nvPr>
            <p:ph idx="1" type="body"/>
          </p:nvPr>
        </p:nvSpPr>
        <p:spPr>
          <a:xfrm>
            <a:off x="906462" y="4714875"/>
            <a:ext cx="4984750" cy="4467225"/>
          </a:xfrm>
          <a:prstGeom prst="rect">
            <a:avLst/>
          </a:prstGeom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0" name="Google Shape;230;p16:notes"/>
          <p:cNvSpPr/>
          <p:nvPr>
            <p:ph idx="2" type="sldImg"/>
          </p:nvPr>
        </p:nvSpPr>
        <p:spPr>
          <a:xfrm>
            <a:off x="917575" y="744537"/>
            <a:ext cx="4964112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17:notes"/>
          <p:cNvSpPr txBox="1"/>
          <p:nvPr>
            <p:ph idx="1" type="body"/>
          </p:nvPr>
        </p:nvSpPr>
        <p:spPr>
          <a:xfrm>
            <a:off x="906462" y="4714875"/>
            <a:ext cx="4984750" cy="4467225"/>
          </a:xfrm>
          <a:prstGeom prst="rect">
            <a:avLst/>
          </a:prstGeom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8" name="Google Shape;238;p17:notes"/>
          <p:cNvSpPr/>
          <p:nvPr>
            <p:ph idx="2" type="sldImg"/>
          </p:nvPr>
        </p:nvSpPr>
        <p:spPr>
          <a:xfrm>
            <a:off x="917575" y="744537"/>
            <a:ext cx="4964112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18:notes"/>
          <p:cNvSpPr txBox="1"/>
          <p:nvPr>
            <p:ph idx="1" type="body"/>
          </p:nvPr>
        </p:nvSpPr>
        <p:spPr>
          <a:xfrm>
            <a:off x="906462" y="4714875"/>
            <a:ext cx="4984750" cy="4467225"/>
          </a:xfrm>
          <a:prstGeom prst="rect">
            <a:avLst/>
          </a:prstGeom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6" name="Google Shape;246;p18:notes"/>
          <p:cNvSpPr/>
          <p:nvPr>
            <p:ph idx="2" type="sldImg"/>
          </p:nvPr>
        </p:nvSpPr>
        <p:spPr>
          <a:xfrm>
            <a:off x="917575" y="744537"/>
            <a:ext cx="4964112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19:notes"/>
          <p:cNvSpPr txBox="1"/>
          <p:nvPr>
            <p:ph idx="1" type="body"/>
          </p:nvPr>
        </p:nvSpPr>
        <p:spPr>
          <a:xfrm>
            <a:off x="906462" y="4714875"/>
            <a:ext cx="4984750" cy="4467225"/>
          </a:xfrm>
          <a:prstGeom prst="rect">
            <a:avLst/>
          </a:prstGeom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4" name="Google Shape;254;p19:notes"/>
          <p:cNvSpPr/>
          <p:nvPr>
            <p:ph idx="2" type="sldImg"/>
          </p:nvPr>
        </p:nvSpPr>
        <p:spPr>
          <a:xfrm>
            <a:off x="917575" y="744537"/>
            <a:ext cx="4964112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:notes"/>
          <p:cNvSpPr txBox="1"/>
          <p:nvPr>
            <p:ph idx="1" type="body"/>
          </p:nvPr>
        </p:nvSpPr>
        <p:spPr>
          <a:xfrm>
            <a:off x="906462" y="4714875"/>
            <a:ext cx="4984750" cy="4467225"/>
          </a:xfrm>
          <a:prstGeom prst="rect">
            <a:avLst/>
          </a:prstGeom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2:notes"/>
          <p:cNvSpPr/>
          <p:nvPr>
            <p:ph idx="2" type="sldImg"/>
          </p:nvPr>
        </p:nvSpPr>
        <p:spPr>
          <a:xfrm>
            <a:off x="917575" y="744537"/>
            <a:ext cx="4964112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20:notes"/>
          <p:cNvSpPr txBox="1"/>
          <p:nvPr>
            <p:ph idx="1" type="body"/>
          </p:nvPr>
        </p:nvSpPr>
        <p:spPr>
          <a:xfrm>
            <a:off x="906462" y="4714875"/>
            <a:ext cx="4984750" cy="4467225"/>
          </a:xfrm>
          <a:prstGeom prst="rect">
            <a:avLst/>
          </a:prstGeom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2" name="Google Shape;262;p20:notes"/>
          <p:cNvSpPr/>
          <p:nvPr>
            <p:ph idx="2" type="sldImg"/>
          </p:nvPr>
        </p:nvSpPr>
        <p:spPr>
          <a:xfrm>
            <a:off x="917575" y="744537"/>
            <a:ext cx="4964112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21:notes"/>
          <p:cNvSpPr txBox="1"/>
          <p:nvPr>
            <p:ph idx="1" type="body"/>
          </p:nvPr>
        </p:nvSpPr>
        <p:spPr>
          <a:xfrm>
            <a:off x="906462" y="4714875"/>
            <a:ext cx="4984750" cy="4467225"/>
          </a:xfrm>
          <a:prstGeom prst="rect">
            <a:avLst/>
          </a:prstGeom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0" name="Google Shape;270;p21:notes"/>
          <p:cNvSpPr/>
          <p:nvPr>
            <p:ph idx="2" type="sldImg"/>
          </p:nvPr>
        </p:nvSpPr>
        <p:spPr>
          <a:xfrm>
            <a:off x="917575" y="744537"/>
            <a:ext cx="4964112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3:notes"/>
          <p:cNvSpPr txBox="1"/>
          <p:nvPr>
            <p:ph idx="1" type="body"/>
          </p:nvPr>
        </p:nvSpPr>
        <p:spPr>
          <a:xfrm>
            <a:off x="906462" y="4714875"/>
            <a:ext cx="4984750" cy="4467225"/>
          </a:xfrm>
          <a:prstGeom prst="rect">
            <a:avLst/>
          </a:prstGeom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3:notes"/>
          <p:cNvSpPr/>
          <p:nvPr>
            <p:ph idx="2" type="sldImg"/>
          </p:nvPr>
        </p:nvSpPr>
        <p:spPr>
          <a:xfrm>
            <a:off x="917575" y="744537"/>
            <a:ext cx="4964112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4:notes"/>
          <p:cNvSpPr txBox="1"/>
          <p:nvPr>
            <p:ph idx="1" type="body"/>
          </p:nvPr>
        </p:nvSpPr>
        <p:spPr>
          <a:xfrm>
            <a:off x="906462" y="4714875"/>
            <a:ext cx="4984750" cy="4467225"/>
          </a:xfrm>
          <a:prstGeom prst="rect">
            <a:avLst/>
          </a:prstGeom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4:notes"/>
          <p:cNvSpPr/>
          <p:nvPr>
            <p:ph idx="2" type="sldImg"/>
          </p:nvPr>
        </p:nvSpPr>
        <p:spPr>
          <a:xfrm>
            <a:off x="917575" y="744537"/>
            <a:ext cx="4964112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5:notes"/>
          <p:cNvSpPr txBox="1"/>
          <p:nvPr>
            <p:ph idx="1" type="body"/>
          </p:nvPr>
        </p:nvSpPr>
        <p:spPr>
          <a:xfrm>
            <a:off x="906462" y="4714875"/>
            <a:ext cx="4984750" cy="4467225"/>
          </a:xfrm>
          <a:prstGeom prst="rect">
            <a:avLst/>
          </a:prstGeom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5:notes"/>
          <p:cNvSpPr/>
          <p:nvPr>
            <p:ph idx="2" type="sldImg"/>
          </p:nvPr>
        </p:nvSpPr>
        <p:spPr>
          <a:xfrm>
            <a:off x="917575" y="744537"/>
            <a:ext cx="4964112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6:notes"/>
          <p:cNvSpPr txBox="1"/>
          <p:nvPr>
            <p:ph idx="1" type="body"/>
          </p:nvPr>
        </p:nvSpPr>
        <p:spPr>
          <a:xfrm>
            <a:off x="906462" y="4714875"/>
            <a:ext cx="4984750" cy="4467225"/>
          </a:xfrm>
          <a:prstGeom prst="rect">
            <a:avLst/>
          </a:prstGeom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6:notes"/>
          <p:cNvSpPr/>
          <p:nvPr>
            <p:ph idx="2" type="sldImg"/>
          </p:nvPr>
        </p:nvSpPr>
        <p:spPr>
          <a:xfrm>
            <a:off x="917575" y="744537"/>
            <a:ext cx="4964112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7:notes"/>
          <p:cNvSpPr txBox="1"/>
          <p:nvPr/>
        </p:nvSpPr>
        <p:spPr>
          <a:xfrm>
            <a:off x="3852862" y="9429750"/>
            <a:ext cx="2944812" cy="496887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  <p:sp>
        <p:nvSpPr>
          <p:cNvPr id="152" name="Google Shape;152;p7:notes"/>
          <p:cNvSpPr/>
          <p:nvPr>
            <p:ph idx="2" type="sldImg"/>
          </p:nvPr>
        </p:nvSpPr>
        <p:spPr>
          <a:xfrm>
            <a:off x="917575" y="744537"/>
            <a:ext cx="4964112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53" name="Google Shape;153;p7:notes"/>
          <p:cNvSpPr txBox="1"/>
          <p:nvPr>
            <p:ph idx="1" type="body"/>
          </p:nvPr>
        </p:nvSpPr>
        <p:spPr>
          <a:xfrm>
            <a:off x="906462" y="4714875"/>
            <a:ext cx="4984750" cy="446722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8:notes"/>
          <p:cNvSpPr txBox="1"/>
          <p:nvPr>
            <p:ph idx="1" type="body"/>
          </p:nvPr>
        </p:nvSpPr>
        <p:spPr>
          <a:xfrm>
            <a:off x="906462" y="4714875"/>
            <a:ext cx="4984750" cy="4467225"/>
          </a:xfrm>
          <a:prstGeom prst="rect">
            <a:avLst/>
          </a:prstGeom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8:notes"/>
          <p:cNvSpPr/>
          <p:nvPr>
            <p:ph idx="2" type="sldImg"/>
          </p:nvPr>
        </p:nvSpPr>
        <p:spPr>
          <a:xfrm>
            <a:off x="917575" y="744537"/>
            <a:ext cx="4964112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9:notes"/>
          <p:cNvSpPr txBox="1"/>
          <p:nvPr>
            <p:ph idx="1" type="body"/>
          </p:nvPr>
        </p:nvSpPr>
        <p:spPr>
          <a:xfrm>
            <a:off x="906462" y="4714875"/>
            <a:ext cx="4984750" cy="4467225"/>
          </a:xfrm>
          <a:prstGeom prst="rect">
            <a:avLst/>
          </a:prstGeom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9:notes"/>
          <p:cNvSpPr/>
          <p:nvPr>
            <p:ph idx="2" type="sldImg"/>
          </p:nvPr>
        </p:nvSpPr>
        <p:spPr>
          <a:xfrm>
            <a:off x="917575" y="744537"/>
            <a:ext cx="4964112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Úvodní snímek" type="title">
  <p:cSld name="TITLE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2"/>
          <p:cNvSpPr txBox="1"/>
          <p:nvPr>
            <p:ph type="ctrTitle"/>
          </p:nvPr>
        </p:nvSpPr>
        <p:spPr>
          <a:xfrm>
            <a:off x="914400" y="2057400"/>
            <a:ext cx="7721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1" name="Google Shape;21;p2"/>
          <p:cNvSpPr txBox="1"/>
          <p:nvPr>
            <p:ph idx="1" type="subTitle"/>
          </p:nvPr>
        </p:nvSpPr>
        <p:spPr>
          <a:xfrm>
            <a:off x="1625600" y="3886200"/>
            <a:ext cx="6400800" cy="17716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 b="0" i="0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2" name="Google Shape;22;p2"/>
          <p:cNvSpPr txBox="1"/>
          <p:nvPr>
            <p:ph idx="10" type="dt"/>
          </p:nvPr>
        </p:nvSpPr>
        <p:spPr>
          <a:xfrm>
            <a:off x="1084262" y="60960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" name="Google Shape;23;p2"/>
          <p:cNvSpPr txBox="1"/>
          <p:nvPr>
            <p:ph idx="11" type="ftr"/>
          </p:nvPr>
        </p:nvSpPr>
        <p:spPr>
          <a:xfrm>
            <a:off x="3522662" y="60960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4" name="Google Shape;24;p2"/>
          <p:cNvSpPr txBox="1"/>
          <p:nvPr>
            <p:ph idx="12" type="sldNum"/>
          </p:nvPr>
        </p:nvSpPr>
        <p:spPr>
          <a:xfrm>
            <a:off x="6951662" y="60960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va obsahy" type="twoObj">
  <p:cSld name="TWO_OBJECTS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2"/>
          <p:cNvSpPr txBox="1"/>
          <p:nvPr>
            <p:ph type="title"/>
          </p:nvPr>
        </p:nvSpPr>
        <p:spPr>
          <a:xfrm>
            <a:off x="1066800" y="381000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7" name="Google Shape;87;p12"/>
          <p:cNvSpPr txBox="1"/>
          <p:nvPr>
            <p:ph idx="1" type="body"/>
          </p:nvPr>
        </p:nvSpPr>
        <p:spPr>
          <a:xfrm>
            <a:off x="1066800" y="1752600"/>
            <a:ext cx="37338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8" name="Google Shape;88;p12"/>
          <p:cNvSpPr txBox="1"/>
          <p:nvPr>
            <p:ph idx="2" type="body"/>
          </p:nvPr>
        </p:nvSpPr>
        <p:spPr>
          <a:xfrm>
            <a:off x="4953000" y="1752600"/>
            <a:ext cx="37338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9" name="Google Shape;89;p12"/>
          <p:cNvSpPr txBox="1"/>
          <p:nvPr>
            <p:ph idx="10" type="dt"/>
          </p:nvPr>
        </p:nvSpPr>
        <p:spPr>
          <a:xfrm>
            <a:off x="10144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0" name="Google Shape;90;p12"/>
          <p:cNvSpPr txBox="1"/>
          <p:nvPr>
            <p:ph idx="11" type="ftr"/>
          </p:nvPr>
        </p:nvSpPr>
        <p:spPr>
          <a:xfrm>
            <a:off x="3452812" y="6107112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1" name="Google Shape;91;p12"/>
          <p:cNvSpPr txBox="1"/>
          <p:nvPr>
            <p:ph idx="12" type="sldNum"/>
          </p:nvPr>
        </p:nvSpPr>
        <p:spPr>
          <a:xfrm>
            <a:off x="68818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Záhlaví části" type="secHead">
  <p:cSld name="SECTION_HEADER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3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94" name="Google Shape;94;p13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228600" lvl="6" marL="32004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228600" lvl="7" marL="36576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2286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95" name="Google Shape;95;p13"/>
          <p:cNvSpPr txBox="1"/>
          <p:nvPr>
            <p:ph idx="10" type="dt"/>
          </p:nvPr>
        </p:nvSpPr>
        <p:spPr>
          <a:xfrm>
            <a:off x="10144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6" name="Google Shape;96;p13"/>
          <p:cNvSpPr txBox="1"/>
          <p:nvPr>
            <p:ph idx="11" type="ftr"/>
          </p:nvPr>
        </p:nvSpPr>
        <p:spPr>
          <a:xfrm>
            <a:off x="3452812" y="6107112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7" name="Google Shape;97;p13"/>
          <p:cNvSpPr txBox="1"/>
          <p:nvPr>
            <p:ph idx="12" type="sldNum"/>
          </p:nvPr>
        </p:nvSpPr>
        <p:spPr>
          <a:xfrm>
            <a:off x="68818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Nadpis a obsah" type="obj">
  <p:cSld name="OBJECT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4"/>
          <p:cNvSpPr txBox="1"/>
          <p:nvPr>
            <p:ph type="title"/>
          </p:nvPr>
        </p:nvSpPr>
        <p:spPr>
          <a:xfrm>
            <a:off x="1066800" y="381000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7" name="Google Shape;37;p4"/>
          <p:cNvSpPr txBox="1"/>
          <p:nvPr>
            <p:ph idx="1" type="body"/>
          </p:nvPr>
        </p:nvSpPr>
        <p:spPr>
          <a:xfrm>
            <a:off x="1066800" y="1752600"/>
            <a:ext cx="762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b="0" i="0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8" name="Google Shape;38;p4"/>
          <p:cNvSpPr txBox="1"/>
          <p:nvPr>
            <p:ph idx="10" type="dt"/>
          </p:nvPr>
        </p:nvSpPr>
        <p:spPr>
          <a:xfrm>
            <a:off x="10144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9" name="Google Shape;39;p4"/>
          <p:cNvSpPr txBox="1"/>
          <p:nvPr>
            <p:ph idx="11" type="ftr"/>
          </p:nvPr>
        </p:nvSpPr>
        <p:spPr>
          <a:xfrm>
            <a:off x="3452812" y="6107112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0" name="Google Shape;40;p4"/>
          <p:cNvSpPr txBox="1"/>
          <p:nvPr>
            <p:ph idx="12" type="sldNum"/>
          </p:nvPr>
        </p:nvSpPr>
        <p:spPr>
          <a:xfrm>
            <a:off x="68818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ouze nadpis" type="titleOnly">
  <p:cSld name="TITLE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5"/>
          <p:cNvSpPr txBox="1"/>
          <p:nvPr>
            <p:ph type="title"/>
          </p:nvPr>
        </p:nvSpPr>
        <p:spPr>
          <a:xfrm>
            <a:off x="1066800" y="381000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3" name="Google Shape;43;p5"/>
          <p:cNvSpPr txBox="1"/>
          <p:nvPr>
            <p:ph idx="10" type="dt"/>
          </p:nvPr>
        </p:nvSpPr>
        <p:spPr>
          <a:xfrm>
            <a:off x="10144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4" name="Google Shape;44;p5"/>
          <p:cNvSpPr txBox="1"/>
          <p:nvPr>
            <p:ph idx="11" type="ftr"/>
          </p:nvPr>
        </p:nvSpPr>
        <p:spPr>
          <a:xfrm>
            <a:off x="3452812" y="6107112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5" name="Google Shape;45;p5"/>
          <p:cNvSpPr txBox="1"/>
          <p:nvPr>
            <p:ph idx="12" type="sldNum"/>
          </p:nvPr>
        </p:nvSpPr>
        <p:spPr>
          <a:xfrm>
            <a:off x="68818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vislý nadpis a text" type="vertTitleAndTx">
  <p:cSld name="VERTICAL_TITLE_AND_VERTICAL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6"/>
          <p:cNvSpPr txBox="1"/>
          <p:nvPr>
            <p:ph type="title"/>
          </p:nvPr>
        </p:nvSpPr>
        <p:spPr>
          <a:xfrm rot="5400000">
            <a:off x="4991100" y="2171700"/>
            <a:ext cx="5486400" cy="190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8" name="Google Shape;48;p6"/>
          <p:cNvSpPr txBox="1"/>
          <p:nvPr>
            <p:ph idx="1" type="body"/>
          </p:nvPr>
        </p:nvSpPr>
        <p:spPr>
          <a:xfrm rot="5400000">
            <a:off x="1104900" y="342900"/>
            <a:ext cx="5486400" cy="556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9" name="Google Shape;49;p6"/>
          <p:cNvSpPr txBox="1"/>
          <p:nvPr>
            <p:ph idx="10" type="dt"/>
          </p:nvPr>
        </p:nvSpPr>
        <p:spPr>
          <a:xfrm>
            <a:off x="10144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0" name="Google Shape;50;p6"/>
          <p:cNvSpPr txBox="1"/>
          <p:nvPr>
            <p:ph idx="11" type="ftr"/>
          </p:nvPr>
        </p:nvSpPr>
        <p:spPr>
          <a:xfrm>
            <a:off x="3452812" y="6107112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1" name="Google Shape;51;p6"/>
          <p:cNvSpPr txBox="1"/>
          <p:nvPr>
            <p:ph idx="12" type="sldNum"/>
          </p:nvPr>
        </p:nvSpPr>
        <p:spPr>
          <a:xfrm>
            <a:off x="68818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Nadpis a svislý text" type="vertTx">
  <p:cSld name="VERTICAL_TEXT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7"/>
          <p:cNvSpPr txBox="1"/>
          <p:nvPr>
            <p:ph type="title"/>
          </p:nvPr>
        </p:nvSpPr>
        <p:spPr>
          <a:xfrm>
            <a:off x="1066800" y="381000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4" name="Google Shape;54;p7"/>
          <p:cNvSpPr txBox="1"/>
          <p:nvPr>
            <p:ph idx="1" type="body"/>
          </p:nvPr>
        </p:nvSpPr>
        <p:spPr>
          <a:xfrm rot="5400000">
            <a:off x="2819400" y="0"/>
            <a:ext cx="4114800" cy="762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5" name="Google Shape;55;p7"/>
          <p:cNvSpPr txBox="1"/>
          <p:nvPr>
            <p:ph idx="10" type="dt"/>
          </p:nvPr>
        </p:nvSpPr>
        <p:spPr>
          <a:xfrm>
            <a:off x="10144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6" name="Google Shape;56;p7"/>
          <p:cNvSpPr txBox="1"/>
          <p:nvPr>
            <p:ph idx="11" type="ftr"/>
          </p:nvPr>
        </p:nvSpPr>
        <p:spPr>
          <a:xfrm>
            <a:off x="3452812" y="6107112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7" name="Google Shape;57;p7"/>
          <p:cNvSpPr txBox="1"/>
          <p:nvPr>
            <p:ph idx="12" type="sldNum"/>
          </p:nvPr>
        </p:nvSpPr>
        <p:spPr>
          <a:xfrm>
            <a:off x="68818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brázek s titulkem" type="picTx">
  <p:cSld name="PICTURE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8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0" name="Google Shape;60;p8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1" name="Google Shape;61;p8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b="0" i="0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b="0" i="0" sz="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b="0" i="0" sz="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b="0" i="0" sz="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b="0" i="0" sz="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b="0" i="0" sz="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b="0" i="0" sz="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2" name="Google Shape;62;p8"/>
          <p:cNvSpPr txBox="1"/>
          <p:nvPr>
            <p:ph idx="10" type="dt"/>
          </p:nvPr>
        </p:nvSpPr>
        <p:spPr>
          <a:xfrm>
            <a:off x="10144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3" name="Google Shape;63;p8"/>
          <p:cNvSpPr txBox="1"/>
          <p:nvPr>
            <p:ph idx="11" type="ftr"/>
          </p:nvPr>
        </p:nvSpPr>
        <p:spPr>
          <a:xfrm>
            <a:off x="3452812" y="6107112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4" name="Google Shape;64;p8"/>
          <p:cNvSpPr txBox="1"/>
          <p:nvPr>
            <p:ph idx="12" type="sldNum"/>
          </p:nvPr>
        </p:nvSpPr>
        <p:spPr>
          <a:xfrm>
            <a:off x="68818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bsah s titulkem" type="objTx">
  <p:cSld name="OBJECT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7" name="Google Shape;67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8" name="Google Shape;68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b="0" i="0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b="0" i="0" sz="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b="0" i="0" sz="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b="0" i="0" sz="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b="0" i="0" sz="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b="0" i="0" sz="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b="0" i="0" sz="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9" name="Google Shape;69;p9"/>
          <p:cNvSpPr txBox="1"/>
          <p:nvPr>
            <p:ph idx="10" type="dt"/>
          </p:nvPr>
        </p:nvSpPr>
        <p:spPr>
          <a:xfrm>
            <a:off x="10144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0" name="Google Shape;70;p9"/>
          <p:cNvSpPr txBox="1"/>
          <p:nvPr>
            <p:ph idx="11" type="ftr"/>
          </p:nvPr>
        </p:nvSpPr>
        <p:spPr>
          <a:xfrm>
            <a:off x="3452812" y="6107112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1" name="Google Shape;71;p9"/>
          <p:cNvSpPr txBox="1"/>
          <p:nvPr>
            <p:ph idx="12" type="sldNum"/>
          </p:nvPr>
        </p:nvSpPr>
        <p:spPr>
          <a:xfrm>
            <a:off x="68818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rázdný" type="blank">
  <p:cSld name="BLANK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0"/>
          <p:cNvSpPr txBox="1"/>
          <p:nvPr>
            <p:ph idx="10" type="dt"/>
          </p:nvPr>
        </p:nvSpPr>
        <p:spPr>
          <a:xfrm>
            <a:off x="10144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4" name="Google Shape;74;p10"/>
          <p:cNvSpPr txBox="1"/>
          <p:nvPr>
            <p:ph idx="11" type="ftr"/>
          </p:nvPr>
        </p:nvSpPr>
        <p:spPr>
          <a:xfrm>
            <a:off x="3452812" y="6107112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5" name="Google Shape;75;p10"/>
          <p:cNvSpPr txBox="1"/>
          <p:nvPr>
            <p:ph idx="12" type="sldNum"/>
          </p:nvPr>
        </p:nvSpPr>
        <p:spPr>
          <a:xfrm>
            <a:off x="68818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orovnání" type="twoTxTwoObj">
  <p:cSld name="TWO_OBJECTS_WITH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b="1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1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b="1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9" name="Google Shape;79;p11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0" name="Google Shape;80;p11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b="1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1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b="1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1" name="Google Shape;81;p11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2" name="Google Shape;82;p11"/>
          <p:cNvSpPr txBox="1"/>
          <p:nvPr>
            <p:ph idx="10" type="dt"/>
          </p:nvPr>
        </p:nvSpPr>
        <p:spPr>
          <a:xfrm>
            <a:off x="10144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3" name="Google Shape;83;p11"/>
          <p:cNvSpPr txBox="1"/>
          <p:nvPr>
            <p:ph idx="11" type="ftr"/>
          </p:nvPr>
        </p:nvSpPr>
        <p:spPr>
          <a:xfrm>
            <a:off x="3452812" y="6107112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4" name="Google Shape;84;p11"/>
          <p:cNvSpPr txBox="1"/>
          <p:nvPr>
            <p:ph idx="12" type="sldNum"/>
          </p:nvPr>
        </p:nvSpPr>
        <p:spPr>
          <a:xfrm>
            <a:off x="68818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<Relationship Id="rId4" Type="http://schemas.openxmlformats.org/officeDocument/2006/relationships/theme" Target="../theme/theme3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906D58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descr="Canvas" id="10" name="Google Shape;10;p1"/>
          <p:cNvSpPr txBox="1"/>
          <p:nvPr/>
        </p:nvSpPr>
        <p:spPr>
          <a:xfrm>
            <a:off x="528637" y="201612"/>
            <a:ext cx="8397875" cy="6467475"/>
          </a:xfrm>
          <a:prstGeom prst="rect">
            <a:avLst/>
          </a:prstGeom>
          <a:blipFill rotWithShape="1">
            <a:blip r:embed="rId1">
              <a:alphaModFix/>
            </a:blip>
            <a:tile algn="tl" flip="none" tx="0" sx="100000" ty="0" sy="100000"/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000" u="none">
              <a:solidFill>
                <a:srgbClr val="00999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minispir" id="11" name="Google Shape;11;p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50800"/>
            <a:ext cx="1181100" cy="4286250"/>
          </a:xfrm>
          <a:prstGeom prst="rect">
            <a:avLst/>
          </a:prstGeom>
          <a:noFill/>
          <a:ln>
            <a:noFill/>
          </a:ln>
        </p:spPr>
      </p:pic>
      <p:sp>
        <p:nvSpPr>
          <p:cNvPr descr="Canvas" id="12" name="Google Shape;12;p1"/>
          <p:cNvSpPr txBox="1"/>
          <p:nvPr/>
        </p:nvSpPr>
        <p:spPr>
          <a:xfrm>
            <a:off x="596900" y="4130675"/>
            <a:ext cx="1041400" cy="457200"/>
          </a:xfrm>
          <a:prstGeom prst="rect">
            <a:avLst/>
          </a:prstGeom>
          <a:blipFill rotWithShape="1">
            <a:blip r:embed="rId1">
              <a:alphaModFix/>
            </a:blip>
            <a:tile algn="tl" flip="none" tx="0" sx="100000" ty="0" sy="100000"/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000" u="none">
              <a:solidFill>
                <a:srgbClr val="00999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minispir" id="13" name="Google Shape;13;p1"/>
          <p:cNvPicPr preferRelativeResize="0"/>
          <p:nvPr/>
        </p:nvPicPr>
        <p:blipFill rotWithShape="1">
          <a:blip r:embed="rId2">
            <a:alphaModFix/>
          </a:blip>
          <a:srcRect b="0" l="0" r="0" t="39999"/>
          <a:stretch/>
        </p:blipFill>
        <p:spPr>
          <a:xfrm>
            <a:off x="0" y="4222750"/>
            <a:ext cx="1181100" cy="257175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1"/>
          <p:cNvSpPr txBox="1"/>
          <p:nvPr>
            <p:ph type="title"/>
          </p:nvPr>
        </p:nvSpPr>
        <p:spPr>
          <a:xfrm>
            <a:off x="1066800" y="381000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5" name="Google Shape;15;p1"/>
          <p:cNvSpPr txBox="1"/>
          <p:nvPr>
            <p:ph idx="1" type="body"/>
          </p:nvPr>
        </p:nvSpPr>
        <p:spPr>
          <a:xfrm>
            <a:off x="1066800" y="1752600"/>
            <a:ext cx="762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b="0" i="0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6" name="Google Shape;16;p1"/>
          <p:cNvSpPr txBox="1"/>
          <p:nvPr>
            <p:ph idx="10" type="dt"/>
          </p:nvPr>
        </p:nvSpPr>
        <p:spPr>
          <a:xfrm>
            <a:off x="1084262" y="60960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" name="Google Shape;17;p1"/>
          <p:cNvSpPr txBox="1"/>
          <p:nvPr>
            <p:ph idx="11" type="ftr"/>
          </p:nvPr>
        </p:nvSpPr>
        <p:spPr>
          <a:xfrm>
            <a:off x="3522662" y="60960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" name="Google Shape;18;p1"/>
          <p:cNvSpPr txBox="1"/>
          <p:nvPr>
            <p:ph idx="12" type="sldNum"/>
          </p:nvPr>
        </p:nvSpPr>
        <p:spPr>
          <a:xfrm>
            <a:off x="6951662" y="60960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3"/>
  </p:sldLayoutIdLst>
  <p:transition spd="med">
    <p:fade thruBlk="1"/>
  </p:transition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906D58"/>
        </a:solidFill>
      </p:bgPr>
    </p:bg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3"/>
          <p:cNvSpPr txBox="1"/>
          <p:nvPr/>
        </p:nvSpPr>
        <p:spPr>
          <a:xfrm>
            <a:off x="609600" y="228600"/>
            <a:ext cx="8239125" cy="6391275"/>
          </a:xfrm>
          <a:prstGeom prst="rect">
            <a:avLst/>
          </a:prstGeom>
          <a:solidFill>
            <a:srgbClr val="EDE7E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000" u="none">
              <a:solidFill>
                <a:srgbClr val="00999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7" name="Google Shape;27;p3"/>
          <p:cNvCxnSpPr/>
          <p:nvPr/>
        </p:nvCxnSpPr>
        <p:spPr>
          <a:xfrm>
            <a:off x="1016000" y="1600200"/>
            <a:ext cx="7670800" cy="0"/>
          </a:xfrm>
          <a:prstGeom prst="straightConnector1">
            <a:avLst/>
          </a:prstGeom>
          <a:noFill/>
          <a:ln cap="flat" cmpd="sng" w="9525">
            <a:solidFill>
              <a:schemeClr val="lt2"/>
            </a:solidFill>
            <a:prstDash val="solid"/>
            <a:miter lim="800000"/>
            <a:headEnd len="med" w="med" type="none"/>
            <a:tailEnd len="med" w="med" type="none"/>
          </a:ln>
        </p:spPr>
      </p:cxnSp>
      <p:pic>
        <p:nvPicPr>
          <p:cNvPr descr="minispir" id="28" name="Google Shape;28;p3"/>
          <p:cNvPicPr preferRelativeResize="0"/>
          <p:nvPr/>
        </p:nvPicPr>
        <p:blipFill rotWithShape="1">
          <a:blip r:embed="rId1">
            <a:alphaModFix/>
          </a:blip>
          <a:srcRect b="5332" l="0" r="0" t="0"/>
          <a:stretch/>
        </p:blipFill>
        <p:spPr>
          <a:xfrm>
            <a:off x="0" y="50800"/>
            <a:ext cx="1181100" cy="40576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minispir" id="29" name="Google Shape;29;p3"/>
          <p:cNvPicPr preferRelativeResize="0"/>
          <p:nvPr/>
        </p:nvPicPr>
        <p:blipFill rotWithShape="1">
          <a:blip r:embed="rId1">
            <a:alphaModFix/>
          </a:blip>
          <a:srcRect b="0" l="0" r="0" t="39999"/>
          <a:stretch/>
        </p:blipFill>
        <p:spPr>
          <a:xfrm>
            <a:off x="0" y="4222750"/>
            <a:ext cx="1181100" cy="2571750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Google Shape;30;p3"/>
          <p:cNvSpPr txBox="1"/>
          <p:nvPr>
            <p:ph type="title"/>
          </p:nvPr>
        </p:nvSpPr>
        <p:spPr>
          <a:xfrm>
            <a:off x="1066800" y="381000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1" name="Google Shape;31;p3"/>
          <p:cNvSpPr txBox="1"/>
          <p:nvPr>
            <p:ph idx="1" type="body"/>
          </p:nvPr>
        </p:nvSpPr>
        <p:spPr>
          <a:xfrm>
            <a:off x="1066800" y="1752600"/>
            <a:ext cx="762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b="0" i="0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2" name="Google Shape;32;p3"/>
          <p:cNvSpPr txBox="1"/>
          <p:nvPr>
            <p:ph idx="10" type="dt"/>
          </p:nvPr>
        </p:nvSpPr>
        <p:spPr>
          <a:xfrm>
            <a:off x="10144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3" name="Google Shape;33;p3"/>
          <p:cNvSpPr txBox="1"/>
          <p:nvPr>
            <p:ph idx="11" type="ftr"/>
          </p:nvPr>
        </p:nvSpPr>
        <p:spPr>
          <a:xfrm>
            <a:off x="3452812" y="6107112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00999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4" name="Google Shape;34;p3"/>
          <p:cNvSpPr txBox="1"/>
          <p:nvPr>
            <p:ph idx="12" type="sldNum"/>
          </p:nvPr>
        </p:nvSpPr>
        <p:spPr>
          <a:xfrm>
            <a:off x="68818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ransition spd="med">
    <p:fade thruBlk="1"/>
  </p:transition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mailto:info@hest.cz" TargetMode="External"/><Relationship Id="rId4" Type="http://schemas.openxmlformats.org/officeDocument/2006/relationships/hyperlink" Target="http://www.hest.cz/" TargetMode="External"/><Relationship Id="rId5" Type="http://schemas.openxmlformats.org/officeDocument/2006/relationships/hyperlink" Target="http://www.dobrovolnik.cz/" TargetMode="External"/><Relationship Id="rId6" Type="http://schemas.openxmlformats.org/officeDocument/2006/relationships/image" Target="../media/image5.jpg"/><Relationship Id="rId7" Type="http://schemas.openxmlformats.org/officeDocument/2006/relationships/image" Target="../media/image3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6.jp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Relationship Id="rId3" Type="http://schemas.openxmlformats.org/officeDocument/2006/relationships/hyperlink" Target="http://www.hest.cz/" TargetMode="External"/><Relationship Id="rId4" Type="http://schemas.openxmlformats.org/officeDocument/2006/relationships/hyperlink" Target="http://www.dobrovolnik.cz/" TargetMode="External"/><Relationship Id="rId5" Type="http://schemas.openxmlformats.org/officeDocument/2006/relationships/hyperlink" Target="mailto:jiri.tosner@hest.cz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hyperlink" Target="http://cs.wikipedia.org/wiki/Komunita" TargetMode="External"/><Relationship Id="rId4" Type="http://schemas.openxmlformats.org/officeDocument/2006/relationships/hyperlink" Target="http://cs.wikipedia.org/wiki/Latina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4"/>
          <p:cNvSpPr txBox="1"/>
          <p:nvPr/>
        </p:nvSpPr>
        <p:spPr>
          <a:xfrm>
            <a:off x="1084262" y="60960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r>
              <a:rPr b="0" i="0" lang="en-US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  <a:endParaRPr/>
          </a:p>
        </p:txBody>
      </p:sp>
      <p:sp>
        <p:nvSpPr>
          <p:cNvPr id="104" name="Google Shape;104;p14"/>
          <p:cNvSpPr txBox="1"/>
          <p:nvPr/>
        </p:nvSpPr>
        <p:spPr>
          <a:xfrm>
            <a:off x="6951662" y="60960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en-US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  <p:sp>
        <p:nvSpPr>
          <p:cNvPr id="105" name="Google Shape;105;p14"/>
          <p:cNvSpPr txBox="1"/>
          <p:nvPr>
            <p:ph type="ctrTitle"/>
          </p:nvPr>
        </p:nvSpPr>
        <p:spPr>
          <a:xfrm>
            <a:off x="1258887" y="2997200"/>
            <a:ext cx="7578725" cy="24479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Dobrovolnictví v komunitě -</a:t>
            </a:r>
            <a:br>
              <a:rPr b="1" i="0" lang="en-US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- cesta k občanské soudržnosti</a:t>
            </a:r>
            <a:endParaRPr/>
          </a:p>
        </p:txBody>
      </p:sp>
      <p:sp>
        <p:nvSpPr>
          <p:cNvPr id="106" name="Google Shape;106;p14"/>
          <p:cNvSpPr txBox="1"/>
          <p:nvPr>
            <p:ph idx="1" type="subTitle"/>
          </p:nvPr>
        </p:nvSpPr>
        <p:spPr>
          <a:xfrm>
            <a:off x="1930400" y="5013325"/>
            <a:ext cx="6119812" cy="1150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0" i="0" lang="en-US" sz="3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Jiří Tošner</a:t>
            </a:r>
            <a:endParaRPr/>
          </a:p>
          <a:p>
            <a:pPr indent="0" lvl="0" marL="0" marR="0" rtl="0" algn="ctr">
              <a:lnSpc>
                <a:spcPct val="80000"/>
              </a:lnSpc>
              <a:spcBef>
                <a:spcPts val="72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Times New Roman"/>
              <a:buNone/>
            </a:pPr>
            <a:r>
              <a:rPr b="0" i="0" lang="en-US" sz="3600" u="sng" cap="none" strike="noStrike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jiri.tosner@hest.cz</a:t>
            </a:r>
            <a:endParaRPr/>
          </a:p>
          <a:p>
            <a:pPr indent="0" lvl="0" marL="0" marR="0" rtl="0" algn="ctr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 New Roman"/>
              <a:buNone/>
            </a:pPr>
            <a:r>
              <a:t/>
            </a:r>
            <a:endParaRPr b="0" i="0" sz="3600" u="sng" cap="none" strike="noStrike">
              <a:solidFill>
                <a:schemeClr val="accent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7" name="Google Shape;107;p14"/>
          <p:cNvSpPr txBox="1"/>
          <p:nvPr/>
        </p:nvSpPr>
        <p:spPr>
          <a:xfrm>
            <a:off x="1008062" y="2143125"/>
            <a:ext cx="7308850" cy="14462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HESTIA - Centrum pro dobrovolnictví, z. ú.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0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Na Poříčí 1041/12, 110 00  Praha 1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0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tel.: 224 872 075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0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e-mail: </a:t>
            </a:r>
            <a:r>
              <a:rPr b="1" i="0" lang="en-US" sz="16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info@hest.cz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0" lang="en-US" sz="16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www.hest.cz</a:t>
            </a:r>
            <a:r>
              <a:rPr b="1" i="0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www.hest.cz, </a:t>
            </a:r>
            <a:r>
              <a:rPr b="1" i="0" lang="en-US" sz="16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www.dobrovolnik.cz</a:t>
            </a:r>
            <a:endParaRPr/>
          </a:p>
        </p:txBody>
      </p:sp>
      <p:pic>
        <p:nvPicPr>
          <p:cNvPr descr="J:\Jirka\Hestia\vzory.frm\Logomanual HESTIA_2015\_logotypy, manual\logotypy\jpg\HOS_RGB_inv_on_blue.jpg" id="108" name="Google Shape;108;p1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042987" y="260350"/>
            <a:ext cx="1774825" cy="18859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J:\Jirka\Hestia\vzory.frm\Logomanual HESTIA_2015\_logotypy, manual\logotypy\jpg\NDC_RGB_inv_on_blue.jpg" id="109" name="Google Shape;109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2813050" y="260350"/>
            <a:ext cx="3630612" cy="1876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3"/>
          <p:cNvSpPr txBox="1"/>
          <p:nvPr>
            <p:ph type="title"/>
          </p:nvPr>
        </p:nvSpPr>
        <p:spPr>
          <a:xfrm>
            <a:off x="1066800" y="381000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None/>
            </a:pPr>
            <a:br>
              <a:rPr b="1" i="0" lang="en-US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Komunitní desatero</a:t>
            </a:r>
            <a:r>
              <a:rPr b="0" i="0" lang="en-US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br>
              <a:rPr b="0" i="0" lang="en-US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Chaloupková, H. L. (2000). Moje obec, moje město – věc veřejná,             Nadace VIA, Praha</a:t>
            </a:r>
            <a:br>
              <a:rPr b="1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endParaRPr/>
          </a:p>
        </p:txBody>
      </p:sp>
      <p:sp>
        <p:nvSpPr>
          <p:cNvPr id="183" name="Google Shape;183;p23"/>
          <p:cNvSpPr txBox="1"/>
          <p:nvPr>
            <p:ph idx="1" type="body"/>
          </p:nvPr>
        </p:nvSpPr>
        <p:spPr>
          <a:xfrm>
            <a:off x="1066800" y="1700212"/>
            <a:ext cx="7753350" cy="4167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Times New Roman"/>
              <a:buNone/>
            </a:pPr>
            <a:r>
              <a:rPr b="1" i="0" lang="en-US" sz="2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 Postavte do čela projektu silnou a charizmatickou osobnost.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Times New Roman"/>
              <a:buNone/>
            </a:pPr>
            <a:r>
              <a:rPr b="1" i="0" lang="en-US" sz="2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Spolupracujte se starostou, samosprávou a s různými organizacemi a firmami.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Times New Roman"/>
              <a:buNone/>
            </a:pPr>
            <a:r>
              <a:rPr b="1" i="0" lang="en-US" sz="2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 Važte si znalostí místních lidí a využívejte je.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Times New Roman"/>
              <a:buNone/>
            </a:pPr>
            <a:r>
              <a:rPr b="1" i="0" lang="en-US" sz="2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4. Buďte apolitickou organizací.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Times New Roman"/>
              <a:buNone/>
            </a:pPr>
            <a:r>
              <a:rPr b="1" i="0" lang="en-US" sz="2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5. Realizujte projekt v malých krocích – každý realizovaný krok je úspěchem.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Times New Roman"/>
              <a:buNone/>
            </a:pPr>
            <a:r>
              <a:rPr b="1" i="0" lang="en-US" sz="2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6. Zapojujte do práce na projektu občany cíleně a smysluplně.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Times New Roman"/>
              <a:buNone/>
            </a:pPr>
            <a:r>
              <a:rPr b="1" i="0" lang="en-US" sz="2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7. Snažte se svým pomocníkům stanovit úkoly tak, aby jim pomohly dále rozvíjet jejich organizační a komunikační schopnosti a dovednosti.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Times New Roman"/>
              <a:buNone/>
            </a:pPr>
            <a:r>
              <a:rPr b="1" i="0" lang="en-US" sz="2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8. Soustřeďte se na dosažení viditelných výsledků.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Times New Roman"/>
              <a:buNone/>
            </a:pPr>
            <a:r>
              <a:rPr b="1" i="0" lang="en-US" sz="2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9. Neztrácejte při tom ze zřetele dlouhodobé cíle.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Times New Roman"/>
              <a:buNone/>
            </a:pPr>
            <a:r>
              <a:rPr b="1" i="0" lang="en-US" sz="2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10. A hlavně – bavte se a mějte z projektu radost.</a:t>
            </a:r>
            <a:endParaRPr/>
          </a:p>
        </p:txBody>
      </p:sp>
      <p:sp>
        <p:nvSpPr>
          <p:cNvPr id="184" name="Google Shape;184;p23"/>
          <p:cNvSpPr txBox="1"/>
          <p:nvPr/>
        </p:nvSpPr>
        <p:spPr>
          <a:xfrm>
            <a:off x="10144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r>
              <a:rPr b="0" i="0" lang="en-US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  <a:endParaRPr/>
          </a:p>
        </p:txBody>
      </p:sp>
      <p:sp>
        <p:nvSpPr>
          <p:cNvPr id="185" name="Google Shape;185;p23"/>
          <p:cNvSpPr txBox="1"/>
          <p:nvPr/>
        </p:nvSpPr>
        <p:spPr>
          <a:xfrm>
            <a:off x="68818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en-US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24"/>
          <p:cNvSpPr txBox="1"/>
          <p:nvPr/>
        </p:nvSpPr>
        <p:spPr>
          <a:xfrm>
            <a:off x="10144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r>
              <a:rPr b="0" i="0" lang="en-US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  <a:endParaRPr/>
          </a:p>
        </p:txBody>
      </p:sp>
      <p:sp>
        <p:nvSpPr>
          <p:cNvPr id="192" name="Google Shape;192;p24"/>
          <p:cNvSpPr txBox="1"/>
          <p:nvPr/>
        </p:nvSpPr>
        <p:spPr>
          <a:xfrm>
            <a:off x="68818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en-US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  <p:sp>
        <p:nvSpPr>
          <p:cNvPr id="193" name="Google Shape;193;p24"/>
          <p:cNvSpPr txBox="1"/>
          <p:nvPr>
            <p:ph idx="1" type="body"/>
          </p:nvPr>
        </p:nvSpPr>
        <p:spPr>
          <a:xfrm>
            <a:off x="990600" y="1676400"/>
            <a:ext cx="7620000" cy="463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812800" lvl="0" marL="812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1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194" name="Google Shape;194;p24"/>
          <p:cNvSpPr txBox="1"/>
          <p:nvPr>
            <p:ph type="title"/>
          </p:nvPr>
        </p:nvSpPr>
        <p:spPr>
          <a:xfrm>
            <a:off x="1116012" y="115887"/>
            <a:ext cx="7620000" cy="15462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"/>
              <a:buNone/>
            </a:pPr>
            <a:r>
              <a:rPr b="1" i="0" lang="en-US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Dobrovolnictví v komunitě – jak na to</a:t>
            </a:r>
            <a:endParaRPr/>
          </a:p>
        </p:txBody>
      </p:sp>
      <p:sp>
        <p:nvSpPr>
          <p:cNvPr id="195" name="Google Shape;195;p24"/>
          <p:cNvSpPr txBox="1"/>
          <p:nvPr/>
        </p:nvSpPr>
        <p:spPr>
          <a:xfrm>
            <a:off x="1066800" y="1196975"/>
            <a:ext cx="7620000" cy="4895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1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1" i="0" sz="20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Vytvořit partnerství občanské, veřejné, neziskové i komerční sféry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160"/>
              </a:spcBef>
              <a:spcAft>
                <a:spcPts val="0"/>
              </a:spcAft>
              <a:buClr>
                <a:srgbClr val="009999"/>
              </a:buClr>
              <a:buSzPts val="800"/>
              <a:buFont typeface="Arial"/>
              <a:buNone/>
            </a:pPr>
            <a:r>
              <a:t/>
            </a:r>
            <a:endParaRPr b="0" i="0" sz="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Příklady: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- obec – MŠ – hřiště – zaměstnanci firmy 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- DC – obec – nemocnice – občané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- obec – studenti/senioři – dobr. prac. skup.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- SVČ – DC – přeshraniční víkend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- obec – ÚP – nezam. – soc. služby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- knihovna – obec – komunitní centrum</a:t>
            </a:r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25"/>
          <p:cNvSpPr txBox="1"/>
          <p:nvPr/>
        </p:nvSpPr>
        <p:spPr>
          <a:xfrm>
            <a:off x="10144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r>
              <a:rPr b="0" i="0" lang="en-US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  <a:endParaRPr/>
          </a:p>
        </p:txBody>
      </p:sp>
      <p:sp>
        <p:nvSpPr>
          <p:cNvPr id="201" name="Google Shape;201;p25"/>
          <p:cNvSpPr txBox="1"/>
          <p:nvPr/>
        </p:nvSpPr>
        <p:spPr>
          <a:xfrm>
            <a:off x="68818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en-US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  <p:sp>
        <p:nvSpPr>
          <p:cNvPr id="202" name="Google Shape;202;p25"/>
          <p:cNvSpPr txBox="1"/>
          <p:nvPr/>
        </p:nvSpPr>
        <p:spPr>
          <a:xfrm>
            <a:off x="1143000" y="1484312"/>
            <a:ext cx="7461250" cy="55705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2800"/>
              <a:buFont typeface="Arial"/>
              <a:buNone/>
            </a:pPr>
            <a:r>
              <a:rPr b="1" i="1" lang="en-US" sz="2800" u="none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rPr>
              <a:t>Dobrovolnictví není oběť, ale přirozený projev občanské zralosti</a:t>
            </a:r>
            <a:r>
              <a:rPr b="1" i="1" lang="en-US" sz="2400" u="none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999"/>
              </a:buClr>
              <a:buSzPts val="2800"/>
              <a:buFont typeface="Arial"/>
              <a:buNone/>
            </a:pPr>
            <a:r>
              <a:t/>
            </a:r>
            <a:endParaRPr b="1" i="1" sz="2800" u="none">
              <a:solidFill>
                <a:srgbClr val="00339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2800"/>
              <a:buFont typeface="Arial"/>
              <a:buNone/>
            </a:pPr>
            <a:r>
              <a:rPr b="1" i="1" lang="en-US" sz="2800" u="none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rPr>
              <a:t>Přináší konkrétní pomoc tomu, kdo ji potřebuje, ale zároveň přináší dobrovolníkovi:</a:t>
            </a:r>
            <a:endParaRPr/>
          </a:p>
          <a:p>
            <a:pPr indent="-17780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2800"/>
              <a:buFont typeface="Noto Sans Symbols"/>
              <a:buChar char="➢"/>
            </a:pPr>
            <a:r>
              <a:rPr b="1" i="1" lang="en-US" sz="2800" u="none" cap="none" strike="noStrike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rPr>
              <a:t> pocit smysluplnosti, </a:t>
            </a:r>
            <a:endParaRPr/>
          </a:p>
          <a:p>
            <a:pPr indent="-17780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2800"/>
              <a:buFont typeface="Noto Sans Symbols"/>
              <a:buChar char="➢"/>
            </a:pPr>
            <a:r>
              <a:rPr b="1" i="1" lang="en-US" sz="2800" u="none" cap="none" strike="noStrike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rPr>
              <a:t> nové zkušenosti a dovednosti, </a:t>
            </a:r>
            <a:endParaRPr/>
          </a:p>
          <a:p>
            <a:pPr indent="-17780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2800"/>
              <a:buFont typeface="Noto Sans Symbols"/>
              <a:buChar char="➢"/>
            </a:pPr>
            <a:r>
              <a:rPr b="1" i="1" lang="en-US" sz="2800" u="none" cap="none" strike="noStrike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rPr>
              <a:t> obohacení v mezilidských vztazích,</a:t>
            </a:r>
            <a:endParaRPr/>
          </a:p>
          <a:p>
            <a:pPr indent="-17780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2800"/>
              <a:buFont typeface="Noto Sans Symbols"/>
              <a:buChar char="➢"/>
            </a:pPr>
            <a:r>
              <a:rPr b="1" i="1" lang="en-US" sz="2800" u="none" cap="none" strike="noStrike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rPr>
              <a:t> pravidelný kontakt s okolím,</a:t>
            </a:r>
            <a:endParaRPr/>
          </a:p>
          <a:p>
            <a:pPr indent="-17780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2800"/>
              <a:buFont typeface="Noto Sans Symbols"/>
              <a:buChar char="➢"/>
            </a:pPr>
            <a:r>
              <a:rPr b="1" i="1" lang="en-US" sz="2800" u="none" cap="none" strike="noStrike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rPr>
              <a:t> upevnění pracovních návyků.</a:t>
            </a:r>
            <a:endParaRPr b="1" i="0" sz="2800" u="none" cap="none" strike="noStrike">
              <a:solidFill>
                <a:srgbClr val="00339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999"/>
              </a:buClr>
              <a:buSzPts val="240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rgbClr val="00339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i="0" sz="2400" u="none" cap="none" strike="noStrike">
              <a:solidFill>
                <a:srgbClr val="00339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" name="Google Shape;203;p25"/>
          <p:cNvSpPr txBox="1"/>
          <p:nvPr>
            <p:ph type="title"/>
          </p:nvPr>
        </p:nvSpPr>
        <p:spPr>
          <a:xfrm>
            <a:off x="1116012" y="333375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Arial"/>
              <a:buNone/>
            </a:pPr>
            <a:r>
              <a:rPr b="1" i="0" lang="en-US" sz="2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Dobrovolnictví jako nástroj sociální integrace</a:t>
            </a:r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26"/>
          <p:cNvSpPr txBox="1"/>
          <p:nvPr/>
        </p:nvSpPr>
        <p:spPr>
          <a:xfrm>
            <a:off x="10144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r>
              <a:rPr b="0" i="0" lang="en-US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  <a:endParaRPr/>
          </a:p>
        </p:txBody>
      </p:sp>
      <p:sp>
        <p:nvSpPr>
          <p:cNvPr id="209" name="Google Shape;209;p26"/>
          <p:cNvSpPr txBox="1"/>
          <p:nvPr/>
        </p:nvSpPr>
        <p:spPr>
          <a:xfrm>
            <a:off x="68818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en-US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  <p:sp>
        <p:nvSpPr>
          <p:cNvPr id="210" name="Google Shape;210;p26"/>
          <p:cNvSpPr txBox="1"/>
          <p:nvPr>
            <p:ph idx="1" type="body"/>
          </p:nvPr>
        </p:nvSpPr>
        <p:spPr>
          <a:xfrm>
            <a:off x="1042987" y="1628775"/>
            <a:ext cx="7853362" cy="47529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812800" lvl="0" marL="812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1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Místostarosta Hlinska, dnes radní Pardubického kraje, Ing. Pavel Šotola při předávání Křesadel 2008: </a:t>
            </a:r>
            <a:endParaRPr/>
          </a:p>
          <a:p>
            <a:pPr indent="-812800" lvl="0" marL="8128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r>
              <a:t/>
            </a:r>
            <a:endParaRPr b="1" i="0" sz="1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12800" lvl="0" marL="8128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b="1" i="0" lang="en-US" sz="3200" u="none">
                <a:solidFill>
                  <a:srgbClr val="336699"/>
                </a:solidFill>
                <a:latin typeface="Arial"/>
                <a:ea typeface="Arial"/>
                <a:cs typeface="Arial"/>
                <a:sym typeface="Arial"/>
              </a:rPr>
              <a:t>„</a:t>
            </a:r>
            <a:r>
              <a:rPr b="1" i="1" lang="en-US" sz="3200" u="none">
                <a:solidFill>
                  <a:srgbClr val="336699"/>
                </a:solidFill>
                <a:latin typeface="Arial"/>
                <a:ea typeface="Arial"/>
                <a:cs typeface="Arial"/>
                <a:sym typeface="Arial"/>
              </a:rPr>
              <a:t>Dobrovolnictví má význam pro obnovení důvěry a přetrhaných   vazeb mezi lidmi a zároveň má výrazný podíl na rozvoji města           a kvalitě života jeho občanů“</a:t>
            </a:r>
            <a:r>
              <a:rPr b="1" i="0" lang="en-US" sz="3200" u="none">
                <a:solidFill>
                  <a:srgbClr val="336699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r>
              <a:rPr b="1" i="0" lang="en-US" sz="4000" u="none">
                <a:solidFill>
                  <a:srgbClr val="3366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</p:txBody>
      </p:sp>
      <p:sp>
        <p:nvSpPr>
          <p:cNvPr id="211" name="Google Shape;211;p26"/>
          <p:cNvSpPr txBox="1"/>
          <p:nvPr>
            <p:ph type="title"/>
          </p:nvPr>
        </p:nvSpPr>
        <p:spPr>
          <a:xfrm>
            <a:off x="1187450" y="404812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"/>
              <a:buNone/>
            </a:pPr>
            <a:r>
              <a:rPr b="1" i="0" lang="en-US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Dobrovolnictví v komunitě</a:t>
            </a:r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27"/>
          <p:cNvSpPr txBox="1"/>
          <p:nvPr>
            <p:ph type="title"/>
          </p:nvPr>
        </p:nvSpPr>
        <p:spPr>
          <a:xfrm>
            <a:off x="1066800" y="381000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</a:pPr>
            <a:r>
              <a:rPr b="1" i="0" lang="en-US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Dobrovolnictví a trh práce</a:t>
            </a:r>
            <a:endParaRPr/>
          </a:p>
        </p:txBody>
      </p:sp>
      <p:sp>
        <p:nvSpPr>
          <p:cNvPr id="217" name="Google Shape;217;p27"/>
          <p:cNvSpPr txBox="1"/>
          <p:nvPr/>
        </p:nvSpPr>
        <p:spPr>
          <a:xfrm>
            <a:off x="10144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r>
              <a:rPr b="0" i="0" lang="en-US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  <a:endParaRPr/>
          </a:p>
        </p:txBody>
      </p:sp>
      <p:sp>
        <p:nvSpPr>
          <p:cNvPr id="218" name="Google Shape;218;p27"/>
          <p:cNvSpPr txBox="1"/>
          <p:nvPr/>
        </p:nvSpPr>
        <p:spPr>
          <a:xfrm>
            <a:off x="68818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en-US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  <p:pic>
        <p:nvPicPr>
          <p:cNvPr descr="C:\Users\PC0313\Documents\Jirka\RiNeOrg\Profil zaměstnance.jpg" id="219" name="Google Shape;219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87450" y="1557337"/>
            <a:ext cx="7129462" cy="50625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fade thruBlk="1"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28"/>
          <p:cNvSpPr txBox="1"/>
          <p:nvPr>
            <p:ph type="title"/>
          </p:nvPr>
        </p:nvSpPr>
        <p:spPr>
          <a:xfrm>
            <a:off x="1116012" y="404812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b="1" i="0" lang="en-US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Co spojuje lidi?</a:t>
            </a:r>
            <a:endParaRPr/>
          </a:p>
        </p:txBody>
      </p:sp>
      <p:sp>
        <p:nvSpPr>
          <p:cNvPr id="225" name="Google Shape;225;p28"/>
          <p:cNvSpPr txBox="1"/>
          <p:nvPr>
            <p:ph idx="1" type="body"/>
          </p:nvPr>
        </p:nvSpPr>
        <p:spPr>
          <a:xfrm>
            <a:off x="1042987" y="1557337"/>
            <a:ext cx="762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1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3200" u="none">
                <a:solidFill>
                  <a:srgbClr val="336699"/>
                </a:solidFill>
                <a:latin typeface="Arial"/>
                <a:ea typeface="Arial"/>
                <a:cs typeface="Arial"/>
                <a:sym typeface="Arial"/>
              </a:rPr>
              <a:t>… vlády by měly motivovat své občany si vzájemně pomáhat …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336699"/>
              </a:buClr>
              <a:buSzPts val="3200"/>
              <a:buFont typeface="Arial"/>
              <a:buNone/>
            </a:pPr>
            <a:r>
              <a:rPr b="1" i="0" lang="en-US" sz="3200" u="none">
                <a:solidFill>
                  <a:srgbClr val="336699"/>
                </a:solidFill>
                <a:latin typeface="Arial"/>
                <a:ea typeface="Arial"/>
                <a:cs typeface="Arial"/>
                <a:sym typeface="Arial"/>
              </a:rPr>
              <a:t>   … je to právě vzájemná pomoc a pocit, že má člověk vliv na své okolí, co přispívá k dlouhodobě dobrému životnímu pocitu …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t/>
            </a:r>
            <a:endParaRPr b="1" i="0" sz="3200" u="none">
              <a:solidFill>
                <a:srgbClr val="33669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</a:t>
            </a:r>
            <a:r>
              <a:rPr b="1" i="1" lang="en-US" sz="2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(Zdroj: Halpern, D.: The Hidden Wealth of Nations, Polity Press, 2010)</a:t>
            </a:r>
            <a:endParaRPr/>
          </a:p>
        </p:txBody>
      </p:sp>
      <p:sp>
        <p:nvSpPr>
          <p:cNvPr id="226" name="Google Shape;226;p28"/>
          <p:cNvSpPr txBox="1"/>
          <p:nvPr/>
        </p:nvSpPr>
        <p:spPr>
          <a:xfrm>
            <a:off x="10144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r>
              <a:rPr b="0" i="0" lang="en-US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  <a:endParaRPr/>
          </a:p>
        </p:txBody>
      </p:sp>
      <p:sp>
        <p:nvSpPr>
          <p:cNvPr id="227" name="Google Shape;227;p28"/>
          <p:cNvSpPr txBox="1"/>
          <p:nvPr/>
        </p:nvSpPr>
        <p:spPr>
          <a:xfrm>
            <a:off x="68818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en-US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29"/>
          <p:cNvSpPr txBox="1"/>
          <p:nvPr>
            <p:ph type="title"/>
          </p:nvPr>
        </p:nvSpPr>
        <p:spPr>
          <a:xfrm>
            <a:off x="1066800" y="381000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Co nás čeká a co potřebujeme              k dalšímu rozvoji</a:t>
            </a:r>
            <a:endParaRPr/>
          </a:p>
        </p:txBody>
      </p:sp>
      <p:sp>
        <p:nvSpPr>
          <p:cNvPr id="233" name="Google Shape;233;p29"/>
          <p:cNvSpPr txBox="1"/>
          <p:nvPr>
            <p:ph idx="1" type="body"/>
          </p:nvPr>
        </p:nvSpPr>
        <p:spPr>
          <a:xfrm>
            <a:off x="1066800" y="1557337"/>
            <a:ext cx="762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6699"/>
              </a:buClr>
              <a:buSzPts val="2700"/>
              <a:buFont typeface="Times New Roman"/>
              <a:buChar char="•"/>
            </a:pPr>
            <a:r>
              <a:rPr b="1" i="0" lang="en-US" sz="2700" u="none">
                <a:solidFill>
                  <a:srgbClr val="3366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Dobrovolnická centra v obcích/regionech jako koordinační článek mezi samosprávou, občany   a neziskovým i komerčním sektorem.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rgbClr val="336699"/>
              </a:buClr>
              <a:buSzPts val="2700"/>
              <a:buFont typeface="Times New Roman"/>
              <a:buChar char="•"/>
            </a:pPr>
            <a:r>
              <a:rPr b="1" i="0" lang="en-US" sz="2700" u="none">
                <a:solidFill>
                  <a:srgbClr val="3366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Profesionalizace sítě na základě standardů dobrovolnických center a programů.</a:t>
            </a:r>
            <a:endParaRPr b="0" i="0" sz="2700" u="none">
              <a:solidFill>
                <a:srgbClr val="336699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rgbClr val="7030A0"/>
              </a:buClr>
              <a:buSzPts val="2700"/>
              <a:buFont typeface="Times New Roman"/>
              <a:buChar char="•"/>
            </a:pPr>
            <a:r>
              <a:rPr b="1" i="0" lang="en-US" sz="2700" u="none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Stabilizace financování dobrovolnických center.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rgbClr val="7030A0"/>
              </a:buClr>
              <a:buSzPts val="2700"/>
              <a:buFont typeface="Times New Roman"/>
              <a:buChar char="•"/>
            </a:pPr>
            <a:r>
              <a:rPr b="1" i="0" lang="en-US" sz="2700" u="none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Ohodnocení dobrovolnictví jako nefinančního příspěvku pro potřeby kofinancování projektů.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rgbClr val="003399"/>
              </a:buClr>
              <a:buSzPts val="2700"/>
              <a:buFont typeface="Times New Roman"/>
              <a:buChar char="•"/>
            </a:pPr>
            <a:r>
              <a:rPr b="1" i="0" lang="en-US" sz="2700" u="none">
                <a:solidFill>
                  <a:srgbClr val="0033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Legislativní i finanční podpora střešních organizací.</a:t>
            </a:r>
            <a:endParaRPr b="0" i="0" sz="2700" u="none">
              <a:solidFill>
                <a:srgbClr val="003399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71450" lvl="0" marL="342900" marR="0" rtl="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Times New Roman"/>
              <a:buNone/>
            </a:pPr>
            <a:r>
              <a:t/>
            </a:r>
            <a:endParaRPr b="0" i="0" sz="2700" u="none">
              <a:solidFill>
                <a:srgbClr val="003399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4" name="Google Shape;234;p29"/>
          <p:cNvSpPr txBox="1"/>
          <p:nvPr/>
        </p:nvSpPr>
        <p:spPr>
          <a:xfrm>
            <a:off x="10144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r>
              <a:rPr b="0" i="0" lang="en-US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  <a:endParaRPr/>
          </a:p>
        </p:txBody>
      </p:sp>
      <p:sp>
        <p:nvSpPr>
          <p:cNvPr id="235" name="Google Shape;235;p29"/>
          <p:cNvSpPr txBox="1"/>
          <p:nvPr/>
        </p:nvSpPr>
        <p:spPr>
          <a:xfrm>
            <a:off x="68818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en-US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30"/>
          <p:cNvSpPr txBox="1"/>
          <p:nvPr/>
        </p:nvSpPr>
        <p:spPr>
          <a:xfrm>
            <a:off x="10144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r>
              <a:rPr b="0" i="0" lang="en-US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  <a:endParaRPr/>
          </a:p>
        </p:txBody>
      </p:sp>
      <p:sp>
        <p:nvSpPr>
          <p:cNvPr id="241" name="Google Shape;241;p30"/>
          <p:cNvSpPr txBox="1"/>
          <p:nvPr/>
        </p:nvSpPr>
        <p:spPr>
          <a:xfrm>
            <a:off x="68818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en-US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  <p:sp>
        <p:nvSpPr>
          <p:cNvPr id="242" name="Google Shape;242;p30"/>
          <p:cNvSpPr txBox="1"/>
          <p:nvPr>
            <p:ph type="title"/>
          </p:nvPr>
        </p:nvSpPr>
        <p:spPr>
          <a:xfrm>
            <a:off x="1066800" y="381000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b="1" i="0" lang="en-US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 čeká dobrovolnictví</a:t>
            </a:r>
            <a:endParaRPr/>
          </a:p>
        </p:txBody>
      </p:sp>
      <p:sp>
        <p:nvSpPr>
          <p:cNvPr id="243" name="Google Shape;243;p30"/>
          <p:cNvSpPr txBox="1"/>
          <p:nvPr>
            <p:ph idx="1" type="body"/>
          </p:nvPr>
        </p:nvSpPr>
        <p:spPr>
          <a:xfrm>
            <a:off x="1066800" y="1752600"/>
            <a:ext cx="7620000" cy="4918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3200"/>
              <a:buFont typeface="Arial"/>
              <a:buNone/>
            </a:pPr>
            <a:r>
              <a:rPr b="1" i="0" lang="en-US" sz="3200" u="none" cap="none" strike="noStrike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rPr>
              <a:t>Probíhají tři systémové projekty:</a:t>
            </a:r>
            <a:endParaRPr/>
          </a:p>
          <a:p>
            <a:pPr indent="-203200" lvl="1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3399"/>
              </a:buClr>
              <a:buSzPts val="3200"/>
              <a:buFont typeface="Arial"/>
              <a:buChar char="-"/>
            </a:pPr>
            <a:r>
              <a:rPr b="1" i="0" lang="en-US" sz="3200" u="none" cap="none" strike="noStrike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rPr>
              <a:t>Dobrovolnictví ve veřejné správě</a:t>
            </a:r>
            <a:endParaRPr/>
          </a:p>
          <a:p>
            <a:pPr indent="-203200" lvl="1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3399"/>
              </a:buClr>
              <a:buSzPts val="3200"/>
              <a:buFont typeface="Arial"/>
              <a:buChar char="-"/>
            </a:pPr>
            <a:r>
              <a:rPr b="1" i="0" lang="en-US" sz="3200" u="none" cap="none" strike="noStrike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rPr>
              <a:t>Koncepce rozvoje dobrovolnictví v České republice s akcentem na zajištění regionální a oborové dostupnosti dobrovolnictví v podobě dobrovolnických center</a:t>
            </a:r>
            <a:endParaRPr/>
          </a:p>
          <a:p>
            <a:pPr indent="-203200" lvl="1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3399"/>
              </a:buClr>
              <a:buSzPts val="3200"/>
              <a:buFont typeface="Arial"/>
              <a:buChar char="-"/>
            </a:pPr>
            <a:r>
              <a:rPr b="1" i="0" lang="en-US" sz="3200" u="none" cap="none" strike="noStrike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rPr>
              <a:t>Dobrovolnictví se počítá</a:t>
            </a:r>
            <a:endParaRPr/>
          </a:p>
          <a:p>
            <a: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t/>
            </a:r>
            <a:endParaRPr b="1" i="0" sz="3200" u="none" cap="none" strike="noStrike">
              <a:solidFill>
                <a:srgbClr val="003399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>
    <p:fade thruBlk="1"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31"/>
          <p:cNvSpPr txBox="1"/>
          <p:nvPr>
            <p:ph type="title"/>
          </p:nvPr>
        </p:nvSpPr>
        <p:spPr>
          <a:xfrm>
            <a:off x="1066800" y="381000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b="1" i="0" lang="en-US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Chcete pomáhat …</a:t>
            </a:r>
            <a:endParaRPr/>
          </a:p>
        </p:txBody>
      </p:sp>
      <p:sp>
        <p:nvSpPr>
          <p:cNvPr id="249" name="Google Shape;249;p31"/>
          <p:cNvSpPr txBox="1"/>
          <p:nvPr>
            <p:ph idx="1" type="body"/>
          </p:nvPr>
        </p:nvSpPr>
        <p:spPr>
          <a:xfrm>
            <a:off x="1066800" y="1752600"/>
            <a:ext cx="762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1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Otevřete si stránky: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70C0"/>
              </a:buClr>
              <a:buSzPts val="3200"/>
              <a:buFont typeface="Times New Roman"/>
              <a:buNone/>
            </a:pPr>
            <a:r>
              <a:rPr b="1" i="0" lang="en-US" sz="3200" u="sng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dobrovolnik.cz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Times New Roman"/>
              <a:buNone/>
            </a:pPr>
            <a:r>
              <a:t/>
            </a:r>
            <a:endParaRPr b="1" i="0" sz="8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b="1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Zde je místo, kde se mohou potkávat organizace či projekty, které hledají dobrovolníky, se samotnými dobrovolníky nebo lidmi, kteří o svém prvním dobrém skutku přemýšlejí a hledají místo, kde by mohli být užiteční</a:t>
            </a:r>
            <a:r>
              <a:rPr b="1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/>
          </a:p>
        </p:txBody>
      </p:sp>
      <p:sp>
        <p:nvSpPr>
          <p:cNvPr id="250" name="Google Shape;250;p31"/>
          <p:cNvSpPr txBox="1"/>
          <p:nvPr/>
        </p:nvSpPr>
        <p:spPr>
          <a:xfrm>
            <a:off x="10144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r>
              <a:rPr b="0" i="0" lang="en-US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  <a:endParaRPr/>
          </a:p>
        </p:txBody>
      </p:sp>
      <p:sp>
        <p:nvSpPr>
          <p:cNvPr id="251" name="Google Shape;251;p31"/>
          <p:cNvSpPr txBox="1"/>
          <p:nvPr/>
        </p:nvSpPr>
        <p:spPr>
          <a:xfrm>
            <a:off x="68818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en-US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32"/>
          <p:cNvSpPr txBox="1"/>
          <p:nvPr>
            <p:ph type="title"/>
          </p:nvPr>
        </p:nvSpPr>
        <p:spPr>
          <a:xfrm>
            <a:off x="684212" y="333375"/>
            <a:ext cx="8280400" cy="11906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</a:pPr>
            <a:r>
              <a:rPr b="1" i="0" lang="en-US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Co jsou zač tihle dobrovolníci?</a:t>
            </a:r>
            <a:endParaRPr/>
          </a:p>
        </p:txBody>
      </p:sp>
      <p:sp>
        <p:nvSpPr>
          <p:cNvPr id="257" name="Google Shape;257;p32"/>
          <p:cNvSpPr txBox="1"/>
          <p:nvPr>
            <p:ph idx="1" type="body"/>
          </p:nvPr>
        </p:nvSpPr>
        <p:spPr>
          <a:xfrm>
            <a:off x="1116012" y="1762125"/>
            <a:ext cx="762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36699"/>
              </a:buClr>
              <a:buSzPts val="3200"/>
              <a:buFont typeface="Arial"/>
              <a:buChar char="•"/>
            </a:pPr>
            <a:r>
              <a:rPr b="1" i="0" lang="en-US" sz="3200" u="none">
                <a:solidFill>
                  <a:srgbClr val="336699"/>
                </a:solidFill>
                <a:latin typeface="Arial"/>
                <a:ea typeface="Arial"/>
                <a:cs typeface="Arial"/>
                <a:sym typeface="Arial"/>
              </a:rPr>
              <a:t>Docela normální lidi. (5 435)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rgbClr val="336699"/>
              </a:buClr>
              <a:buSzPts val="3200"/>
              <a:buFont typeface="Arial"/>
              <a:buNone/>
            </a:pPr>
            <a:r>
              <a:rPr b="1" i="0" lang="en-US" sz="3200" u="none">
                <a:solidFill>
                  <a:srgbClr val="336699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rgbClr val="336699"/>
              </a:buClr>
              <a:buSzPts val="3200"/>
              <a:buFont typeface="Arial"/>
              <a:buChar char="•"/>
            </a:pPr>
            <a:r>
              <a:rPr b="1" i="0" lang="en-US" sz="3200" u="none">
                <a:solidFill>
                  <a:srgbClr val="336699"/>
                </a:solidFill>
                <a:latin typeface="Arial"/>
                <a:ea typeface="Arial"/>
                <a:cs typeface="Arial"/>
                <a:sym typeface="Arial"/>
              </a:rPr>
              <a:t>Asi mají v sobě nějaký pocit dluhu,     či závazku. (4 942)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rgbClr val="336699"/>
              </a:buClr>
              <a:buSzPts val="3200"/>
              <a:buFont typeface="Arial"/>
              <a:buNone/>
            </a:pPr>
            <a:r>
              <a:rPr b="1" i="0" lang="en-US" sz="3200" u="none">
                <a:solidFill>
                  <a:srgbClr val="336699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rgbClr val="336699"/>
              </a:buClr>
              <a:buSzPts val="3200"/>
              <a:buFont typeface="Arial"/>
              <a:buChar char="•"/>
            </a:pPr>
            <a:r>
              <a:rPr b="1" i="0" lang="en-US" sz="3200" u="none">
                <a:solidFill>
                  <a:srgbClr val="336699"/>
                </a:solidFill>
                <a:latin typeface="Arial"/>
                <a:ea typeface="Arial"/>
                <a:cs typeface="Arial"/>
                <a:sym typeface="Arial"/>
              </a:rPr>
              <a:t>Budou trochu ujetý, když to dělají zadarmo. (4 942)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t/>
            </a:r>
            <a:endParaRPr b="1" i="0" sz="3200" u="none">
              <a:solidFill>
                <a:srgbClr val="33669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ctr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rgbClr val="336699"/>
              </a:buClr>
              <a:buSzPts val="2000"/>
              <a:buFont typeface="Arial"/>
              <a:buNone/>
            </a:pPr>
            <a:r>
              <a:rPr b="1" i="1" lang="en-US" sz="2000" u="none">
                <a:solidFill>
                  <a:srgbClr val="336699"/>
                </a:solidFill>
                <a:latin typeface="Arial"/>
                <a:ea typeface="Arial"/>
                <a:cs typeface="Arial"/>
                <a:sym typeface="Arial"/>
              </a:rPr>
              <a:t>(Výstupy ankety na www.dobrovolnik.cz – září 2012)</a:t>
            </a:r>
            <a:endParaRPr/>
          </a:p>
          <a:p>
            <a:pPr indent="-215900" lvl="0" marL="3429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t/>
            </a:r>
            <a:endParaRPr b="1" i="1" sz="2000" u="none">
              <a:solidFill>
                <a:srgbClr val="33669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" name="Google Shape;258;p32"/>
          <p:cNvSpPr txBox="1"/>
          <p:nvPr/>
        </p:nvSpPr>
        <p:spPr>
          <a:xfrm>
            <a:off x="10144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r>
              <a:rPr b="0" i="0" lang="en-US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  <a:endParaRPr/>
          </a:p>
        </p:txBody>
      </p:sp>
      <p:sp>
        <p:nvSpPr>
          <p:cNvPr id="259" name="Google Shape;259;p32"/>
          <p:cNvSpPr txBox="1"/>
          <p:nvPr/>
        </p:nvSpPr>
        <p:spPr>
          <a:xfrm>
            <a:off x="68818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en-US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5"/>
          <p:cNvSpPr txBox="1"/>
          <p:nvPr>
            <p:ph type="title"/>
          </p:nvPr>
        </p:nvSpPr>
        <p:spPr>
          <a:xfrm>
            <a:off x="1066800" y="381000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b="1" i="0" lang="en-US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Historie dobrovolnictví</a:t>
            </a:r>
            <a:endParaRPr/>
          </a:p>
        </p:txBody>
      </p:sp>
      <p:sp>
        <p:nvSpPr>
          <p:cNvPr id="115" name="Google Shape;115;p15"/>
          <p:cNvSpPr txBox="1"/>
          <p:nvPr>
            <p:ph idx="1" type="body"/>
          </p:nvPr>
        </p:nvSpPr>
        <p:spPr>
          <a:xfrm>
            <a:off x="1066800" y="1546225"/>
            <a:ext cx="762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6699"/>
              </a:buClr>
              <a:buSzPts val="3000"/>
              <a:buFont typeface="Arial"/>
              <a:buChar char="•"/>
            </a:pPr>
            <a:r>
              <a:rPr b="1" i="0" lang="en-US" sz="3000" u="none" cap="none" strike="noStrike">
                <a:solidFill>
                  <a:srgbClr val="336699"/>
                </a:solidFill>
                <a:latin typeface="Arial"/>
                <a:ea typeface="Arial"/>
                <a:cs typeface="Arial"/>
                <a:sym typeface="Arial"/>
              </a:rPr>
              <a:t>Od počátku dějin </a:t>
            </a:r>
            <a:r>
              <a:rPr b="0" i="0" lang="en-US" sz="3000" u="none" cap="none" strike="noStrike">
                <a:solidFill>
                  <a:srgbClr val="336699"/>
                </a:solidFill>
                <a:latin typeface="Arial"/>
                <a:ea typeface="Arial"/>
                <a:cs typeface="Arial"/>
                <a:sym typeface="Arial"/>
              </a:rPr>
              <a:t>(pohřební bratrstvo Chevra kadiša);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36699"/>
              </a:buClr>
              <a:buSzPts val="3000"/>
              <a:buFont typeface="Arial"/>
              <a:buChar char="•"/>
            </a:pPr>
            <a:r>
              <a:rPr b="1" i="0" lang="en-US" sz="3000" u="none" cap="none" strike="noStrike">
                <a:solidFill>
                  <a:srgbClr val="336699"/>
                </a:solidFill>
                <a:latin typeface="Arial"/>
                <a:ea typeface="Arial"/>
                <a:cs typeface="Arial"/>
                <a:sym typeface="Arial"/>
              </a:rPr>
              <a:t>Česko a zlatý věk pospolitosti</a:t>
            </a:r>
            <a:r>
              <a:rPr b="0" i="0" lang="en-US" sz="3000" u="none" cap="none" strike="noStrike">
                <a:solidFill>
                  <a:srgbClr val="336699"/>
                </a:solidFill>
                <a:latin typeface="Arial"/>
                <a:ea typeface="Arial"/>
                <a:cs typeface="Arial"/>
                <a:sym typeface="Arial"/>
              </a:rPr>
              <a:t> – </a:t>
            </a:r>
            <a:r>
              <a:rPr b="0" i="0" lang="en-US" sz="2800" u="none" cap="none" strike="noStrike">
                <a:solidFill>
                  <a:srgbClr val="336699"/>
                </a:solidFill>
                <a:latin typeface="Arial"/>
                <a:ea typeface="Arial"/>
                <a:cs typeface="Arial"/>
                <a:sym typeface="Arial"/>
              </a:rPr>
              <a:t>národní</a:t>
            </a:r>
            <a:r>
              <a:rPr b="0" i="0" lang="en-US" sz="3000" u="none" cap="none" strike="noStrike">
                <a:solidFill>
                  <a:srgbClr val="336699"/>
                </a:solidFill>
                <a:latin typeface="Arial"/>
                <a:ea typeface="Arial"/>
                <a:cs typeface="Arial"/>
                <a:sym typeface="Arial"/>
              </a:rPr>
              <a:t> obrození;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36699"/>
              </a:buClr>
              <a:buSzPts val="3000"/>
              <a:buFont typeface="Arial"/>
              <a:buChar char="•"/>
            </a:pPr>
            <a:r>
              <a:rPr b="1" i="0" lang="en-US" sz="3000" u="none" cap="none" strike="noStrike">
                <a:solidFill>
                  <a:srgbClr val="336699"/>
                </a:solidFill>
                <a:latin typeface="Arial"/>
                <a:ea typeface="Arial"/>
                <a:cs typeface="Arial"/>
                <a:sym typeface="Arial"/>
              </a:rPr>
              <a:t>Kolaps občanské společnosti </a:t>
            </a:r>
            <a:r>
              <a:rPr b="0" i="0" lang="en-US" sz="3000" u="none" cap="none" strike="noStrike">
                <a:solidFill>
                  <a:srgbClr val="336699"/>
                </a:solidFill>
                <a:latin typeface="Arial"/>
                <a:ea typeface="Arial"/>
                <a:cs typeface="Arial"/>
                <a:sym typeface="Arial"/>
              </a:rPr>
              <a:t>– německá okupace a zejména komunistická totalita;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36699"/>
              </a:buClr>
              <a:buSzPts val="3000"/>
              <a:buFont typeface="Arial"/>
              <a:buChar char="•"/>
            </a:pPr>
            <a:r>
              <a:rPr b="1" i="0" lang="en-US" sz="3000" u="none" cap="none" strike="noStrike">
                <a:solidFill>
                  <a:srgbClr val="336699"/>
                </a:solidFill>
                <a:latin typeface="Arial"/>
                <a:ea typeface="Arial"/>
                <a:cs typeface="Arial"/>
                <a:sym typeface="Arial"/>
              </a:rPr>
              <a:t>Současnost </a:t>
            </a:r>
            <a:r>
              <a:rPr b="0" i="0" lang="en-US" sz="3000" u="none" cap="none" strike="noStrike">
                <a:solidFill>
                  <a:srgbClr val="336699"/>
                </a:solidFill>
                <a:latin typeface="Arial"/>
                <a:ea typeface="Arial"/>
                <a:cs typeface="Arial"/>
                <a:sym typeface="Arial"/>
              </a:rPr>
              <a:t>– od okouzlení individuální svobodou k postupné rehabilitaci komunit;</a:t>
            </a:r>
            <a:endParaRPr/>
          </a:p>
          <a:p>
            <a:pPr indent="-152400" lvl="0" marL="3429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Times New Roman"/>
              <a:buNone/>
            </a:pPr>
            <a:r>
              <a:t/>
            </a:r>
            <a:endParaRPr b="0" i="0" sz="3000" u="none">
              <a:solidFill>
                <a:srgbClr val="33669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15"/>
          <p:cNvSpPr txBox="1"/>
          <p:nvPr/>
        </p:nvSpPr>
        <p:spPr>
          <a:xfrm>
            <a:off x="10144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r>
              <a:rPr b="0" i="0" lang="en-US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  <a:endParaRPr/>
          </a:p>
        </p:txBody>
      </p:sp>
      <p:sp>
        <p:nvSpPr>
          <p:cNvPr id="117" name="Google Shape;117;p15"/>
          <p:cNvSpPr txBox="1"/>
          <p:nvPr/>
        </p:nvSpPr>
        <p:spPr>
          <a:xfrm>
            <a:off x="68818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en-US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33"/>
          <p:cNvSpPr txBox="1"/>
          <p:nvPr>
            <p:ph type="title"/>
          </p:nvPr>
        </p:nvSpPr>
        <p:spPr>
          <a:xfrm>
            <a:off x="1066800" y="381000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</a:pPr>
            <a:r>
              <a:rPr b="1" i="0" lang="en-US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Co to přináší dobrovolníkům</a:t>
            </a:r>
            <a:endParaRPr/>
          </a:p>
        </p:txBody>
      </p:sp>
      <p:sp>
        <p:nvSpPr>
          <p:cNvPr id="265" name="Google Shape;265;p33"/>
          <p:cNvSpPr txBox="1"/>
          <p:nvPr>
            <p:ph idx="1" type="body"/>
          </p:nvPr>
        </p:nvSpPr>
        <p:spPr>
          <a:xfrm>
            <a:off x="1066800" y="1752600"/>
            <a:ext cx="762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6699"/>
              </a:buClr>
              <a:buSzPts val="4400"/>
              <a:buFont typeface="Times New Roman"/>
              <a:buChar char="•"/>
            </a:pPr>
            <a:r>
              <a:rPr b="1" i="0" lang="en-US" sz="4400" u="none">
                <a:solidFill>
                  <a:srgbClr val="3366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výzkumy dokazují, že   </a:t>
            </a:r>
            <a:r>
              <a:rPr b="1" i="0" lang="en-US" sz="4400" u="none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aktivní lidí žijí déle</a:t>
            </a:r>
            <a:r>
              <a:rPr b="1" i="0" lang="en-US" sz="4400" u="none">
                <a:solidFill>
                  <a:srgbClr val="3366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;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880"/>
              </a:spcBef>
              <a:spcAft>
                <a:spcPts val="0"/>
              </a:spcAft>
              <a:buClr>
                <a:srgbClr val="336699"/>
              </a:buClr>
              <a:buSzPts val="4400"/>
              <a:buFont typeface="Times New Roman"/>
              <a:buChar char="•"/>
            </a:pPr>
            <a:r>
              <a:rPr b="1" i="0" lang="en-US" sz="4400" u="none">
                <a:solidFill>
                  <a:srgbClr val="3366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dobrovolníci jsou aktivní lidé;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880"/>
              </a:spcBef>
              <a:spcAft>
                <a:spcPts val="0"/>
              </a:spcAft>
              <a:buClr>
                <a:srgbClr val="336699"/>
              </a:buClr>
              <a:buSzPts val="4400"/>
              <a:buFont typeface="Times New Roman"/>
              <a:buChar char="•"/>
            </a:pPr>
            <a:r>
              <a:rPr b="1" i="0" lang="en-US" sz="4400" u="none">
                <a:solidFill>
                  <a:srgbClr val="3366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 toho vyplývá:    </a:t>
            </a:r>
            <a:r>
              <a:rPr b="1" i="0" lang="en-US" sz="4400" u="none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dobrovolníci žijí déle … ;-)</a:t>
            </a:r>
            <a:endParaRPr/>
          </a:p>
        </p:txBody>
      </p:sp>
      <p:sp>
        <p:nvSpPr>
          <p:cNvPr id="266" name="Google Shape;266;p33"/>
          <p:cNvSpPr txBox="1"/>
          <p:nvPr/>
        </p:nvSpPr>
        <p:spPr>
          <a:xfrm>
            <a:off x="10144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r>
              <a:rPr b="0" i="0" lang="en-US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  <a:endParaRPr/>
          </a:p>
        </p:txBody>
      </p:sp>
      <p:sp>
        <p:nvSpPr>
          <p:cNvPr id="267" name="Google Shape;267;p33"/>
          <p:cNvSpPr txBox="1"/>
          <p:nvPr/>
        </p:nvSpPr>
        <p:spPr>
          <a:xfrm>
            <a:off x="68818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en-US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34"/>
          <p:cNvSpPr txBox="1"/>
          <p:nvPr/>
        </p:nvSpPr>
        <p:spPr>
          <a:xfrm>
            <a:off x="10144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r>
              <a:rPr b="0" i="0" lang="en-US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  <a:endParaRPr/>
          </a:p>
        </p:txBody>
      </p:sp>
      <p:sp>
        <p:nvSpPr>
          <p:cNvPr id="273" name="Google Shape;273;p34"/>
          <p:cNvSpPr txBox="1"/>
          <p:nvPr/>
        </p:nvSpPr>
        <p:spPr>
          <a:xfrm>
            <a:off x="68818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en-US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  <p:sp>
        <p:nvSpPr>
          <p:cNvPr id="274" name="Google Shape;274;p34"/>
          <p:cNvSpPr txBox="1"/>
          <p:nvPr>
            <p:ph type="title"/>
          </p:nvPr>
        </p:nvSpPr>
        <p:spPr>
          <a:xfrm>
            <a:off x="1066800" y="533400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br>
              <a:rPr b="1" i="0" lang="en-US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Informace o dobrovolnictví</a:t>
            </a:r>
            <a:br>
              <a:rPr b="1" i="0" lang="en-US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i="0" lang="en-US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endParaRPr/>
          </a:p>
        </p:txBody>
      </p:sp>
      <p:sp>
        <p:nvSpPr>
          <p:cNvPr id="275" name="Google Shape;275;p34"/>
          <p:cNvSpPr txBox="1"/>
          <p:nvPr/>
        </p:nvSpPr>
        <p:spPr>
          <a:xfrm>
            <a:off x="971550" y="1484312"/>
            <a:ext cx="8077200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1" i="0" lang="en-US" sz="2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www.hest.cz</a:t>
            </a:r>
            <a:endParaRPr b="1" i="0" sz="20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5240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-"/>
            </a:pPr>
            <a:r>
              <a:rPr b="1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adresář dobrovolnických center a programů</a:t>
            </a:r>
            <a:endParaRPr/>
          </a:p>
          <a:p>
            <a:pPr indent="-15240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-"/>
            </a:pPr>
            <a:r>
              <a:rPr b="1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průvodce dobrovolnictvím, smlouvy, pojištění atd.</a:t>
            </a:r>
            <a:endParaRPr/>
          </a:p>
          <a:p>
            <a:pPr indent="-15240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-"/>
            </a:pPr>
            <a:r>
              <a:rPr b="1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metodiky, dotazníky pro dobrovolníky i organizace</a:t>
            </a:r>
            <a:endParaRPr/>
          </a:p>
          <a:p>
            <a:pPr indent="0" lvl="0" marL="0" marR="0" rtl="0" algn="ctr">
              <a:lnSpc>
                <a:spcPct val="2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1" i="0" lang="en-US" sz="2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www.dobrovolnik.cz</a:t>
            </a:r>
            <a:endParaRPr b="1" i="0" sz="20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2700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-"/>
            </a:pPr>
            <a:r>
              <a:rPr b="1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inzerce a databáze dobrovolnických příležitostí</a:t>
            </a:r>
            <a:endParaRPr/>
          </a:p>
          <a:p>
            <a:pPr indent="-15240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-"/>
            </a:pPr>
            <a:r>
              <a:rPr b="1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články, aktuality, diskuze, zkušenosti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9999"/>
              </a:buClr>
              <a:buSzPts val="800"/>
              <a:buFont typeface="Arial"/>
              <a:buNone/>
            </a:pPr>
            <a:r>
              <a:t/>
            </a:r>
            <a:endParaRPr b="1" i="0" sz="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1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Děkuji za pozornost, čekám na vaše reflexe </a:t>
            </a:r>
            <a:r>
              <a:rPr b="1" i="0" lang="en-US" sz="28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jiri.tosner@hest.cz</a:t>
            </a:r>
            <a:r>
              <a:rPr b="1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6"/>
          <p:cNvSpPr txBox="1"/>
          <p:nvPr>
            <p:ph type="title"/>
          </p:nvPr>
        </p:nvSpPr>
        <p:spPr>
          <a:xfrm>
            <a:off x="1066800" y="381000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b="1" i="0" lang="en-US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Poslání obce</a:t>
            </a:r>
            <a:endParaRPr/>
          </a:p>
        </p:txBody>
      </p:sp>
      <p:sp>
        <p:nvSpPr>
          <p:cNvPr id="123" name="Google Shape;123;p16"/>
          <p:cNvSpPr txBox="1"/>
          <p:nvPr/>
        </p:nvSpPr>
        <p:spPr>
          <a:xfrm>
            <a:off x="10144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r>
              <a:rPr b="0" i="0" lang="en-US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  <a:endParaRPr/>
          </a:p>
        </p:txBody>
      </p:sp>
      <p:sp>
        <p:nvSpPr>
          <p:cNvPr id="124" name="Google Shape;124;p16"/>
          <p:cNvSpPr txBox="1"/>
          <p:nvPr/>
        </p:nvSpPr>
        <p:spPr>
          <a:xfrm>
            <a:off x="68818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en-US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  <p:pic>
        <p:nvPicPr>
          <p:cNvPr descr="C:\Documents and Settings\jtosner\Dokumenty\Jirka\Granty\SF EU\Temat_sítě_77_NSZM_HESTIA\Komunitní_dobrovolnictví\Radnice MB nápis.jpg" id="125" name="Google Shape;125;p16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71550" y="1628775"/>
            <a:ext cx="7854950" cy="41767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7"/>
          <p:cNvSpPr txBox="1"/>
          <p:nvPr>
            <p:ph idx="1" type="body"/>
          </p:nvPr>
        </p:nvSpPr>
        <p:spPr>
          <a:xfrm>
            <a:off x="755650" y="1557337"/>
            <a:ext cx="8051800" cy="43926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Times New Roman"/>
              <a:buNone/>
            </a:pPr>
            <a:r>
              <a:t/>
            </a:r>
            <a:endParaRPr b="0" i="0" sz="6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1" i="1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Motto: „Pomáháme těm, kteří pomáhají.“</a:t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600"/>
              <a:buFont typeface="Times New Roman"/>
              <a:buNone/>
            </a:pPr>
            <a:r>
              <a:t/>
            </a:r>
            <a:endParaRPr b="0" i="0" sz="6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600"/>
              <a:buFont typeface="Times New Roman"/>
              <a:buNone/>
            </a:pPr>
            <a:r>
              <a:t/>
            </a:r>
            <a:endParaRPr b="0" i="0" sz="6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b="1" i="0" lang="en-US" sz="2400" u="none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rPr>
              <a:t>Věříme, že naší činností přispívám k morální a občanské rehabilitaci české společnosti</a:t>
            </a:r>
            <a:r>
              <a:rPr b="1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Times New Roman"/>
              <a:buNone/>
            </a:pPr>
            <a:r>
              <a:t/>
            </a:r>
            <a:endParaRPr b="0" i="0" sz="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„S</a:t>
            </a:r>
            <a:r>
              <a:rPr b="1" i="1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vobodně a dobrovolně zvolená aktivita a pomoc jsou tím, co činí z dobrovolníka nositele procesu změn ve společnosti. Jeho tvořivá energie je silou, která otevírá možnosti nových řešení. Tím se stává mostem v procesu spolupráce mezi státem, firmami a neziskovým sektorem.“</a:t>
            </a:r>
            <a:endParaRPr/>
          </a:p>
          <a:p>
            <a:pPr indent="-342900" lvl="0" marL="342900" marR="0" rtl="0" algn="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0" i="1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Kofi Annan, generální tajemník OSN při zahájení mezinárodního roku dobrovolníků 2001</a:t>
            </a:r>
            <a:endParaRPr/>
          </a:p>
          <a:p>
            <a:pPr indent="-215900" lvl="0" marL="3429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t/>
            </a:r>
            <a:endParaRPr b="0" i="1" sz="20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17"/>
          <p:cNvSpPr txBox="1"/>
          <p:nvPr/>
        </p:nvSpPr>
        <p:spPr>
          <a:xfrm>
            <a:off x="10144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r>
              <a:rPr b="0" i="0" lang="en-US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  <a:endParaRPr/>
          </a:p>
        </p:txBody>
      </p:sp>
      <p:sp>
        <p:nvSpPr>
          <p:cNvPr id="132" name="Google Shape;132;p17"/>
          <p:cNvSpPr txBox="1"/>
          <p:nvPr/>
        </p:nvSpPr>
        <p:spPr>
          <a:xfrm>
            <a:off x="68818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en-US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  <p:sp>
        <p:nvSpPr>
          <p:cNvPr id="133" name="Google Shape;133;p17"/>
          <p:cNvSpPr txBox="1"/>
          <p:nvPr>
            <p:ph type="title"/>
          </p:nvPr>
        </p:nvSpPr>
        <p:spPr>
          <a:xfrm>
            <a:off x="1066800" y="381000"/>
            <a:ext cx="7620000" cy="9604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Times New Roman"/>
              <a:buNone/>
            </a:pPr>
            <a:r>
              <a:rPr b="1" i="0" lang="en-US" sz="4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Poslání HESTIA</a:t>
            </a:r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8"/>
          <p:cNvSpPr txBox="1"/>
          <p:nvPr>
            <p:ph type="title"/>
          </p:nvPr>
        </p:nvSpPr>
        <p:spPr>
          <a:xfrm>
            <a:off x="1066800" y="381000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</a:pPr>
            <a:r>
              <a:rPr b="1" i="0" lang="en-US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Rozvíjíme, podporujeme a propagujeme dobrovolnictví již 25 let</a:t>
            </a:r>
            <a:endParaRPr/>
          </a:p>
        </p:txBody>
      </p:sp>
      <p:sp>
        <p:nvSpPr>
          <p:cNvPr id="139" name="Google Shape;139;p18"/>
          <p:cNvSpPr txBox="1"/>
          <p:nvPr>
            <p:ph idx="1" type="body"/>
          </p:nvPr>
        </p:nvSpPr>
        <p:spPr>
          <a:xfrm>
            <a:off x="1066800" y="1752600"/>
            <a:ext cx="762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Noto Sans Symbols"/>
              <a:buChar char="➲"/>
            </a:pPr>
            <a:r>
              <a:rPr b="0" i="0" lang="en-US" sz="2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Metodiky dobrovolnictví v řadě oblastí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Noto Sans Symbols"/>
              <a:buChar char="➲"/>
            </a:pPr>
            <a:r>
              <a:rPr b="0" i="0" lang="en-US" sz="2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Výběr, školení a supervize dobrovolníků v mento- ringových programech – PětP, 3G, KOMPAS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Noto Sans Symbols"/>
              <a:buChar char="➲"/>
            </a:pPr>
            <a:r>
              <a:rPr b="0" i="0" lang="en-US" sz="2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Vzdělávání pro koordinátory dobrovolníků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Noto Sans Symbols"/>
              <a:buChar char="➲"/>
            </a:pPr>
            <a:r>
              <a:rPr b="0" i="0" lang="en-US" sz="2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Supervize pro pracovníky pomáhajících profesí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Noto Sans Symbols"/>
              <a:buChar char="➲"/>
            </a:pPr>
            <a:r>
              <a:rPr b="0" i="0" lang="en-US" sz="2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Výzkumy, mezinárodní konference, odborné publikace, systémové projekty dobrovolnictví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Noto Sans Symbols"/>
              <a:buChar char="➲"/>
            </a:pPr>
            <a:r>
              <a:rPr b="0" i="0" lang="en-US" sz="2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Podpora zakládání dobrovolnických center a metodické vedení organizací sdružených v Koalici dobrovolnických iniciativ</a:t>
            </a:r>
            <a:endParaRPr/>
          </a:p>
          <a:p>
            <a:pPr indent="-203200" lvl="0" marL="342900" marR="0" rtl="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Times New Roman"/>
              <a:buNone/>
            </a:pPr>
            <a:r>
              <a:t/>
            </a:r>
            <a:endParaRPr b="0" i="0" sz="22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p18"/>
          <p:cNvSpPr txBox="1"/>
          <p:nvPr/>
        </p:nvSpPr>
        <p:spPr>
          <a:xfrm>
            <a:off x="10144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r>
              <a:rPr b="0" i="0" lang="en-US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  <a:endParaRPr/>
          </a:p>
        </p:txBody>
      </p:sp>
      <p:sp>
        <p:nvSpPr>
          <p:cNvPr id="141" name="Google Shape;141;p18"/>
          <p:cNvSpPr txBox="1"/>
          <p:nvPr/>
        </p:nvSpPr>
        <p:spPr>
          <a:xfrm>
            <a:off x="68818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en-US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9"/>
          <p:cNvSpPr txBox="1"/>
          <p:nvPr/>
        </p:nvSpPr>
        <p:spPr>
          <a:xfrm>
            <a:off x="10144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r>
              <a:rPr b="0" i="0" lang="en-US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  <a:endParaRPr/>
          </a:p>
        </p:txBody>
      </p:sp>
      <p:sp>
        <p:nvSpPr>
          <p:cNvPr id="147" name="Google Shape;147;p19"/>
          <p:cNvSpPr txBox="1"/>
          <p:nvPr/>
        </p:nvSpPr>
        <p:spPr>
          <a:xfrm>
            <a:off x="68818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en-US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  <p:sp>
        <p:nvSpPr>
          <p:cNvPr id="148" name="Google Shape;148;p19"/>
          <p:cNvSpPr txBox="1"/>
          <p:nvPr>
            <p:ph type="title"/>
          </p:nvPr>
        </p:nvSpPr>
        <p:spPr>
          <a:xfrm>
            <a:off x="1066800" y="333375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</a:pPr>
            <a:r>
              <a:rPr b="1" i="0" lang="en-US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Definice dobrovolnictví</a:t>
            </a:r>
            <a:endParaRPr/>
          </a:p>
        </p:txBody>
      </p:sp>
      <p:sp>
        <p:nvSpPr>
          <p:cNvPr id="149" name="Google Shape;149;p19"/>
          <p:cNvSpPr txBox="1"/>
          <p:nvPr>
            <p:ph idx="1" type="body"/>
          </p:nvPr>
        </p:nvSpPr>
        <p:spPr>
          <a:xfrm>
            <a:off x="1066800" y="1700212"/>
            <a:ext cx="7620000" cy="43926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812800" lvl="0" marL="8128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1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endParaRPr b="1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812800" lvl="0" marL="812800" marR="0" rtl="0" algn="l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</a:pPr>
            <a:r>
              <a:rPr b="1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Dobrovolnictví je vědomá, svobodně zvolená činnost ve prospěch druhých, kterou poskytují občané bezplatně</a:t>
            </a:r>
            <a:endParaRPr/>
          </a:p>
          <a:p>
            <a:pPr indent="-609600" lvl="0" marL="812800" marR="0" rtl="0" algn="l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t/>
            </a:r>
            <a:endParaRPr b="1" i="0" sz="32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812800" lvl="0" marL="812800" marR="0" rtl="0" algn="l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</a:pPr>
            <a:r>
              <a:rPr b="1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Dobrovolník dává vědomě část svého času, energie a schopností ve prospěch činnosti, která je časově        i obsahově vymezena dle možností       i potřeb obou zúčastněných stran</a:t>
            </a:r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0"/>
          <p:cNvSpPr txBox="1"/>
          <p:nvPr/>
        </p:nvSpPr>
        <p:spPr>
          <a:xfrm>
            <a:off x="10144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r>
              <a:rPr b="0" i="0" lang="en-US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  <a:endParaRPr/>
          </a:p>
        </p:txBody>
      </p:sp>
      <p:sp>
        <p:nvSpPr>
          <p:cNvPr id="156" name="Google Shape;156;p20"/>
          <p:cNvSpPr txBox="1"/>
          <p:nvPr/>
        </p:nvSpPr>
        <p:spPr>
          <a:xfrm>
            <a:off x="68818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en-US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  <p:sp>
        <p:nvSpPr>
          <p:cNvPr id="157" name="Google Shape;157;p20"/>
          <p:cNvSpPr txBox="1"/>
          <p:nvPr>
            <p:ph type="title"/>
          </p:nvPr>
        </p:nvSpPr>
        <p:spPr>
          <a:xfrm>
            <a:off x="1116012" y="115887"/>
            <a:ext cx="7620000" cy="15462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</a:pPr>
            <a:r>
              <a:rPr b="1" i="0" lang="en-US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Dobrovolnictví v komunitě</a:t>
            </a:r>
            <a:endParaRPr/>
          </a:p>
        </p:txBody>
      </p:sp>
      <p:sp>
        <p:nvSpPr>
          <p:cNvPr id="158" name="Google Shape;158;p20"/>
          <p:cNvSpPr txBox="1"/>
          <p:nvPr/>
        </p:nvSpPr>
        <p:spPr>
          <a:xfrm>
            <a:off x="0" y="0"/>
            <a:ext cx="257175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r>
              <a:rPr b="1" i="0" lang="en-US" sz="12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r>
              <a:rPr b="1" i="0" lang="en-US" sz="1100" u="none">
                <a:solidFill>
                  <a:srgbClr val="0099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</p:txBody>
      </p:sp>
      <p:sp>
        <p:nvSpPr>
          <p:cNvPr id="159" name="Google Shape;159;p20"/>
          <p:cNvSpPr txBox="1"/>
          <p:nvPr/>
        </p:nvSpPr>
        <p:spPr>
          <a:xfrm>
            <a:off x="0" y="0"/>
            <a:ext cx="257175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r>
              <a:rPr b="1" i="0" lang="en-US" sz="12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r>
              <a:rPr b="1" i="0" lang="en-US" sz="1100" u="none">
                <a:solidFill>
                  <a:srgbClr val="0099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</p:txBody>
      </p:sp>
      <p:sp>
        <p:nvSpPr>
          <p:cNvPr id="160" name="Google Shape;160;p20"/>
          <p:cNvSpPr txBox="1"/>
          <p:nvPr/>
        </p:nvSpPr>
        <p:spPr>
          <a:xfrm>
            <a:off x="0" y="0"/>
            <a:ext cx="257175" cy="274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r>
              <a:rPr b="1" i="0" lang="en-US" sz="12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r>
              <a:rPr b="1" i="0" lang="en-US" sz="1100" u="none">
                <a:solidFill>
                  <a:srgbClr val="0099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</p:txBody>
      </p:sp>
      <p:sp>
        <p:nvSpPr>
          <p:cNvPr id="161" name="Google Shape;161;p20"/>
          <p:cNvSpPr txBox="1"/>
          <p:nvPr>
            <p:ph idx="1" type="body"/>
          </p:nvPr>
        </p:nvSpPr>
        <p:spPr>
          <a:xfrm>
            <a:off x="1066800" y="1752600"/>
            <a:ext cx="762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1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Dobrovolnictví – pohled z EU</a:t>
            </a:r>
            <a:endParaRPr b="1" i="0" sz="36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Dobrovolná činnost je jednou ze zásadních dimenzí aktivního občanství a demokracie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Dobrovolnictví má potenciál přispívat k celkovým životním podmínkám jednotlivců a k harmonickému rozvoji společnosti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Tyto činnosti jsou prospěšné pro jednotlivé dobrovolníky, obce i společnost jako celek</a:t>
            </a:r>
            <a:endParaRPr/>
          </a:p>
          <a:p>
            <a:pPr indent="-1651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1"/>
          <p:cNvSpPr txBox="1"/>
          <p:nvPr>
            <p:ph type="title"/>
          </p:nvPr>
        </p:nvSpPr>
        <p:spPr>
          <a:xfrm>
            <a:off x="1066800" y="381000"/>
            <a:ext cx="7620000" cy="1247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</a:pPr>
            <a:br>
              <a:rPr b="1" i="0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Tři tváře dobrovolnictví</a:t>
            </a:r>
            <a:br>
              <a:rPr b="1" i="0" lang="en-US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2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Frič, P., Vávra, M. (2012). Tři tváře komunitního dobrovolnictví,     HESTIA, AGNES, Praha</a:t>
            </a:r>
            <a:br>
              <a:rPr b="0" i="0" lang="en-US" sz="2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/>
          </a:p>
        </p:txBody>
      </p:sp>
      <p:sp>
        <p:nvSpPr>
          <p:cNvPr id="167" name="Google Shape;167;p21"/>
          <p:cNvSpPr txBox="1"/>
          <p:nvPr>
            <p:ph idx="1" type="body"/>
          </p:nvPr>
        </p:nvSpPr>
        <p:spPr>
          <a:xfrm>
            <a:off x="900112" y="1773237"/>
            <a:ext cx="7897812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</a:pPr>
            <a:r>
              <a:rPr b="1" i="0" lang="en-US" sz="2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Neformální dobrovolnictví </a:t>
            </a:r>
            <a:r>
              <a:rPr b="0" i="0" lang="en-US" sz="2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je vědomá, svobodně zvolená činnost ve prospěch druhých, kterou poskytují občané bezplatně. Dobrovolník dává část svého času, energie                a schopností.</a:t>
            </a:r>
            <a:endParaRPr/>
          </a:p>
          <a:p>
            <a:pPr indent="-304800" lvl="0" marL="342900" marR="0" rtl="0" algn="l">
              <a:lnSpc>
                <a:spcPct val="80000"/>
              </a:lnSpc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600"/>
              <a:buFont typeface="Times New Roman"/>
              <a:buNone/>
            </a:pPr>
            <a:r>
              <a:t/>
            </a:r>
            <a:endParaRPr b="0" i="0" sz="6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</a:pPr>
            <a:r>
              <a:rPr b="1" i="0" lang="en-US" sz="2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Organizované dobrovolnictví </a:t>
            </a:r>
            <a:r>
              <a:rPr b="0" i="0" lang="en-US" sz="2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je profesionálně organizováno, aniž by ztratilo svoji spontaneitu. Je zdrojem pomoci pro organizaci, která s dobrovolníky spolupracuje a zdrojem zkušeností i příležitostí pro osobní růst dobrovolníků.</a:t>
            </a:r>
            <a:endParaRPr/>
          </a:p>
          <a:p>
            <a:pPr indent="-304800" lvl="0" marL="342900" marR="0" rtl="0" algn="l">
              <a:lnSpc>
                <a:spcPct val="80000"/>
              </a:lnSpc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600"/>
              <a:buFont typeface="Times New Roman"/>
              <a:buNone/>
            </a:pPr>
            <a:r>
              <a:t/>
            </a:r>
            <a:endParaRPr b="1" i="0" sz="6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</a:pPr>
            <a:r>
              <a:rPr b="1" i="0" lang="en-US" sz="2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Virtuální dobrovolnictví - </a:t>
            </a:r>
            <a:r>
              <a:rPr b="0" i="0" lang="en-US" sz="2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účastníci elektronické komunikace, kteří se stávají on-line, kyber, tele dobrovolníky. Poskytují svůj „kybersevis” (online-mentoring, teletutoring, poradenství, fundraising, vzdělávací kurzy, grafické práce …) členům virtuálních komunit po celém světě. </a:t>
            </a:r>
            <a:endParaRPr/>
          </a:p>
        </p:txBody>
      </p:sp>
      <p:sp>
        <p:nvSpPr>
          <p:cNvPr id="168" name="Google Shape;168;p21"/>
          <p:cNvSpPr txBox="1"/>
          <p:nvPr/>
        </p:nvSpPr>
        <p:spPr>
          <a:xfrm>
            <a:off x="10144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r>
              <a:rPr b="0" i="0" lang="en-US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  <a:endParaRPr/>
          </a:p>
        </p:txBody>
      </p:sp>
      <p:sp>
        <p:nvSpPr>
          <p:cNvPr id="169" name="Google Shape;169;p21"/>
          <p:cNvSpPr txBox="1"/>
          <p:nvPr/>
        </p:nvSpPr>
        <p:spPr>
          <a:xfrm>
            <a:off x="68818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en-US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22"/>
          <p:cNvSpPr txBox="1"/>
          <p:nvPr/>
        </p:nvSpPr>
        <p:spPr>
          <a:xfrm>
            <a:off x="10144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r>
              <a:rPr b="0" i="0" lang="en-US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  <a:endParaRPr/>
          </a:p>
        </p:txBody>
      </p:sp>
      <p:sp>
        <p:nvSpPr>
          <p:cNvPr id="175" name="Google Shape;175;p22"/>
          <p:cNvSpPr txBox="1"/>
          <p:nvPr/>
        </p:nvSpPr>
        <p:spPr>
          <a:xfrm>
            <a:off x="68818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en-US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  <p:sp>
        <p:nvSpPr>
          <p:cNvPr id="176" name="Google Shape;176;p22"/>
          <p:cNvSpPr txBox="1"/>
          <p:nvPr>
            <p:ph type="title"/>
          </p:nvPr>
        </p:nvSpPr>
        <p:spPr>
          <a:xfrm>
            <a:off x="1066800" y="333375"/>
            <a:ext cx="7620000" cy="10080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b="1" i="0" lang="en-US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Definice komunity</a:t>
            </a:r>
            <a:br>
              <a:rPr b="1" i="0" lang="en-US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dle </a:t>
            </a:r>
            <a:r>
              <a:rPr b="1" i="0" lang="en-US" sz="2400" u="sng" cap="none" strike="noStrike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/>
              </a:rPr>
              <a:t>http://cs.wikipedia.org/wiki/Komunita</a:t>
            </a:r>
            <a:r>
              <a:rPr b="1" i="0" lang="en-US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177" name="Google Shape;177;p22"/>
          <p:cNvSpPr txBox="1"/>
          <p:nvPr>
            <p:ph idx="1" type="body"/>
          </p:nvPr>
        </p:nvSpPr>
        <p:spPr>
          <a:xfrm>
            <a:off x="755650" y="1484312"/>
            <a:ext cx="8137525" cy="48244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1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b="1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Komunita</a:t>
            </a: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 (z </a:t>
            </a:r>
            <a:r>
              <a:rPr b="0" i="0" lang="en-US" sz="20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4"/>
              </a:rPr>
              <a:t>lat</a:t>
            </a: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 </a:t>
            </a:r>
            <a:r>
              <a:rPr b="0" i="1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cum</a:t>
            </a: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 – spolu, mezi sebou a </a:t>
            </a:r>
            <a:r>
              <a:rPr b="0" i="1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munere</a:t>
            </a: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 – darovat) je společenství živých bytostí, které sdílejí určitou oblast vymezenou prostorově, jejich společnými zájmy, apod. Jednotlivé živé bytosti mohou být rostliny, zvířata nebo lidé, kteréhokoliv druhu nebo velikosti. 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Komunitu charakterizuje zejména sdílená vzájemná interakce, vycházející ze společných potřeb nebo zájmů. Komunity se obvykle vytvářejí na konkrétním místě – obyvatelstvo obce, spolek, rodová osada, církev, škola, klub i firma.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Zejména s rozšířením internetu toto omezení přestává platit - komunity na diskuzních fórech a sítích, komunita kolem Wikipedie. 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</a:t>
            </a:r>
            <a:r>
              <a:rPr b="1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Nicméně každá skutečná lidská komunita je vždy založena na vzájemném fyzickém styku více živých lidí.</a:t>
            </a:r>
            <a:endParaRPr/>
          </a:p>
        </p:txBody>
      </p:sp>
    </p:spTree>
  </p:cSld>
  <p:clrMapOvr>
    <a:masterClrMapping/>
  </p:clrMapOvr>
  <p:transition spd="med">
    <p:fade thruBlk="1"/>
  </p:transition>
</p:sld>
</file>

<file path=ppt/theme/theme1.xml><?xml version="1.0" encoding="utf-8"?>
<a:theme xmlns:a="http://schemas.openxmlformats.org/drawingml/2006/main" xmlns:r="http://schemas.openxmlformats.org/officeDocument/2006/relationships" name="Zápisník">
  <a:themeElements>
    <a:clrScheme name="Zápisník 1">
      <a:dk1>
        <a:srgbClr val="000000"/>
      </a:dk1>
      <a:lt1>
        <a:srgbClr val="FEFDE3"/>
      </a:lt1>
      <a:dk2>
        <a:srgbClr val="221304"/>
      </a:dk2>
      <a:lt2>
        <a:srgbClr val="CBBD83"/>
      </a:lt2>
      <a:accent1>
        <a:srgbClr val="A1BD69"/>
      </a:accent1>
      <a:accent2>
        <a:srgbClr val="3694B6"/>
      </a:accent2>
      <a:accent3>
        <a:srgbClr val="FEFEEF"/>
      </a:accent3>
      <a:accent4>
        <a:srgbClr val="000000"/>
      </a:accent4>
      <a:accent5>
        <a:srgbClr val="CDDBB9"/>
      </a:accent5>
      <a:accent6>
        <a:srgbClr val="3086A5"/>
      </a:accent6>
      <a:hlink>
        <a:srgbClr val="660066"/>
      </a:hlink>
      <a:folHlink>
        <a:srgbClr val="66669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1_Zápisník">
  <a:themeElements>
    <a:clrScheme name="Zápisník 1">
      <a:dk1>
        <a:srgbClr val="000000"/>
      </a:dk1>
      <a:lt1>
        <a:srgbClr val="FEFDE3"/>
      </a:lt1>
      <a:dk2>
        <a:srgbClr val="221304"/>
      </a:dk2>
      <a:lt2>
        <a:srgbClr val="CBBD83"/>
      </a:lt2>
      <a:accent1>
        <a:srgbClr val="A1BD69"/>
      </a:accent1>
      <a:accent2>
        <a:srgbClr val="3694B6"/>
      </a:accent2>
      <a:accent3>
        <a:srgbClr val="FEFEEF"/>
      </a:accent3>
      <a:accent4>
        <a:srgbClr val="000000"/>
      </a:accent4>
      <a:accent5>
        <a:srgbClr val="CDDBB9"/>
      </a:accent5>
      <a:accent6>
        <a:srgbClr val="3086A5"/>
      </a:accent6>
      <a:hlink>
        <a:srgbClr val="660066"/>
      </a:hlink>
      <a:folHlink>
        <a:srgbClr val="66669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