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95" r:id="rId3"/>
    <p:sldId id="294" r:id="rId4"/>
    <p:sldId id="296" r:id="rId5"/>
    <p:sldId id="297" r:id="rId6"/>
    <p:sldId id="303" r:id="rId7"/>
    <p:sldId id="292" r:id="rId8"/>
    <p:sldId id="291" r:id="rId9"/>
    <p:sldId id="298" r:id="rId10"/>
    <p:sldId id="304" r:id="rId11"/>
    <p:sldId id="299" r:id="rId12"/>
    <p:sldId id="300" r:id="rId13"/>
    <p:sldId id="301" r:id="rId14"/>
    <p:sldId id="305" r:id="rId15"/>
    <p:sldId id="306" r:id="rId16"/>
    <p:sldId id="307" r:id="rId17"/>
    <p:sldId id="308" r:id="rId18"/>
    <p:sldId id="272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00"/>
    <a:srgbClr val="0000CC"/>
    <a:srgbClr val="0000FF"/>
    <a:srgbClr val="FF0066"/>
    <a:srgbClr val="AF09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783" autoAdjust="0"/>
  </p:normalViewPr>
  <p:slideViewPr>
    <p:cSldViewPr>
      <p:cViewPr varScale="1">
        <p:scale>
          <a:sx n="69" d="100"/>
          <a:sy n="69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3DCE27-7171-46D2-BC94-A81A5DF5B8FC}" type="datetimeFigureOut">
              <a:rPr lang="cs-CZ"/>
              <a:pPr>
                <a:defRPr/>
              </a:pPr>
              <a:t>26.2.2012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CBF970-FE5B-41AF-95D5-3B1FEEAEDF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2390CD-B503-4C3B-9191-BEB53DCAA843}" type="datetimeFigureOut">
              <a:rPr lang="cs-CZ"/>
              <a:pPr>
                <a:defRPr/>
              </a:pPr>
              <a:t>26.2.2012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4723A1-F72D-4C52-832D-545AD3466AF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1A42-AF02-47CE-A70C-3E2885AFFD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45D62-95F1-45A6-878D-1BE8093559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C708-8ECE-4E42-A6A5-FB7A60949D8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str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71504"/>
          </a:xfrm>
          <a:prstGeom prst="rect">
            <a:avLst/>
          </a:prstGeom>
        </p:spPr>
        <p:txBody>
          <a:bodyPr/>
          <a:lstStyle>
            <a:lvl1pPr algn="l">
              <a:defRPr sz="2400" b="1" u="sng">
                <a:solidFill>
                  <a:srgbClr val="0F40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4143404"/>
          </a:xfrm>
          <a:prstGeom prst="rect">
            <a:avLst/>
          </a:prstGeom>
        </p:spPr>
        <p:txBody>
          <a:bodyPr/>
          <a:lstStyle>
            <a:lvl1pPr algn="just">
              <a:defRPr sz="1500" b="1">
                <a:solidFill>
                  <a:srgbClr val="0F4096"/>
                </a:solidFill>
              </a:defRPr>
            </a:lvl1pPr>
            <a:lvl2pPr marL="355600" indent="-177800">
              <a:buFont typeface="Wingdings" pitchFamily="2" charset="2"/>
              <a:buChar char="§"/>
              <a:defRPr sz="1500" b="1">
                <a:solidFill>
                  <a:srgbClr val="0F4096"/>
                </a:solidFill>
              </a:defRPr>
            </a:lvl2pPr>
            <a:lvl3pPr marL="723900" indent="-190500">
              <a:buFont typeface="Wingdings" pitchFamily="2" charset="2"/>
              <a:buChar char="§"/>
              <a:defRPr sz="1500" b="1">
                <a:solidFill>
                  <a:srgbClr val="0F4096"/>
                </a:solidFill>
              </a:defRPr>
            </a:lvl3pPr>
            <a:lvl4pPr marL="990600" indent="-177800">
              <a:buFont typeface="Wingdings" pitchFamily="2" charset="2"/>
              <a:buChar char="§"/>
              <a:defRPr sz="1500" b="1">
                <a:solidFill>
                  <a:srgbClr val="0F4096"/>
                </a:solidFill>
              </a:defRPr>
            </a:lvl4pPr>
            <a:lvl5pPr marL="1346200" indent="-266700">
              <a:buFont typeface="Wingdings" pitchFamily="2" charset="2"/>
              <a:buChar char="§"/>
              <a:tabLst/>
              <a:defRPr sz="1500" b="1">
                <a:solidFill>
                  <a:srgbClr val="0F4096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214299" y="142852"/>
            <a:ext cx="4857767" cy="3571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cs-CZ" sz="1400" b="1" i="0" u="none" strike="noStrike" kern="1200" cap="none" spc="0" normalizeH="0" baseline="0" noProof="0">
                <a:ln>
                  <a:noFill/>
                </a:ln>
                <a:solidFill>
                  <a:srgbClr val="0F409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17994-0199-47B3-99E0-41FED63594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96B98-824F-4C85-94E2-2C31438DCB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5AE9-6FD1-4DDD-BC8E-6A5421FEB8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E99D-60C1-4261-ABFE-CE223750FAD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0762-63EA-43DE-BB26-3C23E2671EF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BDC5-C1C6-4B8B-B536-D0CD9A7960F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6EEB9-078D-46BF-B76C-83A180F475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64E79-C5D4-438F-858A-571AED0A35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69232F-D1A9-4739-A890-CD4372BF6C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11275"/>
            <a:ext cx="8258175" cy="52863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  <a:cs typeface="Arial" pitchFamily="34" charset="0"/>
              </a:rPr>
              <a:t>Příprava na nové programovací období 2014 až 2020 z pohledu legislativních změn</a:t>
            </a:r>
          </a:p>
          <a:p>
            <a:pPr algn="ctr" eaLnBrk="1" hangingPunct="1">
              <a:buFontTx/>
              <a:buNone/>
              <a:defRPr/>
            </a:pPr>
            <a:endParaRPr lang="cs-CZ" sz="1800" dirty="0" smtClean="0">
              <a:solidFill>
                <a:srgbClr val="000099"/>
              </a:solidFill>
              <a:cs typeface="Arial" pitchFamily="34" charset="0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Konference samospráv Olomouckého kraje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27. února 2012</a:t>
            </a:r>
          </a:p>
          <a:p>
            <a:pPr marL="19050" algn="ctr">
              <a:buFontTx/>
              <a:buNone/>
              <a:defRPr/>
            </a:pPr>
            <a:endParaRPr lang="cs-CZ" sz="2400" dirty="0" smtClean="0">
              <a:solidFill>
                <a:srgbClr val="000099"/>
              </a:solidFill>
              <a:cs typeface="Arial" pitchFamily="34" charset="0"/>
            </a:endParaRPr>
          </a:p>
          <a:p>
            <a:pPr marL="19050" algn="ctr">
              <a:buFontTx/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Zdeněk </a:t>
            </a: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Semorád</a:t>
            </a:r>
          </a:p>
          <a:p>
            <a:pPr algn="ctr" eaLnBrk="1" hangingPunct="1">
              <a:buFontTx/>
              <a:buNone/>
              <a:defRPr/>
            </a:pP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ředitel Úřadu Regionální rady </a:t>
            </a:r>
            <a:r>
              <a:rPr lang="cs-CZ" sz="2400" dirty="0" smtClean="0">
                <a:solidFill>
                  <a:srgbClr val="000099"/>
                </a:solidFill>
                <a:cs typeface="Arial" pitchFamily="34" charset="0"/>
              </a:rPr>
              <a:t>NUTS 2 Severovýchod</a:t>
            </a:r>
            <a:endParaRPr lang="cs-CZ" sz="2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0825" y="893763"/>
            <a:ext cx="8532813" cy="5708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defRPr/>
            </a:pPr>
            <a:r>
              <a:rPr lang="cs-CZ" sz="2000" b="1" dirty="0">
                <a:solidFill>
                  <a:srgbClr val="0000CC"/>
                </a:solidFill>
              </a:rPr>
              <a:t>Ve více rozvinutých a přechodných regionech: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Nejméně 80% prostředků se přidělí na  tyto tematické cíle: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Posílení výzkumu, technologického rozvoje a inovací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Zvýšení konkurenceschopnosti MSP, odvětví zemědělství, rybářství a akvakultury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Podpora přechodu na nízkouhlíkové hospodářství ve všech odvětvích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Nejméně 20% prostředků se přidělí na tematický cíl podporu přechodu na nízkouhlíkové hospodářství ve všech odvětvích.</a:t>
            </a:r>
          </a:p>
          <a:p>
            <a:pPr marL="354013" indent="-354013">
              <a:spcBef>
                <a:spcPts val="600"/>
              </a:spcBef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cs-CZ" sz="2000" dirty="0">
                <a:solidFill>
                  <a:srgbClr val="0000CC"/>
                </a:solidFill>
              </a:rPr>
              <a:t>Dále musí být vždy nejméně 5% prostředků směřováno na integrovaná opatření pro udržitelný rozvoj měst (seznam měst, která budou tato opatření realizovat, má obsahovat již Smlouva o partnerství). </a:t>
            </a:r>
          </a:p>
          <a:p>
            <a:pPr>
              <a:spcBef>
                <a:spcPts val="600"/>
              </a:spcBef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cs-CZ" sz="2000" dirty="0">
                <a:solidFill>
                  <a:srgbClr val="0000CC"/>
                </a:solidFill>
              </a:rPr>
              <a:t>V návrhu Nařízení ERDF stanoveny investiční priority pro jednotlivé tematické cíle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3850" y="806450"/>
            <a:ext cx="8424863" cy="6078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4013" indent="-354013">
              <a:spcBef>
                <a:spcPts val="0"/>
              </a:spcBef>
              <a:defRPr/>
            </a:pPr>
            <a:r>
              <a:rPr lang="cs-CZ" sz="2000" b="1" dirty="0" err="1">
                <a:solidFill>
                  <a:srgbClr val="0000CC"/>
                </a:solidFill>
              </a:rPr>
              <a:t>ERDF</a:t>
            </a:r>
            <a:r>
              <a:rPr lang="cs-CZ" sz="2000" b="1" dirty="0">
                <a:solidFill>
                  <a:srgbClr val="0000CC"/>
                </a:solidFill>
              </a:rPr>
              <a:t> podporuje:</a:t>
            </a:r>
          </a:p>
          <a:p>
            <a:pPr>
              <a:defRPr/>
            </a:pPr>
            <a:endParaRPr lang="cs-CZ" sz="1000" dirty="0"/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produktivní investice vedoucí k vytvoření či udržení pracovních míst prostřednictvím přímé podpory </a:t>
            </a:r>
            <a:r>
              <a:rPr lang="cs-CZ" sz="2000" dirty="0" err="1">
                <a:solidFill>
                  <a:srgbClr val="0000CC"/>
                </a:solidFill>
              </a:rPr>
              <a:t>MSP</a:t>
            </a:r>
            <a:endParaRPr lang="cs-CZ" sz="2000" dirty="0">
              <a:solidFill>
                <a:srgbClr val="0000CC"/>
              </a:solidFill>
            </a:endParaRP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investice do základní </a:t>
            </a:r>
            <a:r>
              <a:rPr lang="cs-CZ" sz="2000" dirty="0" err="1">
                <a:solidFill>
                  <a:srgbClr val="0000CC"/>
                </a:solidFill>
              </a:rPr>
              <a:t>enviromentální</a:t>
            </a:r>
            <a:r>
              <a:rPr lang="cs-CZ" sz="2000" dirty="0">
                <a:solidFill>
                  <a:srgbClr val="0000CC"/>
                </a:solidFill>
              </a:rPr>
              <a:t>, dopravní, energetické a zdravotnické infrastruktury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investice do sociální a vzdělávací infrastruktury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rozvoj vnějšího potenciálu prostřednictvím podpory regionálního a místního rozvoje a výzkumu a inovací, a to:</a:t>
            </a:r>
          </a:p>
          <a:p>
            <a:pPr marL="900113" lvl="2" indent="-4429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pevné investice do vybavení a infrastruktura malého rozsahu</a:t>
            </a:r>
          </a:p>
          <a:p>
            <a:pPr marL="900113" lvl="2" indent="-4429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podpora služeb podnikům, zvláště </a:t>
            </a:r>
            <a:r>
              <a:rPr lang="cs-CZ" sz="2000" dirty="0" err="1">
                <a:solidFill>
                  <a:srgbClr val="0000CC"/>
                </a:solidFill>
              </a:rPr>
              <a:t>MSP</a:t>
            </a:r>
            <a:endParaRPr lang="cs-CZ" sz="2000" dirty="0">
              <a:solidFill>
                <a:srgbClr val="0000CC"/>
              </a:solidFill>
            </a:endParaRPr>
          </a:p>
          <a:p>
            <a:pPr marL="900113" lvl="2" indent="-4429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podpora veřejnému výzkumu a subjektům inovací a investice do technologií a aplikovaného výzkumu v podnicích</a:t>
            </a:r>
          </a:p>
          <a:p>
            <a:pPr marL="900113" lvl="2" indent="-44291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rgbClr val="0000CC"/>
                </a:solidFill>
              </a:rPr>
              <a:t>síťová spolupráce, kooperace a výměna zkušeností mezi regiony, městy a relevantními sociálními, ekonomickými a </a:t>
            </a:r>
            <a:r>
              <a:rPr lang="cs-CZ" sz="2000" dirty="0" err="1">
                <a:solidFill>
                  <a:srgbClr val="0000CC"/>
                </a:solidFill>
              </a:rPr>
              <a:t>enviromentálními</a:t>
            </a:r>
            <a:r>
              <a:rPr lang="cs-CZ" sz="2000" dirty="0">
                <a:solidFill>
                  <a:srgbClr val="0000CC"/>
                </a:solidFill>
              </a:rPr>
              <a:t> aktéry</a:t>
            </a:r>
          </a:p>
          <a:p>
            <a:pPr marL="354013" lvl="1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technická pomoc.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3850" y="1412875"/>
            <a:ext cx="8424863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cs-CZ" sz="2000" b="1" dirty="0">
                <a:solidFill>
                  <a:srgbClr val="0000CC"/>
                </a:solidFill>
              </a:rPr>
              <a:t>ERDF </a:t>
            </a:r>
            <a:r>
              <a:rPr lang="cs-CZ" sz="2000" dirty="0">
                <a:solidFill>
                  <a:srgbClr val="0000CC"/>
                </a:solidFill>
              </a:rPr>
              <a:t>nebude podporovat investice do základní </a:t>
            </a:r>
            <a:r>
              <a:rPr lang="cs-CZ" sz="2000" dirty="0" err="1">
                <a:solidFill>
                  <a:srgbClr val="0000CC"/>
                </a:solidFill>
              </a:rPr>
              <a:t>enviromentální</a:t>
            </a:r>
            <a:r>
              <a:rPr lang="cs-CZ" sz="2000" dirty="0">
                <a:solidFill>
                  <a:srgbClr val="0000CC"/>
                </a:solidFill>
              </a:rPr>
              <a:t>, dopravní, energetické a zdravotnické infrastruktury ve více vyspělých regionech.</a:t>
            </a:r>
          </a:p>
          <a:p>
            <a:pPr marL="180975" indent="-180975">
              <a:spcBef>
                <a:spcPts val="600"/>
              </a:spcBef>
              <a:defRPr/>
            </a:pPr>
            <a:endParaRPr lang="cs-CZ" dirty="0"/>
          </a:p>
          <a:p>
            <a:pPr marL="354013" indent="-354013">
              <a:spcBef>
                <a:spcPts val="600"/>
              </a:spcBef>
              <a:defRPr/>
            </a:pPr>
            <a:r>
              <a:rPr lang="cs-CZ" sz="2000" b="1" dirty="0">
                <a:solidFill>
                  <a:srgbClr val="0000CC"/>
                </a:solidFill>
              </a:rPr>
              <a:t>ERDF dále nebude podporovat: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vyřazení z provozu jaderných elektráren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snižování emisí skleníkových plynů v zařízeních spadajících pod Nařízení 2003/87/</a:t>
            </a:r>
            <a:r>
              <a:rPr lang="cs-CZ" sz="2000" dirty="0" err="1">
                <a:solidFill>
                  <a:srgbClr val="0000CC"/>
                </a:solidFill>
              </a:rPr>
              <a:t>EC</a:t>
            </a:r>
            <a:endParaRPr lang="cs-CZ" sz="2000" dirty="0">
              <a:solidFill>
                <a:srgbClr val="0000CC"/>
              </a:solidFill>
            </a:endParaRP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výroba a marketing tabákových výrobků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schémata ozdravení podniků v potížích.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981075"/>
            <a:ext cx="8424863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b="1" dirty="0">
                <a:solidFill>
                  <a:srgbClr val="0000CC"/>
                </a:solidFill>
              </a:rPr>
              <a:t>Pozice krajů ČR k návrhům nařízení EU 2014 - 2020 </a:t>
            </a:r>
          </a:p>
          <a:p>
            <a:pPr marL="358775" indent="-358775">
              <a:spcBef>
                <a:spcPts val="600"/>
              </a:spcBef>
              <a:buClr>
                <a:srgbClr val="0F4096"/>
              </a:buClr>
              <a:defRPr/>
            </a:pPr>
            <a:endParaRPr lang="cs-CZ" b="1" dirty="0"/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podporují nástroje evropské kohezní politiky místního rozvoje se </a:t>
            </a:r>
            <a:r>
              <a:rPr lang="cs-CZ" sz="2000" b="1" dirty="0">
                <a:solidFill>
                  <a:srgbClr val="0000CC"/>
                </a:solidFill>
              </a:rPr>
              <a:t>zapojením místních komunit</a:t>
            </a:r>
            <a:r>
              <a:rPr lang="cs-CZ" sz="2000" dirty="0">
                <a:solidFill>
                  <a:srgbClr val="0000CC"/>
                </a:solidFill>
              </a:rPr>
              <a:t> a návrhy EK k podpoře integrovaného programování a posilování teritoriální soudržnosti.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souhlasí se zapojením partnerů na úrovni místních komunit a považují tento nástroj evropské kohezní politiky místního rozvoje za zásadní a nezbytný, stejně jako podporu integrovaného programování a posilování teritoriální soudržnosti. V návaznosti na místně orientovaný přístup, který vychází z reálných potřeb příslušného území/regionu je vhodné těchto nástrojů využít. Kraje však doporučují ještě podrobněji specifikovat postupy spojené s nástroji místního rozvoje a zapojení místních komunit kvůli co nejefektivnějšímu dopadu na místní rozvoj, a to zejména v návaznosti na systém implementace.</a:t>
            </a:r>
          </a:p>
          <a:p>
            <a:pPr marL="358775" indent="-358775">
              <a:spcBef>
                <a:spcPts val="600"/>
              </a:spcBef>
              <a:buClr>
                <a:srgbClr val="0F4096"/>
              </a:buClr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981075"/>
            <a:ext cx="8424863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b="1" dirty="0">
                <a:solidFill>
                  <a:srgbClr val="0000CC"/>
                </a:solidFill>
              </a:rPr>
              <a:t>Pozice krajů ČR k návrhům nařízení EU 2014 - 2020 </a:t>
            </a:r>
          </a:p>
          <a:p>
            <a:pPr marL="358775" indent="-358775">
              <a:spcBef>
                <a:spcPts val="600"/>
              </a:spcBef>
              <a:buClr>
                <a:srgbClr val="0F4096"/>
              </a:buClr>
              <a:defRPr/>
            </a:pPr>
            <a:endParaRPr lang="cs-CZ" b="1" dirty="0"/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podporují </a:t>
            </a:r>
            <a:r>
              <a:rPr lang="cs-CZ" sz="2000" b="1" dirty="0">
                <a:solidFill>
                  <a:srgbClr val="0000CC"/>
                </a:solidFill>
              </a:rPr>
              <a:t>principy společných akčních plánů</a:t>
            </a:r>
            <a:r>
              <a:rPr lang="cs-CZ" sz="2000" dirty="0">
                <a:solidFill>
                  <a:srgbClr val="0000CC"/>
                </a:solidFill>
              </a:rPr>
              <a:t> a návrhy EK k podpoře integrovaného programování a posilování teritoriální soudržnosti. 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doporučují zvážit podrobnější popis provádění integrovaných územních investic. 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 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podporují opatření vedoucí k maximalizaci dopadů politiky soudržnosti prostřednictvím integrovaných investic vycházejících z reálných potřeb daného území. Navržené nástroje jsou v souladu s tímto přístupem. V rámci návrhu nařízení je však nezbytné blíže rozpracovat a popsat návaznost těchto nástrojů na implementační mechanismy.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981075"/>
            <a:ext cx="8424863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b="1" dirty="0">
                <a:solidFill>
                  <a:srgbClr val="0000CC"/>
                </a:solidFill>
              </a:rPr>
              <a:t>Pozice krajů ČR k návrhům nařízení EU 2014 - 2020 </a:t>
            </a:r>
          </a:p>
          <a:p>
            <a:pPr marL="358775" indent="-358775">
              <a:spcBef>
                <a:spcPts val="600"/>
              </a:spcBef>
              <a:buClr>
                <a:srgbClr val="0F4096"/>
              </a:buClr>
              <a:defRPr/>
            </a:pPr>
            <a:endParaRPr lang="cs-CZ" b="1" dirty="0"/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v rámci tematických cílů postrádají explicitní zmínku nebo přímo samostatné vyčlenění některých stěžejních témat jako je podpora cestovního ruchu, podpora iniciativ místního rozvoje, podpora ochrany, propagace a rozvoje kulturního dědictví a širší pojetí problematiky regionálních dopravních sítí. Tato témata jsou součástí strategických dokumentů krajů a s přihlédnutím k rozvoji regionů je kraje stále považují za zásadní.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981075"/>
            <a:ext cx="8424863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b="1" dirty="0">
                <a:solidFill>
                  <a:srgbClr val="0000CC"/>
                </a:solidFill>
              </a:rPr>
              <a:t>Pozice krajů ČR k návrhům nařízení EU 2014 - 2020 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podporují vyčlenění části alokace na městskou dimenzi politiky soudržnosti, zároveň však považují za vhodné, upřesnit toto ustanovení s ohledem na následný systém implementace. 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 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souhlasí s podporou </a:t>
            </a:r>
            <a:r>
              <a:rPr lang="cs-CZ" sz="2000" b="1" dirty="0">
                <a:solidFill>
                  <a:srgbClr val="0000CC"/>
                </a:solidFill>
              </a:rPr>
              <a:t>udržitelného rozvoje měst</a:t>
            </a:r>
            <a:r>
              <a:rPr lang="cs-CZ" sz="2000" dirty="0">
                <a:solidFill>
                  <a:srgbClr val="0000CC"/>
                </a:solidFill>
              </a:rPr>
              <a:t>, avšak považují za vhodné upřesnit s ohledem na následný systém implementace způsob výkonu opatření v oblasti udržitelného rozvoje měst. Udržitelný rozvoj měst by měl vycházet z reálných potřeb a řešit intervence </a:t>
            </a:r>
            <a:r>
              <a:rPr lang="cs-CZ" sz="2000" dirty="0" err="1">
                <a:solidFill>
                  <a:srgbClr val="0000CC"/>
                </a:solidFill>
              </a:rPr>
              <a:t>integrovaně</a:t>
            </a:r>
            <a:r>
              <a:rPr lang="cs-CZ" sz="2000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981075"/>
            <a:ext cx="842486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b="1" dirty="0">
                <a:solidFill>
                  <a:srgbClr val="0000CC"/>
                </a:solidFill>
              </a:rPr>
              <a:t>Pozice krajů ČR k návrhům nařízení EU 2014 – 2020</a:t>
            </a:r>
          </a:p>
          <a:p>
            <a:pPr marL="354013" indent="-354013">
              <a:spcBef>
                <a:spcPts val="600"/>
              </a:spcBef>
              <a:buClr>
                <a:srgbClr val="0F4096"/>
              </a:buClr>
              <a:defRPr/>
            </a:pPr>
            <a:endParaRPr lang="cs-CZ" sz="2000" b="1" dirty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nesouhlasí se stanovením minimální výše podílů výdajů na investiční priority.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 </a:t>
            </a:r>
          </a:p>
          <a:p>
            <a:pPr>
              <a:spcBef>
                <a:spcPts val="600"/>
              </a:spcBef>
              <a:buClr>
                <a:srgbClr val="0F4096"/>
              </a:buClr>
              <a:defRPr/>
            </a:pPr>
            <a:r>
              <a:rPr lang="cs-CZ" sz="2000" dirty="0">
                <a:solidFill>
                  <a:srgbClr val="0000CC"/>
                </a:solidFill>
              </a:rPr>
              <a:t>Kraje nesouhlasí se stanovením minimální výše podílů výdajů na investiční priority, protože při takovém přístupu nebude možné zohlednit místní specifika a zamezí se tím možnosti, aby si členské státy resp. jednotlivé regiony nastavily své priority s ohledem na skutečné vlastní potřeby. </a:t>
            </a:r>
          </a:p>
          <a:p>
            <a:pPr marL="358775" indent="-358775">
              <a:spcBef>
                <a:spcPts val="600"/>
              </a:spcBef>
              <a:buClr>
                <a:srgbClr val="0F4096"/>
              </a:buClr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3576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dirty="0" smtClean="0"/>
          </a:p>
          <a:p>
            <a:pPr algn="ctr" eaLnBrk="1" hangingPunct="1">
              <a:buFontTx/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DĚKUJI VÁM ZA POZORNOST</a:t>
            </a:r>
            <a:endParaRPr lang="cs-CZ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2400" b="1" dirty="0" smtClean="0">
                <a:solidFill>
                  <a:srgbClr val="000099"/>
                </a:solidFill>
              </a:rPr>
              <a:t>Zdeněk </a:t>
            </a:r>
            <a:r>
              <a:rPr lang="cs-CZ" sz="2400" b="1" dirty="0" smtClean="0">
                <a:solidFill>
                  <a:srgbClr val="000099"/>
                </a:solidFill>
              </a:rPr>
              <a:t>Semorád</a:t>
            </a:r>
          </a:p>
          <a:p>
            <a:pPr algn="ctr" eaLnBrk="1" hangingPunct="1">
              <a:buFontTx/>
              <a:buNone/>
            </a:pPr>
            <a:r>
              <a:rPr lang="cs-CZ" sz="2400" dirty="0" smtClean="0">
                <a:solidFill>
                  <a:srgbClr val="000099"/>
                </a:solidFill>
              </a:rPr>
              <a:t>ředitel Úřadu Regionální rady Severovýchod</a:t>
            </a:r>
          </a:p>
          <a:p>
            <a:pPr algn="ctr" eaLnBrk="1" hangingPunct="1">
              <a:buFontTx/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2400" b="1" dirty="0" smtClean="0">
                <a:solidFill>
                  <a:srgbClr val="000099"/>
                </a:solidFill>
              </a:rPr>
              <a:t>http://www.rada-</a:t>
            </a:r>
            <a:r>
              <a:rPr lang="cs-CZ" sz="2400" b="1" dirty="0" err="1" smtClean="0">
                <a:solidFill>
                  <a:srgbClr val="000099"/>
                </a:solidFill>
              </a:rPr>
              <a:t>severovychod.cz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1400" dirty="0" smtClean="0">
                <a:solidFill>
                  <a:srgbClr val="0070C0"/>
                </a:solidFill>
              </a:rPr>
              <a:t>Evropská unie a Evropský fond pro  regionální rozvoj jsou partnery pro váš rozvoj.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727075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Legislativní východiska na období 2014 - 2020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25621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Dne 6. října 2011 zveřejnila Evropská komise návrhy nových nařízení ve kterých jsou uvedeny tyto východiska:</a:t>
            </a:r>
          </a:p>
          <a:p>
            <a:pPr marL="354013" indent="-354013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Dochází ke sjednocení pravidel – jedno Nařízení o společných ustanoveních pro všechny fondy (ERDF, ESF, CF, Evropský zemědělský fond pro rozvoj venkova, Evropský námořní a rybářský fond). Další specifické podmínky jsou v Nařízení o zvláštních ustanoveních ke každému fondu.</a:t>
            </a:r>
          </a:p>
          <a:p>
            <a:pPr marL="354013" indent="-354013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Budou 3 kategorie regionů dle HDP (&lt;75; </a:t>
            </a:r>
            <a:r>
              <a:rPr lang="cs-CZ" sz="2000" kern="1200" dirty="0" err="1" smtClean="0">
                <a:solidFill>
                  <a:srgbClr val="0000CC"/>
                </a:solidFill>
              </a:rPr>
              <a:t>75</a:t>
            </a:r>
            <a:r>
              <a:rPr lang="cs-CZ" sz="2000" kern="1200" dirty="0" smtClean="0">
                <a:solidFill>
                  <a:srgbClr val="0000CC"/>
                </a:solidFill>
              </a:rPr>
              <a:t> – 90; nad 90% HDP v letech 2006 – 2008) a kategorie pro CF (pod 90% HNP let 2007 – 2009).</a:t>
            </a:r>
          </a:p>
          <a:p>
            <a:pPr marL="354013" indent="-354013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Nejméně 25% zdrojů SF v málo rozvinutých regionech a 52% v rozvinutých má být alokováno pro ESF; pro </a:t>
            </a:r>
            <a:r>
              <a:rPr lang="cs-CZ" sz="2000" kern="1200" dirty="0" smtClean="0">
                <a:solidFill>
                  <a:srgbClr val="0000CC"/>
                </a:solidFill>
              </a:rPr>
              <a:t>CEF (Nástroj pro propojení Evropy) </a:t>
            </a:r>
            <a:r>
              <a:rPr lang="cs-CZ" sz="2000" kern="1200" dirty="0" smtClean="0">
                <a:solidFill>
                  <a:srgbClr val="0000CC"/>
                </a:solidFill>
              </a:rPr>
              <a:t>pak z CF má být vyvedeno 10 mld. </a:t>
            </a:r>
            <a:r>
              <a:rPr lang="cs-CZ" sz="2000" kern="1200" dirty="0" smtClean="0">
                <a:solidFill>
                  <a:srgbClr val="0000CC"/>
                </a:solidFill>
              </a:rPr>
              <a:t>EUR.</a:t>
            </a:r>
          </a:p>
          <a:p>
            <a:pPr marL="354013" indent="-354013" eaLnBrk="1" hangingPunct="1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Návrh zavádí tzv. </a:t>
            </a:r>
            <a:r>
              <a:rPr lang="cs-CZ" sz="2000" kern="1200" dirty="0" err="1" smtClean="0">
                <a:solidFill>
                  <a:srgbClr val="0000CC"/>
                </a:solidFill>
              </a:rPr>
              <a:t>kondicionality</a:t>
            </a:r>
            <a:r>
              <a:rPr lang="cs-CZ" sz="2000" kern="1200" dirty="0" smtClean="0">
                <a:solidFill>
                  <a:srgbClr val="0000CC"/>
                </a:solidFill>
              </a:rPr>
              <a:t>, tj. podmínky, které musí členské státy splnit – ex-ante </a:t>
            </a:r>
            <a:r>
              <a:rPr lang="cs-CZ" sz="2000" kern="1200" dirty="0" err="1" smtClean="0">
                <a:solidFill>
                  <a:srgbClr val="0000CC"/>
                </a:solidFill>
              </a:rPr>
              <a:t>kondicionality</a:t>
            </a:r>
            <a:r>
              <a:rPr lang="cs-CZ" sz="2000" kern="1200" dirty="0" smtClean="0">
                <a:solidFill>
                  <a:srgbClr val="0000CC"/>
                </a:solidFill>
              </a:rPr>
              <a:t> a </a:t>
            </a:r>
            <a:r>
              <a:rPr lang="cs-CZ" sz="2000" kern="1200" dirty="0" err="1" smtClean="0">
                <a:solidFill>
                  <a:srgbClr val="0000CC"/>
                </a:solidFill>
              </a:rPr>
              <a:t>makrokondicionality</a:t>
            </a:r>
            <a:r>
              <a:rPr lang="cs-CZ" sz="2000" kern="1200" dirty="0" smtClean="0">
                <a:solidFill>
                  <a:srgbClr val="0000CC"/>
                </a:solidFill>
              </a:rPr>
              <a:t>. Jedná se o podmínku splnění právních, strategických či makroekonomických podmínek pro efektivní čerpání fondů.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79388" y="6237288"/>
            <a:ext cx="2133600" cy="476250"/>
          </a:xfrm>
        </p:spPr>
        <p:txBody>
          <a:bodyPr/>
          <a:lstStyle/>
          <a:p>
            <a:pPr algn="l">
              <a:defRPr/>
            </a:pPr>
            <a:fld id="{FBFFA0A4-91ED-4BFD-A941-A2D7B5FBB5C0}" type="slidenum">
              <a:rPr lang="cs-CZ" smtClean="0">
                <a:solidFill>
                  <a:schemeClr val="accent2">
                    <a:lumMod val="75000"/>
                  </a:schemeClr>
                </a:solidFill>
              </a:rPr>
              <a:pPr algn="l">
                <a:defRPr/>
              </a:pPr>
              <a:t>3</a:t>
            </a:fld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692150"/>
            <a:ext cx="9144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Architektura politiky soudržnosti</a:t>
            </a:r>
          </a:p>
        </p:txBody>
      </p:sp>
      <p:sp>
        <p:nvSpPr>
          <p:cNvPr id="5124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6" name="Group 28"/>
          <p:cNvGraphicFramePr>
            <a:graphicFrameLocks/>
          </p:cNvGraphicFramePr>
          <p:nvPr/>
        </p:nvGraphicFramePr>
        <p:xfrm>
          <a:off x="323850" y="1268413"/>
          <a:ext cx="8569325" cy="5029200"/>
        </p:xfrm>
        <a:graphic>
          <a:graphicData uri="http://schemas.openxmlformats.org/drawingml/2006/table">
            <a:tbl>
              <a:tblPr/>
              <a:tblGrid>
                <a:gridCol w="4286250"/>
                <a:gridCol w="4283075"/>
              </a:tblGrid>
              <a:tr h="300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2007 - 2013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2014 - 2020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386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Konvergence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&lt;75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(pro CF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90% ) HDP EU 25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+ přechodná podpora 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&lt;75_HDP EU15, &gt;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75% HDP EU 25)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251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mld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Méně rozvinuté regiony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&lt;75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(pro FS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90% ) HDP EU 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221,3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mld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38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Přechodné regiony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HDP EU 27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90%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38,9 mld 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38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Regionální konkurenceschopnost a zaměstnanost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49 mld 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Více rozvinuté regiony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53,1 mld.EUR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77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Evropská územní spolupráce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7,75 mld.EUR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Územní spolupráce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11,7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mld.EUR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19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Connecting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Europe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mld.EUR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+ 10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mld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z FS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95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Evropský zemědělský fond pro rozvoj venkova (vč.Leader +) a Evropský rybářský fond  mají vlastní právní základ a nejsou součástí politiky soudržnosti.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Evropský zemědělský fond pro rozvoj venkova a Evropský rybářský fond zahrnuty do společného rámce (CSF fondy)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549275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Legislativní východiska na období 2014 - 2020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9388" y="1125538"/>
            <a:ext cx="87137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Komise přijme nejprve tzv. </a:t>
            </a:r>
            <a:r>
              <a:rPr lang="cs-CZ" sz="2000" b="1" dirty="0">
                <a:solidFill>
                  <a:srgbClr val="0000CC"/>
                </a:solidFill>
              </a:rPr>
              <a:t>Společný strategický rámec</a:t>
            </a:r>
            <a:r>
              <a:rPr lang="cs-CZ" sz="2000" dirty="0">
                <a:solidFill>
                  <a:srgbClr val="0000CC"/>
                </a:solidFill>
              </a:rPr>
              <a:t> (CSF), kde budou mj. popsány klíčové aktivity k naplňování každého tematického cíle, horizontální principy a cíle politiky vzhledem k implementaci fondů.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Pomoc členskému státu bude poskytována na základě </a:t>
            </a:r>
            <a:r>
              <a:rPr lang="cs-CZ" sz="2000" b="1" dirty="0">
                <a:solidFill>
                  <a:srgbClr val="0000CC"/>
                </a:solidFill>
              </a:rPr>
              <a:t>Smlouvy o partnerství</a:t>
            </a:r>
            <a:r>
              <a:rPr lang="cs-CZ" sz="2000" dirty="0">
                <a:solidFill>
                  <a:srgbClr val="0000CC"/>
                </a:solidFill>
              </a:rPr>
              <a:t>, která bude obsahovat veškerou pomoc z fondů a bude zpracována členských státem ve spolupráci s partnery.</a:t>
            </a:r>
          </a:p>
          <a:p>
            <a:pPr marL="354013">
              <a:spcBef>
                <a:spcPts val="600"/>
              </a:spcBef>
              <a:defRPr/>
            </a:pPr>
            <a:r>
              <a:rPr lang="cs-CZ" sz="2000" b="1" dirty="0">
                <a:solidFill>
                  <a:srgbClr val="0000CC"/>
                </a:solidFill>
              </a:rPr>
              <a:t>Smlouva o partnerství bude obsahovat</a:t>
            </a:r>
            <a:r>
              <a:rPr lang="cs-CZ" sz="2000" dirty="0">
                <a:solidFill>
                  <a:srgbClr val="0000CC"/>
                </a:solidFill>
              </a:rPr>
              <a:t> strategii členského státu, priority a opatření pro účinné a efektivní využívání fondů za účelem dosažení strategie EU.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návrhu se klade </a:t>
            </a:r>
            <a:r>
              <a:rPr lang="cs-CZ" sz="2000" b="1" dirty="0">
                <a:solidFill>
                  <a:srgbClr val="0000CC"/>
                </a:solidFill>
              </a:rPr>
              <a:t>důraz na místní rozvoj</a:t>
            </a:r>
            <a:r>
              <a:rPr lang="cs-CZ" sz="2000" dirty="0">
                <a:solidFill>
                  <a:srgbClr val="0000CC"/>
                </a:solidFill>
              </a:rPr>
              <a:t> se zapojením místních komunit (místní akční skupiny navrhují a provádějí strategie místního rozvoje).</a:t>
            </a:r>
          </a:p>
          <a:p>
            <a:pPr marL="354013">
              <a:spcBef>
                <a:spcPts val="600"/>
              </a:spcBef>
              <a:defRPr/>
            </a:pPr>
            <a:r>
              <a:rPr lang="cs-CZ" sz="2000" b="1" dirty="0">
                <a:solidFill>
                  <a:srgbClr val="0000CC"/>
                </a:solidFill>
              </a:rPr>
              <a:t>Strategií místního rozvoje</a:t>
            </a:r>
            <a:r>
              <a:rPr lang="cs-CZ" sz="2000" dirty="0">
                <a:solidFill>
                  <a:srgbClr val="0000CC"/>
                </a:solidFill>
              </a:rPr>
              <a:t> se rozumí ucelená soustava operací za účelem splnění cílů a potřeb na místní úrovni za účelem dosažení strategie EU, která je prováděna v rámci partnerství na vhodné úrovni. 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cs-CZ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549275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Legislativní východiska na období 2014 - 2020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9388" y="1411288"/>
            <a:ext cx="871378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rámci </a:t>
            </a:r>
            <a:r>
              <a:rPr lang="cs-CZ" sz="2000" b="1" dirty="0">
                <a:solidFill>
                  <a:srgbClr val="0000CC"/>
                </a:solidFill>
              </a:rPr>
              <a:t>územního rozvoje </a:t>
            </a:r>
            <a:r>
              <a:rPr lang="cs-CZ" sz="2000" dirty="0">
                <a:solidFill>
                  <a:srgbClr val="0000CC"/>
                </a:solidFill>
              </a:rPr>
              <a:t>bude vyžadován integrovaný přístup zahrnující investice v rámci více než jedné prioritní osy jednoho nebo více operačních programů.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Návrh umožňuje přípravu </a:t>
            </a:r>
            <a:r>
              <a:rPr lang="cs-CZ" sz="2000" b="1" dirty="0">
                <a:solidFill>
                  <a:srgbClr val="0000CC"/>
                </a:solidFill>
              </a:rPr>
              <a:t>Společných akčních plánů</a:t>
            </a:r>
            <a:r>
              <a:rPr lang="cs-CZ" sz="2000" dirty="0">
                <a:solidFill>
                  <a:srgbClr val="0000CC"/>
                </a:solidFill>
              </a:rPr>
              <a:t> (skupina projektů v rámci programu nebo programů, které nespočívají v poskytování infrastruktury výhradně pro veřejný sektor) a tzv. Integrované územní investice (ITI), které umožní „spojit“ více prioritních os či operačních programů (musí být popsáno již v OP včetně indikativní alokace z každé prioritní osy).</a:t>
            </a:r>
            <a:endParaRPr lang="cs-CZ" sz="2000" kern="0" dirty="0"/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rámci </a:t>
            </a:r>
            <a:r>
              <a:rPr lang="cs-CZ" sz="2000" b="1" dirty="0">
                <a:solidFill>
                  <a:srgbClr val="0000CC"/>
                </a:solidFill>
              </a:rPr>
              <a:t>území soudržnosti</a:t>
            </a:r>
            <a:r>
              <a:rPr lang="cs-CZ" sz="2000" dirty="0">
                <a:solidFill>
                  <a:srgbClr val="0000CC"/>
                </a:solidFill>
              </a:rPr>
              <a:t> bude kladen důraz na vytvoření platformy a spolupráce mezi městy.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návrhu je kladen důraz na </a:t>
            </a:r>
            <a:r>
              <a:rPr lang="cs-CZ" sz="2000" b="1" dirty="0">
                <a:solidFill>
                  <a:srgbClr val="0000CC"/>
                </a:solidFill>
              </a:rPr>
              <a:t>posílení efektivity a výkonnosti</a:t>
            </a:r>
            <a:r>
              <a:rPr lang="cs-CZ" sz="2000" dirty="0">
                <a:solidFill>
                  <a:srgbClr val="0000CC"/>
                </a:solidFill>
              </a:rPr>
              <a:t> s důrazem na jednotné, komplexní a specifické indikátory přínosů intervencí programu. </a:t>
            </a:r>
            <a:r>
              <a:rPr lang="cs-CZ" sz="2000" b="1" dirty="0">
                <a:solidFill>
                  <a:srgbClr val="0000CC"/>
                </a:solidFill>
              </a:rPr>
              <a:t>Cíle musí být měřitelné a jasné</a:t>
            </a:r>
            <a:r>
              <a:rPr lang="cs-CZ" sz="2000" dirty="0">
                <a:solidFill>
                  <a:srgbClr val="0000CC"/>
                </a:solidFill>
              </a:rPr>
              <a:t>. Bude kladen důraz na monitoring a evaluace programů.</a:t>
            </a:r>
          </a:p>
          <a:p>
            <a:pPr marL="354013" indent="-354013">
              <a:spcBef>
                <a:spcPts val="0"/>
              </a:spcBef>
              <a:defRPr/>
            </a:pPr>
            <a:endParaRPr lang="cs-CZ" sz="2000" dirty="0">
              <a:solidFill>
                <a:srgbClr val="0000CC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cs-CZ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cs-CZ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549275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Legislativní východiska na období 2014 - 2020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9388" y="1700213"/>
            <a:ext cx="878522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návrhu se klade důraz na provádění finančních nástrojů (opakované využití prostředků musí být v souladu  s cíli programu)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V rámci 1 OP je umožněna </a:t>
            </a:r>
            <a:r>
              <a:rPr lang="cs-CZ" sz="2000" dirty="0" err="1">
                <a:solidFill>
                  <a:srgbClr val="0000CC"/>
                </a:solidFill>
              </a:rPr>
              <a:t>multifondovost</a:t>
            </a:r>
            <a:endParaRPr lang="cs-CZ" sz="2000" dirty="0">
              <a:solidFill>
                <a:srgbClr val="0000CC"/>
              </a:solidFill>
            </a:endParaRP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 smtClean="0">
                <a:solidFill>
                  <a:srgbClr val="0000CC"/>
                </a:solidFill>
              </a:rPr>
              <a:t>Složitá </a:t>
            </a:r>
            <a:r>
              <a:rPr lang="cs-CZ" sz="2000" dirty="0">
                <a:solidFill>
                  <a:srgbClr val="0000CC"/>
                </a:solidFill>
              </a:rPr>
              <a:t>definice způsobilosti </a:t>
            </a:r>
            <a:r>
              <a:rPr lang="cs-CZ" sz="2000" dirty="0" smtClean="0">
                <a:solidFill>
                  <a:srgbClr val="0000CC"/>
                </a:solidFill>
              </a:rPr>
              <a:t>DPH!!!</a:t>
            </a:r>
            <a:endParaRPr lang="cs-CZ" sz="2000" dirty="0">
              <a:solidFill>
                <a:srgbClr val="0000CC"/>
              </a:solidFill>
            </a:endParaRP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cs-CZ" sz="2000" dirty="0">
                <a:solidFill>
                  <a:srgbClr val="0000CC"/>
                </a:solidFill>
              </a:rPr>
              <a:t>Kofinancování: 85% pro CF a málo rozvinuté regiony, 50% pro více rozvinuté regiony, 75% pro EÚS na každou prioritní osu.</a:t>
            </a:r>
            <a:endParaRPr lang="cs-CZ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79388" y="6237288"/>
            <a:ext cx="2133600" cy="476250"/>
          </a:xfrm>
        </p:spPr>
        <p:txBody>
          <a:bodyPr/>
          <a:lstStyle/>
          <a:p>
            <a:pPr algn="l">
              <a:defRPr/>
            </a:pPr>
            <a:fld id="{0091BCE6-204D-4600-869E-73DF83A2116D}" type="slidenum">
              <a:rPr lang="cs-CZ" smtClean="0">
                <a:solidFill>
                  <a:schemeClr val="accent2">
                    <a:lumMod val="75000"/>
                  </a:schemeClr>
                </a:solidFill>
              </a:rPr>
              <a:pPr algn="l">
                <a:defRPr/>
              </a:pPr>
              <a:t>7</a:t>
            </a:fld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727075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Architekura strategických dokumentů</a:t>
            </a:r>
          </a:p>
        </p:txBody>
      </p:sp>
      <p:grpSp>
        <p:nvGrpSpPr>
          <p:cNvPr id="10244" name="Skupina 5"/>
          <p:cNvGrpSpPr>
            <a:grpSpLocks/>
          </p:cNvGrpSpPr>
          <p:nvPr/>
        </p:nvGrpSpPr>
        <p:grpSpPr bwMode="auto">
          <a:xfrm>
            <a:off x="179388" y="1341438"/>
            <a:ext cx="8915400" cy="4967287"/>
            <a:chOff x="179512" y="1484784"/>
            <a:chExt cx="8915382" cy="4968552"/>
          </a:xfrm>
        </p:grpSpPr>
        <p:sp>
          <p:nvSpPr>
            <p:cNvPr id="7" name="Zaoblený obdélník 6"/>
            <p:cNvSpPr/>
            <p:nvPr/>
          </p:nvSpPr>
          <p:spPr>
            <a:xfrm>
              <a:off x="611311" y="2709058"/>
              <a:ext cx="4392603" cy="100832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/>
                <a:t>Obecné strategické zásady</a:t>
              </a:r>
            </a:p>
            <a:p>
              <a:pPr algn="ctr">
                <a:defRPr/>
              </a:pPr>
              <a:r>
                <a:rPr lang="cs-CZ" sz="2400" dirty="0"/>
                <a:t>Společenství pro soudržnost</a:t>
              </a:r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611311" y="1484784"/>
              <a:ext cx="7993046" cy="71932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/>
                <a:t>Strategie EU 2020</a:t>
              </a:r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5435713" y="2780514"/>
              <a:ext cx="3168644" cy="8638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/>
                <a:t>Národní program reforem</a:t>
              </a:r>
            </a:p>
          </p:txBody>
        </p:sp>
        <p:sp>
          <p:nvSpPr>
            <p:cNvPr id="10" name="Zaoblený obdélník 9"/>
            <p:cNvSpPr/>
            <p:nvPr/>
          </p:nvSpPr>
          <p:spPr>
            <a:xfrm>
              <a:off x="539873" y="4293786"/>
              <a:ext cx="8064484" cy="7193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/>
                <a:t>Partnerská rozvojová smlouva</a:t>
              </a:r>
            </a:p>
          </p:txBody>
        </p:sp>
        <p:sp>
          <p:nvSpPr>
            <p:cNvPr id="11" name="Zaoblený obdélník 10"/>
            <p:cNvSpPr/>
            <p:nvPr/>
          </p:nvSpPr>
          <p:spPr>
            <a:xfrm>
              <a:off x="539873" y="5660972"/>
              <a:ext cx="8064484" cy="72090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/>
                <a:t>Operační programy</a:t>
              </a:r>
            </a:p>
          </p:txBody>
        </p:sp>
        <p:sp>
          <p:nvSpPr>
            <p:cNvPr id="12" name="Šipka dolů 11"/>
            <p:cNvSpPr/>
            <p:nvPr/>
          </p:nvSpPr>
          <p:spPr>
            <a:xfrm>
              <a:off x="2627432" y="2277148"/>
              <a:ext cx="360361" cy="360455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3" name="Šipka dolů 12"/>
            <p:cNvSpPr/>
            <p:nvPr/>
          </p:nvSpPr>
          <p:spPr>
            <a:xfrm>
              <a:off x="7020035" y="3788833"/>
              <a:ext cx="360362" cy="360455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" name="Šipka dolů 13"/>
            <p:cNvSpPr/>
            <p:nvPr/>
          </p:nvSpPr>
          <p:spPr>
            <a:xfrm>
              <a:off x="2627432" y="3788833"/>
              <a:ext cx="360361" cy="360455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Šipka dolů 14"/>
            <p:cNvSpPr/>
            <p:nvPr/>
          </p:nvSpPr>
          <p:spPr>
            <a:xfrm>
              <a:off x="4211754" y="5157606"/>
              <a:ext cx="360361" cy="358866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Šipka dolů 15"/>
            <p:cNvSpPr/>
            <p:nvPr/>
          </p:nvSpPr>
          <p:spPr>
            <a:xfrm flipV="1">
              <a:off x="4716578" y="5157606"/>
              <a:ext cx="358774" cy="358866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Šipka dolů 16"/>
            <p:cNvSpPr/>
            <p:nvPr/>
          </p:nvSpPr>
          <p:spPr>
            <a:xfrm flipV="1">
              <a:off x="5003914" y="2277148"/>
              <a:ext cx="431799" cy="1872140"/>
            </a:xfrm>
            <a:prstGeom prst="downArrow">
              <a:avLst/>
            </a:prstGeom>
            <a:solidFill>
              <a:srgbClr val="0070C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Šipka dolů 17"/>
            <p:cNvSpPr/>
            <p:nvPr/>
          </p:nvSpPr>
          <p:spPr>
            <a:xfrm>
              <a:off x="7020035" y="2348604"/>
              <a:ext cx="360362" cy="36045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 rot="16200000">
              <a:off x="-751842" y="2487593"/>
              <a:ext cx="2232593" cy="36988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>
                  <a:solidFill>
                    <a:schemeClr val="bg1"/>
                  </a:solidFill>
                </a:rPr>
                <a:t>Evropská úroveň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 rot="5400000">
              <a:off x="7110061" y="4468503"/>
              <a:ext cx="3599779" cy="3698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>
                  <a:solidFill>
                    <a:schemeClr val="bg1"/>
                  </a:solidFill>
                </a:rPr>
                <a:t>Národní úroveň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179388" y="1125538"/>
            <a:ext cx="8893175" cy="4103687"/>
          </a:xfrm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Posílení výzkumu, technologického rozvoje a inovací.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Zlepšení přístupu, využití a kvality informačních a komunikačních technologií.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Zvýšení konkurenceschopnosti MSP, vč. odvětví zemědělství, rybářství a akvakultury.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Podpora přechodu na nízkouhlíkové hospodářství ve všech odvětvích.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Podpora přizpůsobení se změně klimatu, předcházení a řízení rizik.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Ochrana životního prostředí a podpora účinného využívání zdrojů.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Podpora udržitelné dopravy a odstraňování překážek v klíčových síťových infrastrukturách.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Podpora zaměstnanosti a podpora mobility pracovních sil.  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Podpora sociálního začleňování a boj proti chudobě.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Investice do vzdělávání, dovedností a celoživotního učení.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cs-CZ" sz="2000" kern="1200" dirty="0" smtClean="0">
                <a:solidFill>
                  <a:srgbClr val="0000CC"/>
                </a:solidFill>
              </a:rPr>
              <a:t>Posilování institucionální kapacity a účinné veřejné správy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549275"/>
            <a:ext cx="9144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>
                <a:solidFill>
                  <a:srgbClr val="0000CC"/>
                </a:solidFill>
              </a:rPr>
              <a:t>Tematické cíle na období 2014 - 2020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5"/>
          <p:cNvSpPr>
            <a:spLocks noChangeArrowheads="1"/>
          </p:cNvSpPr>
          <p:nvPr/>
        </p:nvSpPr>
        <p:spPr bwMode="auto">
          <a:xfrm>
            <a:off x="323850" y="1338263"/>
            <a:ext cx="860425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spcBef>
                <a:spcPts val="600"/>
              </a:spcBef>
            </a:pPr>
            <a:r>
              <a:rPr lang="cs-CZ" sz="2000" b="1">
                <a:solidFill>
                  <a:srgbClr val="0000CC"/>
                </a:solidFill>
              </a:rPr>
              <a:t>V méně rozvinutých regionech: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2000">
                <a:solidFill>
                  <a:srgbClr val="0000CC"/>
                </a:solidFill>
              </a:rPr>
              <a:t>Nejméně 50% prostředků se přidělí na tyto tematické cíle:  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>
                <a:solidFill>
                  <a:srgbClr val="0000CC"/>
                </a:solidFill>
              </a:rPr>
              <a:t>Posílení výzkumu, technologického rozvoje a inovací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>
                <a:solidFill>
                  <a:srgbClr val="0000CC"/>
                </a:solidFill>
              </a:rPr>
              <a:t>Zvýšení konkurenceschopnosti MSP, odvětví zemědělství, rybářství a akvakultury</a:t>
            </a:r>
          </a:p>
          <a:p>
            <a:pPr marL="722313" lvl="1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000">
                <a:solidFill>
                  <a:srgbClr val="0000CC"/>
                </a:solidFill>
              </a:rPr>
              <a:t>Podpora přechodu na nízkouhlíkové hospodářství ve všech odvětvích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2000">
                <a:solidFill>
                  <a:srgbClr val="0000CC"/>
                </a:solidFill>
              </a:rPr>
              <a:t>Nejméně 6% prostředků se přidělí na podporu přechodu na nízkouhlíkové hospodářství ve všech odvětvích.</a:t>
            </a:r>
          </a:p>
          <a:p>
            <a:pPr marL="354013" indent="-354013">
              <a:spcBef>
                <a:spcPts val="600"/>
              </a:spcBef>
              <a:buFont typeface="Courier New" pitchFamily="49" charset="0"/>
              <a:buChar char="o"/>
            </a:pPr>
            <a:endParaRPr lang="cs-CZ" sz="20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6148</TotalTime>
  <Words>1189</Words>
  <Application>Microsoft Office PowerPoint</Application>
  <PresentationFormat>Předvádění na obrazovce 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studio 6.15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</dc:title>
  <dc:creator>marek</dc:creator>
  <cp:lastModifiedBy>Zdeněk Semorád</cp:lastModifiedBy>
  <cp:revision>304</cp:revision>
  <dcterms:created xsi:type="dcterms:W3CDTF">2007-09-11T13:46:40Z</dcterms:created>
  <dcterms:modified xsi:type="dcterms:W3CDTF">2012-02-26T20:37:57Z</dcterms:modified>
</cp:coreProperties>
</file>