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90" r:id="rId4"/>
    <p:sldId id="284" r:id="rId5"/>
    <p:sldId id="280" r:id="rId6"/>
    <p:sldId id="279" r:id="rId7"/>
    <p:sldId id="293" r:id="rId8"/>
    <p:sldId id="282" r:id="rId9"/>
    <p:sldId id="296" r:id="rId10"/>
    <p:sldId id="294" r:id="rId11"/>
    <p:sldId id="287" r:id="rId12"/>
    <p:sldId id="288" r:id="rId13"/>
    <p:sldId id="302" r:id="rId14"/>
    <p:sldId id="300" r:id="rId15"/>
    <p:sldId id="301" r:id="rId16"/>
    <p:sldId id="283" r:id="rId17"/>
    <p:sldId id="297" r:id="rId18"/>
    <p:sldId id="303" r:id="rId19"/>
    <p:sldId id="277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89681" autoAdjust="0"/>
  </p:normalViewPr>
  <p:slideViewPr>
    <p:cSldViewPr>
      <p:cViewPr varScale="1">
        <p:scale>
          <a:sx n="78" d="100"/>
          <a:sy n="7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3798F8-A08C-49A0-87B5-041214CACEE3}" type="datetimeFigureOut">
              <a:rPr lang="cs-CZ"/>
              <a:pPr>
                <a:defRPr/>
              </a:pPr>
              <a:t>27.2.2012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1BCB80-460D-4B23-A2D0-AF89C70163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F8BEA8-72DD-44E9-A94F-86DA8EA5EFCB}" type="datetimeFigureOut">
              <a:rPr lang="cs-CZ"/>
              <a:pPr>
                <a:defRPr/>
              </a:pPr>
              <a:t>27.2.2012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EA7190E-8BA3-4931-9A57-87E599C41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523EEB-36E9-4666-857A-E4D83A5AED47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chemeClr val="accent2"/>
                </a:solidFill>
              </a:rPr>
              <a:t>Pro výpočet se vychází z předpokladu, kdy ceny projektové dokumentace se pohybují v rozmezí 3 - 5% způsobilých výdajů projektu a že z administrace byly vyřazeny projekty v objemu 6,5 miliardy Kč.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A7190E-8BA3-4931-9A57-87E599C4177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D8D4-15DF-4CCD-8E9B-FFB8F4B25D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BE752-40E7-426B-BD92-E13E56213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8BBAA-1189-4414-A14C-3DE6ACC882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9BE57-CF6E-4A54-95E5-A298CCED7A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102DD-6724-4646-BF44-68D3C84B76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1CCB-8FA0-4304-847F-D72ACE9C11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353A1-479B-4E69-83D9-BE5FE9896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2DEED-E6AA-43B3-B120-2768EBA0C6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1E58-CB97-4655-A645-6E00A5CE7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EFF3-EE19-47A9-9BEA-EA9115B600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C5F8F-B0DB-49CF-ADDD-7AFE7DE102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8D408-ABC0-498D-A930-D2CA3287B7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30904E-BA29-4137-90A9-F0D2A40A0A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r-strednimorava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www.rr-strednimorava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928688"/>
            <a:ext cx="8280400" cy="5286375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 Unicode MS" pitchFamily="34" charset="-128"/>
              </a:rPr>
              <a:t/>
            </a:r>
            <a:br>
              <a:rPr lang="cs-CZ" b="1" dirty="0" smtClean="0">
                <a:latin typeface="Arial Unicode MS" pitchFamily="34" charset="-128"/>
              </a:rPr>
            </a:br>
            <a:r>
              <a:rPr lang="cs-CZ" b="1" dirty="0" smtClean="0">
                <a:solidFill>
                  <a:schemeClr val="accent2"/>
                </a:solidFill>
                <a:latin typeface="Arial Unicode MS" pitchFamily="34" charset="-128"/>
              </a:rPr>
              <a:t>Postup realizace </a:t>
            </a:r>
            <a:br>
              <a:rPr lang="cs-CZ" b="1" dirty="0" smtClean="0">
                <a:solidFill>
                  <a:schemeClr val="accent2"/>
                </a:solidFill>
                <a:latin typeface="Arial Unicode MS" pitchFamily="34" charset="-128"/>
              </a:rPr>
            </a:br>
            <a:r>
              <a:rPr lang="cs-CZ" b="1" dirty="0" smtClean="0">
                <a:solidFill>
                  <a:schemeClr val="accent2"/>
                </a:solidFill>
                <a:latin typeface="Arial Unicode MS" pitchFamily="34" charset="-128"/>
              </a:rPr>
              <a:t>ROP Střední Morava</a:t>
            </a:r>
            <a:r>
              <a:rPr lang="cs-CZ" b="1" dirty="0" smtClean="0">
                <a:latin typeface="Arial Unicode MS" pitchFamily="34" charset="-128"/>
              </a:rPr>
              <a:t/>
            </a:r>
            <a:br>
              <a:rPr lang="cs-CZ" b="1" dirty="0" smtClean="0">
                <a:latin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</a:rPr>
              <a:t/>
            </a:r>
            <a:br>
              <a:rPr lang="cs-CZ" b="1" dirty="0" smtClean="0">
                <a:latin typeface="Arial Unicode MS" pitchFamily="34" charset="-128"/>
              </a:rPr>
            </a:br>
            <a:r>
              <a:rPr lang="cs-CZ" sz="2400" b="1" dirty="0" smtClean="0">
                <a:solidFill>
                  <a:schemeClr val="accent2"/>
                </a:solidFill>
                <a:latin typeface="Arial Unicode MS" pitchFamily="34" charset="-128"/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  <a:latin typeface="Arial Unicode MS" pitchFamily="34" charset="-128"/>
              </a:rPr>
            </a:br>
            <a:r>
              <a:rPr lang="cs-CZ" sz="2400" b="1" dirty="0" smtClean="0">
                <a:solidFill>
                  <a:schemeClr val="accent2"/>
                </a:solidFill>
                <a:latin typeface="Arial Unicode MS" pitchFamily="34" charset="-128"/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  <a:latin typeface="Arial Unicode MS" pitchFamily="34" charset="-128"/>
              </a:rPr>
            </a:br>
            <a:r>
              <a:rPr lang="cs-CZ" sz="2400" b="1" dirty="0" smtClean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cs-CZ" sz="2400" dirty="0" smtClean="0">
                <a:solidFill>
                  <a:schemeClr val="accent2"/>
                </a:solidFill>
                <a:latin typeface="Arial Unicode MS" pitchFamily="34" charset="-128"/>
              </a:rPr>
              <a:t>Konference samospráv Olomouckého kraje</a:t>
            </a:r>
            <a:br>
              <a:rPr lang="cs-CZ" sz="2400" dirty="0" smtClean="0">
                <a:solidFill>
                  <a:schemeClr val="accent2"/>
                </a:solidFill>
                <a:latin typeface="Arial Unicode MS" pitchFamily="34" charset="-128"/>
              </a:rPr>
            </a:br>
            <a:r>
              <a:rPr lang="cs-CZ" sz="2400" dirty="0" smtClean="0">
                <a:solidFill>
                  <a:schemeClr val="accent2"/>
                </a:solidFill>
                <a:latin typeface="Arial Unicode MS" pitchFamily="34" charset="-128"/>
              </a:rPr>
              <a:t>Olomouc 27. února 2012</a:t>
            </a:r>
            <a:r>
              <a:rPr lang="cs-CZ" dirty="0" smtClean="0">
                <a:latin typeface="Arial Unicode MS" pitchFamily="34" charset="-128"/>
              </a:rPr>
              <a:t/>
            </a:r>
            <a:br>
              <a:rPr lang="cs-CZ" dirty="0" smtClean="0">
                <a:latin typeface="Arial Unicode MS" pitchFamily="34" charset="-128"/>
              </a:rPr>
            </a:br>
            <a:endParaRPr lang="cs-CZ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678863" cy="4143375"/>
          </a:xfrm>
        </p:spPr>
        <p:txBody>
          <a:bodyPr/>
          <a:lstStyle/>
          <a:p>
            <a:pPr marL="457200" lvl="1" indent="-457200" algn="just">
              <a:spcBef>
                <a:spcPts val="600"/>
              </a:spcBef>
              <a:buFontTx/>
              <a:buAutoNum type="arabicPeriod" startAt="2"/>
            </a:pPr>
            <a:r>
              <a:rPr lang="cs-CZ" sz="2000" b="1" dirty="0" smtClean="0">
                <a:solidFill>
                  <a:schemeClr val="accent2"/>
                </a:solidFill>
              </a:rPr>
              <a:t>Rozšíření Popisu Investičního záměru</a:t>
            </a:r>
          </a:p>
          <a:p>
            <a:pPr marL="457200" lvl="1" indent="-45720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Popis investičního záměru byl doplněn a rozšířen tak, aby přesněji specifikoval předmětný projekt a sjednotil žadatelem předkládané informace. 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Žadatel bude předkládat přesnější slovní popis projektu a aktivit. Dále bude žadatel předkládat rozpočet projektu v požadované struktuře, která umožní formalizovat – </a:t>
            </a:r>
            <a:r>
              <a:rPr lang="cs-CZ" sz="2000" dirty="0" err="1" smtClean="0">
                <a:solidFill>
                  <a:schemeClr val="accent2"/>
                </a:solidFill>
              </a:rPr>
              <a:t>sjednotiti</a:t>
            </a:r>
            <a:r>
              <a:rPr lang="cs-CZ" sz="2000" dirty="0" smtClean="0">
                <a:solidFill>
                  <a:schemeClr val="accent2"/>
                </a:solidFill>
              </a:rPr>
              <a:t> - rozpočet do jednotné struktury a částečného detailu - tato struktura bude zachována i v následující 2. Etapě – Dopracování projektu a 3. Etapě – přípravy Smlouvy o poskytnutí dotace a dále i v průběhu realizace projektu.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764704"/>
            <a:ext cx="86409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cs-CZ" sz="2800" b="1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Provedené změny administrace</a:t>
            </a:r>
            <a:endParaRPr lang="cs-CZ" sz="2800" b="1" dirty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678863" cy="4805363"/>
          </a:xfrm>
        </p:spPr>
        <p:txBody>
          <a:bodyPr/>
          <a:lstStyle/>
          <a:p>
            <a:pPr marL="457200" lvl="1" indent="-457200" algn="just">
              <a:spcBef>
                <a:spcPts val="600"/>
              </a:spcBef>
              <a:buFontTx/>
              <a:buAutoNum type="arabicPeriod" startAt="3"/>
            </a:pPr>
            <a:r>
              <a:rPr lang="cs-CZ" sz="2000" b="1" dirty="0" smtClean="0">
                <a:solidFill>
                  <a:schemeClr val="accent2"/>
                </a:solidFill>
              </a:rPr>
              <a:t>Úprava dokladů o zajištění financování projektu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Žadatel v rámci 1. etapy doloží společně s projektovou žádostí i popis, jakým způsobem bude zajištěno financování realizace a udržitelnosti projektu a to např. formou úvěrového/bankovního příslibu. 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V případě financování projektu vlastními zdroji či jinou osobou doloží žadatel čestné prohlášení o složení depozitu ve výši vlastního podílu do podpisu Smlouvy o poskytnutí dotace. </a:t>
            </a:r>
            <a:r>
              <a:rPr lang="cs-CZ" sz="2000" b="1" dirty="0" smtClean="0">
                <a:solidFill>
                  <a:schemeClr val="accent2"/>
                </a:solidFill>
              </a:rPr>
              <a:t>V případě veřejných subjektů </a:t>
            </a:r>
            <a:r>
              <a:rPr lang="cs-CZ" sz="2000" dirty="0" smtClean="0">
                <a:solidFill>
                  <a:schemeClr val="accent2"/>
                </a:solidFill>
              </a:rPr>
              <a:t>bude doloženo usnesení zastupitelstva, kterým bude potvrzen závazek financování realizace, ale i udržitelnosti projektu. 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Následně v rámci etapy 2. – Dopracování projektu žadatel doloží úvěrovou smlouvu související s financováním projektu, v případě kdy nebude uzavřena smlouva, tak doloží závazný úvěrový/bankovní příslib a to tak, aby byl platný až do okamžiku uzavření Smlouvy o poskytnutí dotace.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764704"/>
            <a:ext cx="86409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cs-CZ" sz="2800" b="1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Provedené změny administrace</a:t>
            </a:r>
            <a:endParaRPr lang="cs-CZ" sz="2800" b="1" dirty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5137" y="1340768"/>
            <a:ext cx="8678863" cy="5256584"/>
          </a:xfrm>
        </p:spPr>
        <p:txBody>
          <a:bodyPr/>
          <a:lstStyle/>
          <a:p>
            <a:pPr marL="457200" indent="-457200" algn="just">
              <a:buFontTx/>
              <a:buAutoNum type="arabicPeriod" startAt="4"/>
            </a:pPr>
            <a:r>
              <a:rPr lang="cs-CZ" sz="2000" b="1" dirty="0" smtClean="0">
                <a:solidFill>
                  <a:schemeClr val="accent2"/>
                </a:solidFill>
              </a:rPr>
              <a:t>Základní pravidla k eliminaci rizik z </a:t>
            </a:r>
            <a:r>
              <a:rPr lang="cs-CZ" sz="2000" b="1" dirty="0" err="1" smtClean="0">
                <a:solidFill>
                  <a:schemeClr val="accent2"/>
                </a:solidFill>
              </a:rPr>
              <a:t>přezávazkování</a:t>
            </a:r>
            <a:r>
              <a:rPr lang="cs-CZ" sz="2000" b="1" dirty="0" smtClean="0">
                <a:solidFill>
                  <a:schemeClr val="accent2"/>
                </a:solidFill>
              </a:rPr>
              <a:t>/ nedočerpání finanční alokace programu</a:t>
            </a:r>
          </a:p>
          <a:p>
            <a:pPr marL="457200" indent="-45720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Na základě legislativního omezení a dále na základě skutečnosti, že Regionální rada regionu soudržnosti Střední Morava nemá v současné době jiné příjmy než příjmy ze státního rozpočtu, resp. z rozpočtové kapitoly Ministerstva pro místní rozvoj ČR (přes kterou jsou zasílány i finanční prostředky ERDF), a to pouze na předfinancování projektů, u kterých proběhne následně proplacení v EUR, nemá Regionální rada možnost zajištění finančního krytí programu v případě </a:t>
            </a:r>
            <a:r>
              <a:rPr lang="cs-CZ" sz="2000" dirty="0" err="1" smtClean="0">
                <a:solidFill>
                  <a:schemeClr val="accent2"/>
                </a:solidFill>
              </a:rPr>
              <a:t>přezávazkování</a:t>
            </a:r>
            <a:r>
              <a:rPr lang="cs-CZ" sz="2000" dirty="0" smtClean="0">
                <a:solidFill>
                  <a:schemeClr val="accent2"/>
                </a:solidFill>
              </a:rPr>
              <a:t> programu.</a:t>
            </a:r>
          </a:p>
          <a:p>
            <a:pPr marL="457200" indent="-45720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Cílem Regionální rady je dále plně vyčerpat veškeré finanční prostředky programu a minimalizovat riziko vrácení finančních prostředků zpět do rozpočtu EU.</a:t>
            </a:r>
          </a:p>
          <a:p>
            <a:pPr marL="457200" indent="-45720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Proto bylo nutné hledat opatření k eliminaci těchto rizik. </a:t>
            </a:r>
          </a:p>
          <a:p>
            <a:pPr marL="457200" indent="-457200" algn="just">
              <a:spcBef>
                <a:spcPts val="600"/>
              </a:spcBef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Soubor opatření bude zveřejněn v rámci vyhlášených výzev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764704"/>
            <a:ext cx="86409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cs-CZ" sz="2800" b="1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Provedené změny administrace</a:t>
            </a:r>
            <a:endParaRPr lang="cs-CZ" sz="2800" b="1" dirty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78863" cy="4752975"/>
          </a:xfrm>
        </p:spPr>
        <p:txBody>
          <a:bodyPr/>
          <a:lstStyle/>
          <a:p>
            <a:pPr marL="457200" indent="-457200" algn="just">
              <a:buFontTx/>
              <a:buAutoNum type="arabicPeriod" startAt="5"/>
            </a:pPr>
            <a:r>
              <a:rPr lang="cs-CZ" sz="2000" b="1" dirty="0" smtClean="0">
                <a:solidFill>
                  <a:schemeClr val="accent2"/>
                </a:solidFill>
              </a:rPr>
              <a:t>Návrh úpravy kritérií pro výběr projektů</a:t>
            </a:r>
          </a:p>
          <a:p>
            <a:pPr marL="457200" indent="-45720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Na zasedání Monitorovacího výboru ROP Střední Morava dne                 13. března 2012 budou předloženy ke schválení upravená kritéria pro výběr projektů.</a:t>
            </a:r>
          </a:p>
          <a:p>
            <a:pPr marL="457200" indent="-45720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Navrhovaná změna kritérií pro výběr projektů spočívá zejména:</a:t>
            </a:r>
          </a:p>
          <a:p>
            <a:pPr marL="457200" indent="-4572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accent2"/>
                </a:solidFill>
              </a:rPr>
              <a:t> v </a:t>
            </a:r>
            <a:r>
              <a:rPr lang="cs-CZ" sz="2000" b="1" dirty="0" smtClean="0">
                <a:solidFill>
                  <a:schemeClr val="accent2"/>
                </a:solidFill>
              </a:rPr>
              <a:t>úpravě hodnocení finančního zdraví </a:t>
            </a:r>
            <a:r>
              <a:rPr lang="cs-CZ" sz="2000" dirty="0" smtClean="0">
                <a:solidFill>
                  <a:schemeClr val="accent2"/>
                </a:solidFill>
              </a:rPr>
              <a:t>– kde finanční zdraví bylo přesunuto do 1. etapy hodnocení, části kontrola formální náležitostí (v případě obcí, měst, krajů a NO), resp. kontrola přijatelnosti (kde u podnikatelských subjektu je kategorie E a F eliminačním kritériem)</a:t>
            </a:r>
          </a:p>
          <a:p>
            <a:pPr marL="457200" indent="-4572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accent2"/>
                </a:solidFill>
              </a:rPr>
              <a:t>Je navrhováno posílit kritérium </a:t>
            </a:r>
            <a:r>
              <a:rPr lang="cs-CZ" sz="2000" b="1" dirty="0" smtClean="0">
                <a:solidFill>
                  <a:schemeClr val="accent2"/>
                </a:solidFill>
              </a:rPr>
              <a:t>vyváženého rozvoje území</a:t>
            </a:r>
            <a:r>
              <a:rPr lang="cs-CZ" sz="2000" dirty="0" smtClean="0">
                <a:solidFill>
                  <a:schemeClr val="accent2"/>
                </a:solidFill>
              </a:rPr>
              <a:t>, kde budou bodově zvýhodněny území s nízkým čerpání dotace na obyvatele z ROP Střední Morava</a:t>
            </a:r>
          </a:p>
          <a:p>
            <a:pPr marL="457200" indent="-4572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accent2"/>
                </a:solidFill>
              </a:rPr>
              <a:t>Kritéria pro výběr projektů budou zpracovány v </a:t>
            </a:r>
            <a:r>
              <a:rPr lang="cs-CZ" sz="2000" b="1" dirty="0" smtClean="0">
                <a:solidFill>
                  <a:schemeClr val="accent2"/>
                </a:solidFill>
              </a:rPr>
              <a:t>detailní bodové škále a tato bude zveřejněna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764704"/>
            <a:ext cx="86409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cs-CZ" sz="2800" b="1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Provedené změny administrace</a:t>
            </a:r>
            <a:endParaRPr lang="cs-CZ" sz="2800" b="1" dirty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187166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3. Finanční plán ROP Střední Morava a harmonogram výzev na rok 2012</a:t>
            </a:r>
          </a:p>
          <a:p>
            <a:pPr marL="609600" indent="-609600" eaLnBrk="1" hangingPunct="1">
              <a:buFontTx/>
              <a:buNone/>
              <a:defRPr/>
            </a:pPr>
            <a:endParaRPr lang="cs-CZ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cs-CZ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678862" cy="576263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cs-CZ" sz="2800" b="1" kern="1200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Výbor Regionální rady na svém jednání dne 17. </a:t>
            </a:r>
            <a:r>
              <a:rPr lang="cs-CZ" sz="2800" b="1" kern="1200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února 2012 schválil aktualizaci finančního </a:t>
            </a:r>
            <a:r>
              <a:rPr lang="cs-CZ" sz="2800" b="1" kern="1200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plánu</a:t>
            </a:r>
            <a:endParaRPr lang="cs-CZ" sz="2800" b="1" kern="1200" dirty="0" smtClean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44463" y="1628775"/>
          <a:ext cx="8892483" cy="4945727"/>
        </p:xfrm>
        <a:graphic>
          <a:graphicData uri="http://schemas.openxmlformats.org/drawingml/2006/table">
            <a:tbl>
              <a:tblPr/>
              <a:tblGrid>
                <a:gridCol w="4163087"/>
                <a:gridCol w="1182349"/>
                <a:gridCol w="1182349"/>
                <a:gridCol w="1182349"/>
                <a:gridCol w="1182349"/>
              </a:tblGrid>
              <a:tr h="8987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Název oblasti podpory/prioritní osy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Alokace ROP SM 2007-2013              v mil. Kč </a:t>
                      </a:r>
                      <a:r>
                        <a:rPr lang="cs-CZ" sz="1200" b="1" i="0" u="none" strike="noStrike" baseline="30000">
                          <a:solidFill>
                            <a:srgbClr val="000000"/>
                          </a:solidFill>
                          <a:latin typeface="Arial"/>
                        </a:rPr>
                        <a:t>1)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Schválené projekty v mil. Kč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Projekty v hodnocení/ schválené koncepce 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 mil. Kč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Zůstatek na poslední výzvy v mil. Kč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99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1.1 Regionální dopravní infrastruktura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4 114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3 426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1.2. Veřejná doprava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1 588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1 536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 Bezmotorová doprava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 1 Doprava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6 474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5 534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 Rozvoj regionálních center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 Rozvoj měst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3 271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2 200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 Rozvoj venkova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2 345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2 094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2.4. Podpora podnikání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 2 Integrovaný rozvoj a obnova regionu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7 002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5 225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1 020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 Integrovaný rozvoj cestovního ruchu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 Veřejná infrastruktura a služby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 Podnikatelská infrastruktura a služby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2 081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1 629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 Propagace a řízení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 3 Cestovní ruch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3 437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2 640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50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ROP SM Celkem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16 914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13 399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2 487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209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Zdroj: Aktualizovaný finanční plán na rok 2012, schválený VRR dne 17. 2. 2012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209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Jedná se o finanční prostředky představující dotaci (tj. Příspěvek Společenství a prostředky ze státního rozpočtu).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45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1) Přepočteno kurzem 24,5 CZK/EUR (průměrný kurz na celé programovací období)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29600" cy="720725"/>
          </a:xfrm>
          <a:noFill/>
        </p:spPr>
        <p:txBody>
          <a:bodyPr/>
          <a:lstStyle/>
          <a:p>
            <a:pPr algn="l" eaLnBrk="1" hangingPunct="1"/>
            <a:r>
              <a:rPr lang="cs-CZ" sz="2800" b="1" kern="1200" dirty="0" smtClean="0">
                <a:solidFill>
                  <a:srgbClr val="3366FF"/>
                </a:solidFill>
              </a:rPr>
              <a:t>Výzvy, kde žadatelem bude obec/město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643063"/>
            <a:ext cx="8678863" cy="16414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solidFill>
                  <a:schemeClr val="accent2"/>
                </a:solidFill>
              </a:rPr>
              <a:t>Výbor Regionální rady ROP Střední Morava na svém jednání dne            </a:t>
            </a:r>
            <a:r>
              <a:rPr lang="cs-CZ" sz="2000" b="1" dirty="0" smtClean="0">
                <a:solidFill>
                  <a:schemeClr val="accent2"/>
                </a:solidFill>
              </a:rPr>
              <a:t>17. února 2012</a:t>
            </a:r>
            <a:r>
              <a:rPr lang="cs-CZ" sz="2000" dirty="0" smtClean="0">
                <a:solidFill>
                  <a:schemeClr val="accent2"/>
                </a:solidFill>
              </a:rPr>
              <a:t> schválil harmonogram výzev na rok 2012. ÚRR Střední Morava bude na základě tohoto harmonogramu vyhlašovat celkem </a:t>
            </a:r>
            <a:r>
              <a:rPr lang="cs-CZ" sz="2000" b="1" dirty="0" smtClean="0">
                <a:solidFill>
                  <a:schemeClr val="accent2"/>
                </a:solidFill>
              </a:rPr>
              <a:t>25 výzev za téměř 2,5 miliardy Kč</a:t>
            </a:r>
            <a:r>
              <a:rPr lang="cs-CZ" sz="2000" dirty="0" smtClean="0">
                <a:solidFill>
                  <a:schemeClr val="accent2"/>
                </a:solidFill>
              </a:rPr>
              <a:t>, z toho budou 2 výzvy zaměřeny na Integrované plány rozvoje měst (IPRM) a 11 výzev bude zaměřeno na Integrované plány rozvoje území (IPRÚ).</a:t>
            </a: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288" y="3284538"/>
          <a:ext cx="8352928" cy="2736306"/>
        </p:xfrm>
        <a:graphic>
          <a:graphicData uri="http://schemas.openxmlformats.org/drawingml/2006/table">
            <a:tbl>
              <a:tblPr/>
              <a:tblGrid>
                <a:gridCol w="2505879"/>
                <a:gridCol w="4385287"/>
                <a:gridCol w="1461762"/>
              </a:tblGrid>
              <a:tr h="7802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Termín vyhlášení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Oblasti/podoblasti podpory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Alokace na výzvu v mil.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84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Březen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1.3 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Bezmotorová doprava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2.2.3 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Infrastruktura pro rozvoj vzdělávání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Květen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2.3.1 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Fyzická revitalizace území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Červenec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3.2 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Veřejná infrastruktura a služby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3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Zdroj: Harmonogram výzev na rok 2012 schválený VRR dne 17. 2. 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836613"/>
            <a:ext cx="8229600" cy="720725"/>
          </a:xfrm>
          <a:noFill/>
        </p:spPr>
        <p:txBody>
          <a:bodyPr/>
          <a:lstStyle/>
          <a:p>
            <a:pPr algn="l" eaLnBrk="1" hangingPunct="1"/>
            <a:r>
              <a:rPr lang="cs-CZ" sz="2800" b="1" kern="1200" dirty="0" smtClean="0">
                <a:solidFill>
                  <a:srgbClr val="3366FF"/>
                </a:solidFill>
              </a:rPr>
              <a:t>Harmonogram výzev IPRM/IPRÚ na rok 2012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-142875" y="1643063"/>
            <a:ext cx="9072563" cy="4143375"/>
          </a:xfrm>
          <a:noFill/>
        </p:spPr>
        <p:txBody>
          <a:bodyPr/>
          <a:lstStyle/>
          <a:p>
            <a:pPr algn="just">
              <a:buFontTx/>
              <a:buNone/>
            </a:pPr>
            <a:r>
              <a:rPr lang="cs-CZ" sz="2000" smtClean="0">
                <a:solidFill>
                  <a:schemeClr val="accent2"/>
                </a:solidFill>
              </a:rPr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1714500"/>
          <a:ext cx="8784978" cy="4943575"/>
        </p:xfrm>
        <a:graphic>
          <a:graphicData uri="http://schemas.openxmlformats.org/drawingml/2006/table">
            <a:tbl>
              <a:tblPr/>
              <a:tblGrid>
                <a:gridCol w="4112758"/>
                <a:gridCol w="1168055"/>
                <a:gridCol w="1168055"/>
                <a:gridCol w="1168055"/>
                <a:gridCol w="1168055"/>
              </a:tblGrid>
              <a:tr h="10900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Název IPRM/IPRÚ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Alokace ROP SM 2007-2013              v mil. Kč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Schválené projekty v mil. Kč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Projekty v hodnocení/ schválené koncepce 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 mil. Kč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Zůstatek na poslední výzvy v mil. Kč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44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IPRM Olomouc „Městské parky“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IPRM Olomouc "Atraktivní a konkurenceschopná Olomouc"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IPRM Zlín „Společensko - kulturní a vzdělávací centrum Zlín“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IPRM Celkem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IPRÚ Luhačovicko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IPRÚ Rožnovsko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IPRÚ Horní Vsacko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IPRÚ Olomoucko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IPRÚ Jesenicko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IPRÚ Šumpersko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IPRÚ Bouzovsko a Staré Město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IPRÚ Celkem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1 728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1 366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1648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Celkem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2 615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1 892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926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Zdroj: Aktualizovaný finanční plán na rok 2012, schválený VRR dne 17. 2. 2012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926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Jedná se o finanční prostředky představující dotaci (tj. Příspěvek Společenství a prostředky ze státního rozpočtu).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92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1) Přepočteno kurzem 24,5 CZK/EUR (průměrný kurz na celé programovací období)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8229600" cy="720725"/>
          </a:xfrm>
          <a:noFill/>
        </p:spPr>
        <p:txBody>
          <a:bodyPr/>
          <a:lstStyle/>
          <a:p>
            <a:pPr algn="l" eaLnBrk="1" hangingPunct="1"/>
            <a:r>
              <a:rPr lang="cs-CZ" sz="2800" b="1" kern="1200" dirty="0" smtClean="0">
                <a:solidFill>
                  <a:srgbClr val="3366FF"/>
                </a:solidFill>
              </a:rPr>
              <a:t>Další informace k výzvám a podmínkám administrace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5137" y="2132856"/>
            <a:ext cx="8678863" cy="16414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>
                <a:solidFill>
                  <a:schemeClr val="accent2"/>
                </a:solidFill>
              </a:rPr>
              <a:t>Další informace budou: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solidFill>
                <a:schemeClr val="accent2"/>
              </a:solidFill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400" dirty="0" smtClean="0">
                <a:solidFill>
                  <a:schemeClr val="accent2"/>
                </a:solidFill>
              </a:rPr>
              <a:t>zveřejněny na </a:t>
            </a:r>
            <a:r>
              <a:rPr lang="cs-CZ" sz="2400" dirty="0" smtClean="0">
                <a:solidFill>
                  <a:schemeClr val="accent2"/>
                </a:solidFill>
                <a:hlinkClick r:id="rId2"/>
              </a:rPr>
              <a:t>www.</a:t>
            </a:r>
            <a:r>
              <a:rPr lang="cs-CZ" sz="2400" dirty="0" err="1" smtClean="0">
                <a:solidFill>
                  <a:schemeClr val="accent2"/>
                </a:solidFill>
                <a:hlinkClick r:id="rId2"/>
              </a:rPr>
              <a:t>rr</a:t>
            </a:r>
            <a:r>
              <a:rPr lang="cs-CZ" sz="2400" dirty="0" smtClean="0">
                <a:solidFill>
                  <a:schemeClr val="accent2"/>
                </a:solidFill>
                <a:hlinkClick r:id="rId2"/>
              </a:rPr>
              <a:t>-</a:t>
            </a:r>
            <a:r>
              <a:rPr lang="cs-CZ" sz="2400" dirty="0" err="1" smtClean="0">
                <a:solidFill>
                  <a:schemeClr val="accent2"/>
                </a:solidFill>
                <a:hlinkClick r:id="rId2"/>
              </a:rPr>
              <a:t>strednimorava.cz</a:t>
            </a:r>
            <a:endParaRPr lang="cs-CZ" sz="2400" dirty="0" smtClean="0">
              <a:solidFill>
                <a:schemeClr val="accent2"/>
              </a:solidFill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2400" dirty="0" smtClean="0">
              <a:solidFill>
                <a:schemeClr val="accent2"/>
              </a:solidFill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400" dirty="0" smtClean="0">
                <a:solidFill>
                  <a:schemeClr val="accent2"/>
                </a:solidFill>
              </a:rPr>
              <a:t>Budou poskytnuty na seminářích k vyhlášeným výzvám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229600" cy="505517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DĚKUJI VÁM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 POZORNOST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Ing. Ivan Matulík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ředitel Úřadu Regionální rady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Jeremenkova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1211/40b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779 00 Olomouc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www.</a:t>
            </a:r>
            <a:r>
              <a:rPr lang="cs-CZ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rr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-</a:t>
            </a:r>
            <a:r>
              <a:rPr lang="cs-CZ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strednimorava.cz</a:t>
            </a:r>
            <a:endParaRPr lang="cs-CZ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z="3200" b="1" kern="1200" dirty="0" smtClean="0">
                <a:solidFill>
                  <a:srgbClr val="3366FF"/>
                </a:solidFill>
              </a:rPr>
              <a:t>OSNOVA PREZENTACE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16865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>
                <a:solidFill>
                  <a:schemeClr val="accent2"/>
                </a:solidFill>
              </a:rPr>
              <a:t>Regionální operační program NUTS II. Střední Morava a pokrok v realizaci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>
                <a:solidFill>
                  <a:schemeClr val="accent2"/>
                </a:solidFill>
              </a:rPr>
              <a:t>Aktualizace podmínek administrace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>
                <a:solidFill>
                  <a:schemeClr val="accent2"/>
                </a:solidFill>
              </a:rPr>
              <a:t>Finanční plán ROP Střední Morava a harmonogram výzev na rok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187166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1. Regionální operační program NUTS II. Střední Morava a pokrok v realizaci</a:t>
            </a:r>
          </a:p>
          <a:p>
            <a:pPr marL="609600" indent="-609600" eaLnBrk="1" hangingPunct="1">
              <a:buFontTx/>
              <a:buNone/>
              <a:defRPr/>
            </a:pPr>
            <a:endParaRPr lang="cs-CZ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cs-CZ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3700" y="1628800"/>
            <a:ext cx="8750300" cy="3508375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FontTx/>
              <a:buNone/>
              <a:defRPr/>
            </a:pPr>
            <a:r>
              <a:rPr lang="cs-CZ" sz="2000" dirty="0" smtClean="0">
                <a:solidFill>
                  <a:schemeClr val="accent2"/>
                </a:solidFill>
              </a:rPr>
              <a:t>Globálním cílem ROP Střední Morava je </a:t>
            </a:r>
            <a:r>
              <a:rPr lang="cs-CZ" sz="2000" b="1" dirty="0" smtClean="0">
                <a:solidFill>
                  <a:schemeClr val="accent2"/>
                </a:solidFill>
              </a:rPr>
              <a:t>zvýšení ekonomické vyspělosti, zlepšení konkurenceschopnosti regionu a životní úrovně jeho obyvatel ve svém komplexu</a:t>
            </a:r>
            <a:r>
              <a:rPr lang="cs-CZ" sz="2000" dirty="0" smtClean="0">
                <a:solidFill>
                  <a:schemeClr val="accent2"/>
                </a:solidFill>
              </a:rPr>
              <a:t>. Tento cíl zahrnuje jak posílení ekonomického rozvoje městských oblastí, představujících rozvojová centra regionu, tak stabilizaci venkovského prostoru. </a:t>
            </a:r>
          </a:p>
          <a:p>
            <a:pPr marL="0" indent="0" algn="just" eaLnBrk="1" hangingPunct="1">
              <a:spcBef>
                <a:spcPts val="600"/>
              </a:spcBef>
              <a:buFontTx/>
              <a:buNone/>
              <a:defRPr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spcBef>
                <a:spcPts val="600"/>
              </a:spcBef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</a:rPr>
              <a:t>-   celková alokace ve výši 773 399 310 EUR (</a:t>
            </a:r>
            <a:r>
              <a:rPr lang="cs-CZ" sz="2000" dirty="0" smtClean="0">
                <a:solidFill>
                  <a:schemeClr val="accent2"/>
                </a:solidFill>
              </a:rPr>
              <a:t>zahrnuje celkové veřejné    </a:t>
            </a:r>
          </a:p>
          <a:p>
            <a:pPr marL="0" indent="0" algn="just" eaLnBrk="1" hangingPunct="1">
              <a:spcBef>
                <a:spcPts val="600"/>
              </a:spcBef>
              <a:buNone/>
              <a:defRPr/>
            </a:pPr>
            <a:r>
              <a:rPr lang="cs-CZ" sz="2000" dirty="0" smtClean="0">
                <a:solidFill>
                  <a:schemeClr val="accent2"/>
                </a:solidFill>
              </a:rPr>
              <a:t>    prostředky)</a:t>
            </a:r>
          </a:p>
          <a:p>
            <a:pPr marL="0" indent="0" algn="just" eaLnBrk="1" hangingPunct="1">
              <a:spcBef>
                <a:spcPts val="600"/>
              </a:spcBef>
              <a:buFontTx/>
              <a:buChar char="-"/>
              <a:defRPr/>
            </a:pPr>
            <a:r>
              <a:rPr lang="cs-CZ" sz="2000" b="1" dirty="0" smtClean="0">
                <a:solidFill>
                  <a:schemeClr val="accent2"/>
                </a:solidFill>
              </a:rPr>
              <a:t>   celková alokace po změně č. 2 ROP Střední </a:t>
            </a:r>
            <a:r>
              <a:rPr lang="cs-CZ" sz="2000" dirty="0" smtClean="0">
                <a:solidFill>
                  <a:schemeClr val="accent2"/>
                </a:solidFill>
              </a:rPr>
              <a:t>Morava byla navýšena</a:t>
            </a:r>
          </a:p>
          <a:p>
            <a:pPr marL="0" indent="0" algn="just" eaLnBrk="1" hangingPunct="1">
              <a:spcBef>
                <a:spcPts val="600"/>
              </a:spcBef>
              <a:buNone/>
              <a:defRPr/>
            </a:pPr>
            <a:r>
              <a:rPr lang="cs-CZ" sz="2000" dirty="0" smtClean="0">
                <a:solidFill>
                  <a:schemeClr val="accent2"/>
                </a:solidFill>
              </a:rPr>
              <a:t>    na </a:t>
            </a:r>
            <a:r>
              <a:rPr lang="cs-CZ" sz="2000" b="1" dirty="0" smtClean="0">
                <a:solidFill>
                  <a:schemeClr val="accent2"/>
                </a:solidFill>
              </a:rPr>
              <a:t>790 875 324 EUR .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3528" y="908720"/>
            <a:ext cx="86409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cs-CZ" sz="2800" b="1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Globální cíl a změna č. 2 ROP SM</a:t>
            </a:r>
            <a:endParaRPr lang="cs-CZ" sz="2800" b="1" dirty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876300"/>
            <a:ext cx="8496300" cy="2047875"/>
          </a:xfrm>
          <a:noFill/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FontTx/>
              <a:buNone/>
            </a:pPr>
            <a:r>
              <a:rPr lang="cs-CZ" sz="2000" smtClean="0">
                <a:solidFill>
                  <a:schemeClr val="accent2"/>
                </a:solidFill>
              </a:rPr>
              <a:t>Rozhodnutím Evropské komise ze dne </a:t>
            </a:r>
            <a:r>
              <a:rPr lang="cs-CZ" sz="2000" b="1" smtClean="0">
                <a:solidFill>
                  <a:schemeClr val="accent2"/>
                </a:solidFill>
              </a:rPr>
              <a:t>21. prosince 2011 </a:t>
            </a:r>
            <a:r>
              <a:rPr lang="cs-CZ" sz="2000" smtClean="0">
                <a:solidFill>
                  <a:schemeClr val="accent2"/>
                </a:solidFill>
              </a:rPr>
              <a:t>došlo ke schválení změny č. 2 ROP Střední Morava, tj. k navýšení finančních prostředků v prioritní ose č. 1 Doprava o 12 871 255 EUR (325 mil. Kč) a v prioritní ose č. 2 Integrovaný rozvoj a obnova regionu o 4 604 759 EUR (116 mil. Kč), </a:t>
            </a:r>
            <a:r>
              <a:rPr lang="cs-CZ" sz="2000" b="1" smtClean="0">
                <a:solidFill>
                  <a:schemeClr val="accent2"/>
                </a:solidFill>
              </a:rPr>
              <a:t>celkově došlo k navýšení původní alokace ROP Střední Morava o 17 476 014 EUR, tj. o 2,25 % na 790 875 324 EUR.</a:t>
            </a:r>
            <a:endParaRPr lang="cs-CZ" sz="2000" smtClean="0">
              <a:solidFill>
                <a:schemeClr val="accent2"/>
              </a:solidFill>
            </a:endParaRPr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852738"/>
            <a:ext cx="83534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786812" cy="5214937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cs-CZ" sz="2000" smtClean="0">
              <a:solidFill>
                <a:schemeClr val="accent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cs-CZ" sz="2000" smtClean="0">
              <a:solidFill>
                <a:schemeClr val="accent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cs-CZ" sz="2000" smtClean="0">
              <a:solidFill>
                <a:schemeClr val="accent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cs-CZ" sz="2000" smtClean="0">
              <a:solidFill>
                <a:schemeClr val="accent2"/>
              </a:solidFill>
            </a:endParaRP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856984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9512" y="764704"/>
            <a:ext cx="86409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cs-CZ" sz="2800" b="1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Informace o pokroku v realizaci</a:t>
            </a:r>
            <a:endParaRPr lang="cs-CZ" sz="2800" b="1" dirty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187166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2. Aktualizace administrace ROP Střední Morava</a:t>
            </a:r>
          </a:p>
          <a:p>
            <a:pPr marL="609600" indent="-609600" eaLnBrk="1" hangingPunct="1">
              <a:buFontTx/>
              <a:buNone/>
              <a:defRPr/>
            </a:pPr>
            <a:endParaRPr lang="cs-CZ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cs-CZ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78863" cy="4143375"/>
          </a:xfrm>
          <a:noFill/>
        </p:spPr>
        <p:txBody>
          <a:bodyPr/>
          <a:lstStyle/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zachovat původní model, který se osvědčil a který představuje především velmi výraznou úsporu žadatelů především na pořízení projektové dokumentace (dosažená úspora žadatelů ve výši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250 mil. Kč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zefektivnit a zrychlit administraci projektů (a tím i programu) ve vztahu k blížícímu se konci programovacího období (omezený termín pro  uzavírání závazků - 31. 12. 2013), 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navrhnout soubor opatření, která umožní řízení alokace – opatření k eliminaci 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přezávazkování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(či nedočerpání) na konci programu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Výbor Regionální rady </a:t>
            </a:r>
            <a:r>
              <a:rPr lang="cs-CZ" sz="2000" dirty="0" smtClean="0">
                <a:solidFill>
                  <a:schemeClr val="accent2"/>
                </a:solidFill>
              </a:rPr>
              <a:t>na svém jednání dne </a:t>
            </a:r>
            <a:r>
              <a:rPr lang="cs-CZ" sz="2000" b="1" dirty="0" smtClean="0">
                <a:solidFill>
                  <a:schemeClr val="accent2"/>
                </a:solidFill>
              </a:rPr>
              <a:t>17. února 2012 </a:t>
            </a:r>
            <a:r>
              <a:rPr lang="cs-CZ" sz="2000" dirty="0" smtClean="0">
                <a:solidFill>
                  <a:schemeClr val="accent2"/>
                </a:solidFill>
              </a:rPr>
              <a:t>schválil aktualizaci administrace ROP Střední Morava. 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Tato aktualizace bude zapracována do podmínek pro předkládání a realizaci projektů od Výzvy k předkládání projektových žádostí č. 31/2012.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764704"/>
            <a:ext cx="86409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cs-CZ" sz="2800" b="1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Hlavní východiska a cíle aktualizace administrace</a:t>
            </a:r>
            <a:endParaRPr lang="cs-CZ" sz="2800" b="1" dirty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78863" cy="4143375"/>
          </a:xfrm>
        </p:spPr>
        <p:txBody>
          <a:bodyPr/>
          <a:lstStyle/>
          <a:p>
            <a:pPr marL="360363" lvl="1" indent="-360363" algn="just">
              <a:spcBef>
                <a:spcPts val="600"/>
              </a:spcBef>
              <a:buFontTx/>
              <a:buAutoNum type="arabicPeriod"/>
            </a:pPr>
            <a:r>
              <a:rPr lang="cs-CZ" sz="2000" b="1" dirty="0" smtClean="0">
                <a:solidFill>
                  <a:schemeClr val="accent2"/>
                </a:solidFill>
              </a:rPr>
              <a:t>Úprava  Finanční a ekonomické analýzy projektu a hodnocení finančního zdraví a kapitálové přiměřenosti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V rámci aktualizace administrace bude webová aplikace Finanční a ekonomická analýza předkládána jako celek již v Etapě č. 1 a to místo současného předkládání ve dvou etapách. Dále bude do aplikace zpracováno hodnocení kapitálové přiměřenosti žadatele a to u projektových žádostí předložených veřejným subjektem, podnikatelským subjektem či ostatními subjekty (tj. nestátní neziskovou organizací, sdružením právnických osob, atd.). 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Záměrem je snížení rizika poskytování dotace nesolventním subjektům.</a:t>
            </a: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  <a:p>
            <a:pPr marL="0" indent="0" algn="just">
              <a:spcBef>
                <a:spcPts val="600"/>
              </a:spcBef>
              <a:buFontTx/>
              <a:buNone/>
            </a:pPr>
            <a:endParaRPr lang="cs-CZ" sz="200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764704"/>
            <a:ext cx="86409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cs-CZ" sz="2800" b="1" dirty="0" smtClean="0">
                <a:solidFill>
                  <a:srgbClr val="3366FF"/>
                </a:solidFill>
                <a:latin typeface="+mj-lt"/>
                <a:ea typeface="+mj-ea"/>
                <a:cs typeface="+mj-cs"/>
              </a:rPr>
              <a:t>Provedené změny administrace</a:t>
            </a:r>
            <a:endParaRPr lang="cs-CZ" sz="2800" b="1" dirty="0">
              <a:solidFill>
                <a:srgbClr val="3366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991</Words>
  <Application>Microsoft Office PowerPoint</Application>
  <PresentationFormat>Předvádění na obrazovce (4:3)</PresentationFormat>
  <Paragraphs>255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Výchozí návrh</vt:lpstr>
      <vt:lpstr> Postup realizace  ROP Střední Morava     Konference samospráv Olomouckého kraje Olomouc 27. února 2012 </vt:lpstr>
      <vt:lpstr>OSNOVA PREZENTACE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Výzvy, kde žadatelem bude obec/město</vt:lpstr>
      <vt:lpstr>Harmonogram výzev IPRM/IPRÚ na rok 2012</vt:lpstr>
      <vt:lpstr>Další informace k výzvám a podmínkám administrace </vt:lpstr>
      <vt:lpstr>Snímek 19</vt:lpstr>
    </vt:vector>
  </TitlesOfParts>
  <Company>studio 6.15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</dc:title>
  <dc:creator>marek</dc:creator>
  <cp:lastModifiedBy>matulik</cp:lastModifiedBy>
  <cp:revision>158</cp:revision>
  <dcterms:created xsi:type="dcterms:W3CDTF">2007-09-11T13:46:40Z</dcterms:created>
  <dcterms:modified xsi:type="dcterms:W3CDTF">2012-02-26T23:27:00Z</dcterms:modified>
</cp:coreProperties>
</file>