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356" r:id="rId2"/>
    <p:sldId id="350" r:id="rId3"/>
    <p:sldId id="351" r:id="rId4"/>
    <p:sldId id="352" r:id="rId5"/>
    <p:sldId id="362" r:id="rId6"/>
    <p:sldId id="360" r:id="rId7"/>
    <p:sldId id="359" r:id="rId8"/>
    <p:sldId id="357" r:id="rId9"/>
    <p:sldId id="320" r:id="rId10"/>
    <p:sldId id="322" r:id="rId11"/>
    <p:sldId id="326" r:id="rId12"/>
    <p:sldId id="325" r:id="rId13"/>
    <p:sldId id="328" r:id="rId14"/>
    <p:sldId id="330" r:id="rId15"/>
    <p:sldId id="341" r:id="rId16"/>
    <p:sldId id="346" r:id="rId17"/>
    <p:sldId id="337" r:id="rId18"/>
    <p:sldId id="349" r:id="rId19"/>
    <p:sldId id="311" r:id="rId20"/>
    <p:sldId id="308" r:id="rId21"/>
    <p:sldId id="340" r:id="rId22"/>
    <p:sldId id="347" r:id="rId23"/>
    <p:sldId id="363" r:id="rId24"/>
  </p:sldIdLst>
  <p:sldSz cx="9144000" cy="6858000" type="screen4x3"/>
  <p:notesSz cx="6662738" cy="9926638"/>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DDE1"/>
    <a:srgbClr val="0033CC"/>
    <a:srgbClr val="A50021"/>
    <a:srgbClr val="CC0000"/>
    <a:srgbClr val="FFCC00"/>
    <a:srgbClr val="996600"/>
    <a:srgbClr val="008000"/>
    <a:srgbClr val="800000"/>
    <a:srgbClr val="99FF66"/>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1" autoAdjust="0"/>
    <p:restoredTop sz="79950" autoAdjust="0"/>
  </p:normalViewPr>
  <p:slideViewPr>
    <p:cSldViewPr>
      <p:cViewPr>
        <p:scale>
          <a:sx n="90" d="100"/>
          <a:sy n="90" d="100"/>
        </p:scale>
        <p:origin x="-2250" y="-156"/>
      </p:cViewPr>
      <p:guideLst>
        <p:guide orient="horz" pos="2160"/>
        <p:guide pos="2880"/>
      </p:guideLst>
    </p:cSldViewPr>
  </p:slideViewPr>
  <p:outlineViewPr>
    <p:cViewPr>
      <p:scale>
        <a:sx n="33" d="100"/>
        <a:sy n="33" d="100"/>
      </p:scale>
      <p:origin x="0" y="304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774010" y="0"/>
            <a:ext cx="2887186" cy="496332"/>
          </a:xfrm>
          <a:prstGeom prst="rect">
            <a:avLst/>
          </a:prstGeom>
        </p:spPr>
        <p:txBody>
          <a:bodyPr vert="horz" lIns="91440" tIns="45720" rIns="91440" bIns="45720" rtlCol="0"/>
          <a:lstStyle>
            <a:lvl1pPr algn="r">
              <a:defRPr sz="1200"/>
            </a:lvl1pPr>
          </a:lstStyle>
          <a:p>
            <a:fld id="{81DC2058-2F4B-43E0-979E-5D5BC1B4FC41}" type="datetimeFigureOut">
              <a:rPr lang="cs-CZ" smtClean="0"/>
              <a:pPr/>
              <a:t>1.3.2012</a:t>
            </a:fld>
            <a:endParaRPr lang="cs-CZ"/>
          </a:p>
        </p:txBody>
      </p:sp>
      <p:sp>
        <p:nvSpPr>
          <p:cNvPr id="4" name="Zástupný symbol pro zápatí 3"/>
          <p:cNvSpPr>
            <a:spLocks noGrp="1"/>
          </p:cNvSpPr>
          <p:nvPr>
            <p:ph type="ftr" sz="quarter" idx="2"/>
          </p:nvPr>
        </p:nvSpPr>
        <p:spPr>
          <a:xfrm>
            <a:off x="0" y="9428583"/>
            <a:ext cx="2887186" cy="496332"/>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774010" y="9428583"/>
            <a:ext cx="2887186" cy="496332"/>
          </a:xfrm>
          <a:prstGeom prst="rect">
            <a:avLst/>
          </a:prstGeom>
        </p:spPr>
        <p:txBody>
          <a:bodyPr vert="horz" lIns="91440" tIns="45720" rIns="91440" bIns="45720" rtlCol="0" anchor="b"/>
          <a:lstStyle>
            <a:lvl1pPr algn="r">
              <a:defRPr sz="1200"/>
            </a:lvl1pPr>
          </a:lstStyle>
          <a:p>
            <a:fld id="{46E7937E-DBF8-4897-99B7-F3AFB44E3D1C}" type="slidenum">
              <a:rPr lang="cs-CZ" smtClean="0"/>
              <a:pPr/>
              <a:t>‹#›</a:t>
            </a:fld>
            <a:endParaRPr lang="cs-CZ"/>
          </a:p>
        </p:txBody>
      </p:sp>
    </p:spTree>
    <p:extLst>
      <p:ext uri="{BB962C8B-B14F-4D97-AF65-F5344CB8AC3E}">
        <p14:creationId xmlns:p14="http://schemas.microsoft.com/office/powerpoint/2010/main" val="2851182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774010" y="0"/>
            <a:ext cx="2887186" cy="496332"/>
          </a:xfrm>
          <a:prstGeom prst="rect">
            <a:avLst/>
          </a:prstGeom>
        </p:spPr>
        <p:txBody>
          <a:bodyPr vert="horz" lIns="91440" tIns="45720" rIns="91440" bIns="45720" rtlCol="0"/>
          <a:lstStyle>
            <a:lvl1pPr algn="r">
              <a:defRPr sz="1200"/>
            </a:lvl1pPr>
          </a:lstStyle>
          <a:p>
            <a:fld id="{C03DA81F-9398-428C-A8AA-DC3B571B5CD7}" type="datetimeFigureOut">
              <a:rPr lang="cs-CZ" smtClean="0"/>
              <a:pPr/>
              <a:t>1.3.2012</a:t>
            </a:fld>
            <a:endParaRPr lang="cs-CZ"/>
          </a:p>
        </p:txBody>
      </p:sp>
      <p:sp>
        <p:nvSpPr>
          <p:cNvPr id="4" name="Zástupný symbol pro obrázek snímku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66274" y="4715153"/>
            <a:ext cx="5330190" cy="4466987"/>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8583"/>
            <a:ext cx="2887186" cy="49633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774010" y="9428583"/>
            <a:ext cx="2887186" cy="496332"/>
          </a:xfrm>
          <a:prstGeom prst="rect">
            <a:avLst/>
          </a:prstGeom>
        </p:spPr>
        <p:txBody>
          <a:bodyPr vert="horz" lIns="91440" tIns="45720" rIns="91440" bIns="45720" rtlCol="0" anchor="b"/>
          <a:lstStyle>
            <a:lvl1pPr algn="r">
              <a:defRPr sz="1200"/>
            </a:lvl1pPr>
          </a:lstStyle>
          <a:p>
            <a:fld id="{E4166F27-8199-4E82-AFDB-0B51C3D533C5}" type="slidenum">
              <a:rPr lang="cs-CZ" smtClean="0"/>
              <a:pPr/>
              <a:t>‹#›</a:t>
            </a:fld>
            <a:endParaRPr lang="cs-CZ"/>
          </a:p>
        </p:txBody>
      </p:sp>
    </p:spTree>
    <p:extLst>
      <p:ext uri="{BB962C8B-B14F-4D97-AF65-F5344CB8AC3E}">
        <p14:creationId xmlns:p14="http://schemas.microsoft.com/office/powerpoint/2010/main" val="1183694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4166F27-8199-4E82-AFDB-0B51C3D533C5}" type="slidenum">
              <a:rPr lang="cs-CZ" smtClean="0">
                <a:solidFill>
                  <a:prstClr val="black"/>
                </a:solidFill>
              </a:rPr>
              <a:pPr/>
              <a:t>1</a:t>
            </a:fld>
            <a:endParaRPr lang="cs-CZ">
              <a:solidFill>
                <a:prstClr val="black"/>
              </a:solidFill>
            </a:endParaRPr>
          </a:p>
        </p:txBody>
      </p:sp>
    </p:spTree>
    <p:extLst>
      <p:ext uri="{BB962C8B-B14F-4D97-AF65-F5344CB8AC3E}">
        <p14:creationId xmlns:p14="http://schemas.microsoft.com/office/powerpoint/2010/main" val="1477977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4166F27-8199-4E82-AFDB-0B51C3D533C5}" type="slidenum">
              <a:rPr lang="cs-CZ" smtClean="0"/>
              <a:pPr/>
              <a:t>10</a:t>
            </a:fld>
            <a:endParaRPr lang="cs-CZ"/>
          </a:p>
        </p:txBody>
      </p:sp>
    </p:spTree>
    <p:extLst>
      <p:ext uri="{BB962C8B-B14F-4D97-AF65-F5344CB8AC3E}">
        <p14:creationId xmlns:p14="http://schemas.microsoft.com/office/powerpoint/2010/main" val="3306229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Role editora</a:t>
            </a:r>
          </a:p>
          <a:p>
            <a:endParaRPr lang="cs-CZ" b="1" dirty="0" smtClean="0"/>
          </a:p>
          <a:p>
            <a:pPr algn="l"/>
            <a:r>
              <a:rPr lang="cs-CZ" b="1" dirty="0" smtClean="0"/>
              <a:t>Obecní</a:t>
            </a:r>
            <a:r>
              <a:rPr lang="cs-CZ" b="1" baseline="0" dirty="0" smtClean="0"/>
              <a:t> úřad</a:t>
            </a:r>
            <a:r>
              <a:rPr lang="cs-CZ" baseline="0" dirty="0" smtClean="0"/>
              <a:t>		zřizování příspěvkových organizací dle zákona č. 250/2000 Sb., o rozpočtových pravidlech územních 			rozpočtů</a:t>
            </a:r>
          </a:p>
          <a:p>
            <a:pPr algn="l"/>
            <a:r>
              <a:rPr lang="cs-CZ" baseline="0" dirty="0" smtClean="0"/>
              <a:t>Obec s rozšířenou působností	provozovatelé stanic měření emisí (fyzické osoby) dle zákona č. 53/2001 Sb., o podmínkách provozu 			vozidel na pozemních komunikacích</a:t>
            </a:r>
          </a:p>
          <a:p>
            <a:pPr algn="l"/>
            <a:r>
              <a:rPr lang="cs-CZ" baseline="0" dirty="0" smtClean="0"/>
              <a:t>			honební společenstva dle zákona č. 449/2001 Sb., o myslivosti</a:t>
            </a:r>
          </a:p>
          <a:p>
            <a:r>
              <a:rPr lang="cs-CZ" b="1" baseline="0" dirty="0" smtClean="0"/>
              <a:t>Krajský úřad</a:t>
            </a:r>
            <a:r>
              <a:rPr lang="cs-CZ" baseline="0" dirty="0" smtClean="0"/>
              <a:t>		</a:t>
            </a:r>
            <a:r>
              <a:rPr lang="cs-CZ" sz="1200" b="0" i="0" u="none" strike="noStrike" kern="1200" dirty="0" smtClean="0">
                <a:solidFill>
                  <a:schemeClr val="tx1"/>
                </a:solidFill>
                <a:effectLst/>
                <a:latin typeface="+mn-lt"/>
                <a:ea typeface="+mn-ea"/>
                <a:cs typeface="+mn-cs"/>
              </a:rPr>
              <a:t>provozovatel stanice technické kontroly  dle zákona č.</a:t>
            </a:r>
            <a:r>
              <a:rPr lang="cs-CZ" dirty="0" smtClean="0"/>
              <a:t> </a:t>
            </a:r>
            <a:r>
              <a:rPr lang="cs-CZ" sz="1200" b="0" i="0" u="none" strike="noStrike" kern="1200" dirty="0" smtClean="0">
                <a:solidFill>
                  <a:schemeClr val="tx1"/>
                </a:solidFill>
                <a:effectLst/>
                <a:latin typeface="+mn-lt"/>
                <a:ea typeface="+mn-ea"/>
                <a:cs typeface="+mn-cs"/>
              </a:rPr>
              <a:t>56/2001</a:t>
            </a:r>
          </a:p>
          <a:p>
            <a:r>
              <a:rPr lang="cs-CZ" sz="1200" b="0" i="0" u="none" strike="noStrike" kern="1200" dirty="0" smtClean="0">
                <a:solidFill>
                  <a:schemeClr val="tx1"/>
                </a:solidFill>
                <a:effectLst/>
                <a:latin typeface="+mn-lt"/>
                <a:ea typeface="+mn-ea"/>
                <a:cs typeface="+mn-cs"/>
              </a:rPr>
              <a:t>			nestátního zdravotnického zařízení </a:t>
            </a:r>
            <a:r>
              <a:rPr lang="cs-CZ" dirty="0" smtClean="0"/>
              <a:t> </a:t>
            </a:r>
            <a:r>
              <a:rPr lang="cs-CZ" sz="1200" b="0" i="0" u="none" strike="noStrike" kern="1200" dirty="0" smtClean="0">
                <a:solidFill>
                  <a:schemeClr val="tx1"/>
                </a:solidFill>
                <a:effectLst/>
                <a:latin typeface="+mn-lt"/>
                <a:ea typeface="+mn-ea"/>
                <a:cs typeface="+mn-cs"/>
              </a:rPr>
              <a:t>nestátní zdravotnické zařízení </a:t>
            </a:r>
            <a:r>
              <a:rPr lang="cs-CZ" dirty="0" smtClean="0"/>
              <a:t>dle zákona č.</a:t>
            </a:r>
            <a:r>
              <a:rPr lang="cs-CZ" sz="1200" b="0" i="0" u="none" strike="noStrike" kern="1200" dirty="0" smtClean="0">
                <a:solidFill>
                  <a:schemeClr val="tx1"/>
                </a:solidFill>
                <a:effectLst/>
                <a:latin typeface="+mn-lt"/>
                <a:ea typeface="+mn-ea"/>
                <a:cs typeface="+mn-cs"/>
              </a:rPr>
              <a:t> 160/1992 </a:t>
            </a:r>
            <a:r>
              <a:rPr lang="cs-CZ" dirty="0" smtClean="0"/>
              <a:t> </a:t>
            </a:r>
          </a:p>
          <a:p>
            <a:r>
              <a:rPr lang="cs-CZ" sz="1200" b="0" i="0" u="none" strike="noStrike" kern="1200" dirty="0" smtClean="0">
                <a:solidFill>
                  <a:schemeClr val="tx1"/>
                </a:solidFill>
                <a:effectLst/>
                <a:latin typeface="+mn-lt"/>
                <a:ea typeface="+mn-ea"/>
                <a:cs typeface="+mn-cs"/>
              </a:rPr>
              <a:t>			osoba pověřená výkonem sociálně-právní ochrany dětí</a:t>
            </a:r>
            <a:r>
              <a:rPr lang="cs-CZ" sz="1200" b="0" i="0" u="none" strike="noStrike" kern="1200" baseline="0" dirty="0" smtClean="0">
                <a:solidFill>
                  <a:schemeClr val="tx1"/>
                </a:solidFill>
                <a:effectLst/>
                <a:latin typeface="+mn-lt"/>
                <a:ea typeface="+mn-ea"/>
                <a:cs typeface="+mn-cs"/>
              </a:rPr>
              <a:t> dle zákona č. </a:t>
            </a:r>
            <a:r>
              <a:rPr lang="cs-CZ" sz="1200" b="0" i="0" u="none" strike="noStrike" kern="1200" dirty="0" smtClean="0">
                <a:solidFill>
                  <a:schemeClr val="tx1"/>
                </a:solidFill>
                <a:effectLst/>
                <a:latin typeface="+mn-lt"/>
                <a:ea typeface="+mn-ea"/>
                <a:cs typeface="+mn-cs"/>
              </a:rPr>
              <a:t>359/1999 </a:t>
            </a:r>
            <a:r>
              <a:rPr lang="cs-CZ" dirty="0" smtClean="0"/>
              <a:t> </a:t>
            </a:r>
          </a:p>
          <a:p>
            <a:r>
              <a:rPr lang="cs-CZ" sz="1200" b="0" i="0" u="none" strike="noStrike" kern="1200" dirty="0" smtClean="0">
                <a:solidFill>
                  <a:schemeClr val="tx1"/>
                </a:solidFill>
                <a:effectLst/>
                <a:latin typeface="+mn-lt"/>
                <a:ea typeface="+mn-ea"/>
                <a:cs typeface="+mn-cs"/>
              </a:rPr>
              <a:t>			dobrovolné svazky obcí</a:t>
            </a:r>
            <a:r>
              <a:rPr lang="cs-CZ" dirty="0" smtClean="0"/>
              <a:t> </a:t>
            </a:r>
            <a:r>
              <a:rPr lang="cs-CZ" sz="1200" b="0" i="0" u="none" strike="noStrike" kern="1200" dirty="0" smtClean="0">
                <a:solidFill>
                  <a:schemeClr val="tx1"/>
                </a:solidFill>
                <a:effectLst/>
                <a:latin typeface="+mn-lt"/>
                <a:ea typeface="+mn-ea"/>
                <a:cs typeface="+mn-cs"/>
              </a:rPr>
              <a:t>ZSPO dle § 20i občanského zákoníku a svazky obcí dle zákona č. 128/2000 Sb., o 			obcích</a:t>
            </a:r>
            <a:r>
              <a:rPr lang="cs-CZ" dirty="0" smtClean="0"/>
              <a:t> </a:t>
            </a:r>
            <a:r>
              <a:rPr lang="cs-CZ" sz="1200" b="0" i="0" u="none" strike="noStrike" kern="1200" dirty="0" smtClean="0">
                <a:solidFill>
                  <a:schemeClr val="tx1"/>
                </a:solidFill>
                <a:effectLst/>
                <a:latin typeface="+mn-lt"/>
                <a:ea typeface="+mn-ea"/>
                <a:cs typeface="+mn-cs"/>
              </a:rPr>
              <a:t> 250/2000 </a:t>
            </a:r>
            <a:r>
              <a:rPr lang="cs-CZ" dirty="0" smtClean="0"/>
              <a:t> </a:t>
            </a:r>
          </a:p>
          <a:p>
            <a:r>
              <a:rPr lang="cs-CZ" sz="1200" b="0" i="0" u="none" strike="noStrike" kern="1200" dirty="0" smtClean="0">
                <a:solidFill>
                  <a:schemeClr val="tx1"/>
                </a:solidFill>
                <a:effectLst/>
                <a:latin typeface="+mn-lt"/>
                <a:ea typeface="+mn-ea"/>
                <a:cs typeface="+mn-cs"/>
              </a:rPr>
              <a:t>			zájmové sdružení právnických osob</a:t>
            </a:r>
            <a:r>
              <a:rPr lang="cs-CZ" dirty="0" smtClean="0"/>
              <a:t> </a:t>
            </a:r>
            <a:r>
              <a:rPr lang="cs-CZ" sz="1200" b="0" i="0" u="none" strike="noStrike" kern="1200" dirty="0" smtClean="0">
                <a:solidFill>
                  <a:schemeClr val="tx1"/>
                </a:solidFill>
                <a:effectLst/>
                <a:latin typeface="+mn-lt"/>
                <a:ea typeface="+mn-ea"/>
                <a:cs typeface="+mn-cs"/>
              </a:rPr>
              <a:t>ZSPO dle § 20i občanského zákoníku a svazky obcí dle zákona č. 			128/2000 Sb., o obcích</a:t>
            </a:r>
            <a:r>
              <a:rPr lang="cs-CZ" dirty="0" smtClean="0"/>
              <a:t> </a:t>
            </a:r>
            <a:r>
              <a:rPr lang="cs-CZ" sz="1200" b="0" i="0" u="none" strike="noStrike" kern="1200" dirty="0" smtClean="0">
                <a:solidFill>
                  <a:schemeClr val="tx1"/>
                </a:solidFill>
                <a:effectLst/>
                <a:latin typeface="+mn-lt"/>
                <a:ea typeface="+mn-ea"/>
                <a:cs typeface="+mn-cs"/>
              </a:rPr>
              <a:t> 250/2000 </a:t>
            </a:r>
            <a:r>
              <a:rPr lang="cs-CZ" dirty="0" smtClean="0"/>
              <a:t> </a:t>
            </a:r>
          </a:p>
          <a:p>
            <a:r>
              <a:rPr lang="cs-CZ" sz="1200" b="1" i="0" u="none" strike="noStrike"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rPr>
              <a:t>příspěvkové organizace komunální</a:t>
            </a:r>
            <a:r>
              <a:rPr lang="cs-CZ" b="0" dirty="0" smtClean="0"/>
              <a:t> </a:t>
            </a:r>
            <a:r>
              <a:rPr lang="cs-CZ" sz="1200" b="0" i="0" u="none" strike="noStrike" kern="1200" dirty="0" smtClean="0">
                <a:solidFill>
                  <a:schemeClr val="tx1"/>
                </a:solidFill>
                <a:effectLst/>
                <a:latin typeface="+mn-lt"/>
                <a:ea typeface="+mn-ea"/>
                <a:cs typeface="+mn-cs"/>
              </a:rPr>
              <a:t>příspěvkové organizace </a:t>
            </a:r>
            <a:r>
              <a:rPr lang="cs-CZ" b="0" dirty="0" smtClean="0"/>
              <a:t> </a:t>
            </a:r>
            <a:r>
              <a:rPr lang="cs-CZ" sz="1200" b="0" i="0" u="none" strike="noStrike" kern="1200" dirty="0" smtClean="0">
                <a:solidFill>
                  <a:schemeClr val="tx1"/>
                </a:solidFill>
                <a:effectLst/>
                <a:latin typeface="+mn-lt"/>
                <a:ea typeface="+mn-ea"/>
                <a:cs typeface="+mn-cs"/>
              </a:rPr>
              <a:t> 250/2000</a:t>
            </a:r>
          </a:p>
          <a:p>
            <a:endParaRPr lang="cs-CZ" sz="1200" b="0" i="0" u="none" strike="noStrike" kern="1200" dirty="0" smtClean="0">
              <a:solidFill>
                <a:schemeClr val="tx1"/>
              </a:solidFill>
              <a:effectLst/>
              <a:latin typeface="+mn-lt"/>
              <a:ea typeface="+mn-ea"/>
              <a:cs typeface="+mn-cs"/>
            </a:endParaRPr>
          </a:p>
          <a:p>
            <a:endParaRPr lang="cs-CZ" sz="1200" b="0" i="0" u="none" strike="noStrike" kern="1200" dirty="0" smtClean="0">
              <a:solidFill>
                <a:schemeClr val="tx1"/>
              </a:solidFill>
              <a:effectLst/>
              <a:latin typeface="+mn-lt"/>
              <a:ea typeface="+mn-ea"/>
              <a:cs typeface="+mn-cs"/>
            </a:endParaRPr>
          </a:p>
          <a:p>
            <a:r>
              <a:rPr lang="cs-CZ" sz="1200" b="1" dirty="0" smtClean="0"/>
              <a:t>Co teď probíhá</a:t>
            </a:r>
          </a:p>
          <a:p>
            <a:pPr marL="0" indent="0"/>
            <a:r>
              <a:rPr lang="cs-CZ" sz="1200" dirty="0" smtClean="0"/>
              <a:t>ČSÚ plní registr daty z různých zdrojů. (např. obchodní rejstřík, rejstřík živnostenského podnikání a další)</a:t>
            </a:r>
          </a:p>
          <a:p>
            <a:pPr marL="0" indent="0"/>
            <a:endParaRPr lang="cs-CZ" sz="1200" dirty="0" smtClean="0"/>
          </a:p>
          <a:p>
            <a:pPr marL="0" indent="0"/>
            <a:r>
              <a:rPr lang="cs-CZ" sz="1200" b="1" dirty="0" smtClean="0"/>
              <a:t>Co dělají, budou dělat obce a kraj</a:t>
            </a:r>
          </a:p>
          <a:p>
            <a:pPr marL="0" indent="0"/>
            <a:r>
              <a:rPr lang="cs-CZ" sz="1200" dirty="0" smtClean="0"/>
              <a:t>Olomoucký kraj kontroluje údaje o nestátních zdravotnických zařízeních. ČSÚ je naplní do registru z evidence ministerstva zdravotnictví (UZIS).</a:t>
            </a:r>
          </a:p>
          <a:p>
            <a:pPr marL="0" indent="0"/>
            <a:endParaRPr lang="cs-CZ" sz="1200" dirty="0" smtClean="0"/>
          </a:p>
          <a:p>
            <a:pPr marL="0" indent="0"/>
            <a:r>
              <a:rPr lang="cs-CZ" sz="1200" dirty="0" smtClean="0"/>
              <a:t>Obce byly dopisem ČSÚ (č.j.750/2011-2, 14.7.2011) požádány  o spolupráci.</a:t>
            </a:r>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E4166F27-8199-4E82-AFDB-0B51C3D533C5}" type="slidenum">
              <a:rPr lang="cs-CZ" smtClean="0"/>
              <a:pPr/>
              <a:t>11</a:t>
            </a:fld>
            <a:endParaRPr lang="cs-CZ"/>
          </a:p>
        </p:txBody>
      </p:sp>
    </p:spTree>
    <p:extLst>
      <p:ext uri="{BB962C8B-B14F-4D97-AF65-F5344CB8AC3E}">
        <p14:creationId xmlns:p14="http://schemas.microsoft.com/office/powerpoint/2010/main" val="201858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dirty="0" smtClean="0"/>
              <a:t>Co teď probíhá</a:t>
            </a:r>
          </a:p>
          <a:p>
            <a:pPr marL="0" indent="0"/>
            <a:r>
              <a:rPr lang="cs-CZ" sz="1200" dirty="0" smtClean="0"/>
              <a:t>MV plní registr daty z různých zdrojů. (např. centrální evidence obyvatel)</a:t>
            </a:r>
          </a:p>
          <a:p>
            <a:pPr marL="0" indent="0"/>
            <a:endParaRPr lang="cs-CZ" sz="1200" dirty="0" smtClean="0"/>
          </a:p>
          <a:p>
            <a:pPr marL="0" indent="0"/>
            <a:r>
              <a:rPr lang="cs-CZ" sz="1200" b="1" dirty="0" smtClean="0"/>
              <a:t>Co dělají, budou dělat obce a kraj</a:t>
            </a:r>
          </a:p>
          <a:p>
            <a:pPr marL="0" indent="0"/>
            <a:endParaRPr lang="cs-CZ" sz="1200" dirty="0" smtClean="0"/>
          </a:p>
          <a:p>
            <a:pPr marL="0" indent="0"/>
            <a:r>
              <a:rPr lang="cs-CZ" sz="1200" dirty="0" smtClean="0"/>
              <a:t>Olomoucký kraj bude zapisovatelem údajů v oblasti nabytí státního občanství</a:t>
            </a:r>
          </a:p>
          <a:p>
            <a:pPr marL="0" indent="0"/>
            <a:endParaRPr lang="cs-CZ" sz="1200" dirty="0" smtClean="0"/>
          </a:p>
          <a:p>
            <a:pPr marL="0" indent="0"/>
            <a:r>
              <a:rPr lang="cs-CZ" sz="1200" dirty="0" smtClean="0"/>
              <a:t>Obec budou zapisovatelem v oblasti matričního úřadu, ohlašoven, čísla elektronicky čitelných dokladů (OP) a bezpečnostního osobního kódu (OP)</a:t>
            </a:r>
          </a:p>
          <a:p>
            <a:endParaRPr lang="cs-CZ" dirty="0"/>
          </a:p>
        </p:txBody>
      </p:sp>
      <p:sp>
        <p:nvSpPr>
          <p:cNvPr id="4" name="Zástupný symbol pro číslo snímku 3"/>
          <p:cNvSpPr>
            <a:spLocks noGrp="1"/>
          </p:cNvSpPr>
          <p:nvPr>
            <p:ph type="sldNum" sz="quarter" idx="10"/>
          </p:nvPr>
        </p:nvSpPr>
        <p:spPr/>
        <p:txBody>
          <a:bodyPr/>
          <a:lstStyle/>
          <a:p>
            <a:fld id="{E4166F27-8199-4E82-AFDB-0B51C3D533C5}" type="slidenum">
              <a:rPr lang="cs-CZ" smtClean="0"/>
              <a:pPr/>
              <a:t>12</a:t>
            </a:fld>
            <a:endParaRPr lang="cs-CZ"/>
          </a:p>
        </p:txBody>
      </p:sp>
    </p:spTree>
    <p:extLst>
      <p:ext uri="{BB962C8B-B14F-4D97-AF65-F5344CB8AC3E}">
        <p14:creationId xmlns:p14="http://schemas.microsoft.com/office/powerpoint/2010/main" val="80094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0000" lnSpcReduction="20000"/>
          </a:bodyPr>
          <a:lstStyle/>
          <a:p>
            <a:r>
              <a:rPr lang="cs-CZ" sz="1200" b="1" dirty="0" smtClean="0"/>
              <a:t>Co teď probíhá</a:t>
            </a:r>
          </a:p>
          <a:p>
            <a:pPr marL="0" indent="0"/>
            <a:r>
              <a:rPr lang="cs-CZ" sz="1200" dirty="0" smtClean="0"/>
              <a:t>ČUZAK naplnil registr daty z různých zdrojů. (katastr nemovitostí)</a:t>
            </a:r>
          </a:p>
          <a:p>
            <a:pPr marL="0" indent="0"/>
            <a:endParaRPr lang="cs-CZ" sz="1200" dirty="0" smtClean="0"/>
          </a:p>
          <a:p>
            <a:pPr marL="0" indent="0"/>
            <a:r>
              <a:rPr lang="cs-CZ" sz="1200" b="1" dirty="0" smtClean="0"/>
              <a:t>Co dělají, budou dělat obce a kraj</a:t>
            </a:r>
          </a:p>
          <a:p>
            <a:pPr marL="0" indent="0"/>
            <a:endParaRPr lang="cs-CZ" sz="1200" dirty="0" smtClean="0"/>
          </a:p>
          <a:p>
            <a:pPr marL="0" indent="0"/>
            <a:r>
              <a:rPr lang="cs-CZ" sz="1200" dirty="0" smtClean="0"/>
              <a:t>Stavební úřady kontrolují a opravují data v registru</a:t>
            </a:r>
          </a:p>
          <a:p>
            <a:pPr marL="0" indent="0"/>
            <a:r>
              <a:rPr lang="cs-CZ" sz="1200" dirty="0" smtClean="0"/>
              <a:t>(chyba v čísle popisném, chyba v čísle evidenčním apod.)</a:t>
            </a:r>
          </a:p>
          <a:p>
            <a:pPr marL="0" indent="0"/>
            <a:endParaRPr lang="cs-CZ" sz="1200" dirty="0" smtClean="0"/>
          </a:p>
          <a:p>
            <a:pPr marL="0" indent="0"/>
            <a:r>
              <a:rPr lang="cs-CZ" sz="1200" dirty="0" smtClean="0"/>
              <a:t>Olomoucký kraj bude zapisovat údaje ve speciálních případech vodoprávní evidence.</a:t>
            </a:r>
          </a:p>
          <a:p>
            <a:endParaRPr lang="cs-CZ" dirty="0" smtClean="0"/>
          </a:p>
          <a:p>
            <a:endParaRPr lang="cs-CZ" dirty="0" smtClean="0"/>
          </a:p>
          <a:p>
            <a:endParaRPr lang="cs-CZ" dirty="0" smtClean="0"/>
          </a:p>
          <a:p>
            <a:r>
              <a:rPr lang="cs-CZ" dirty="0" smtClean="0"/>
              <a:t>REGISTR ÚZEMNÍ IDENTIFIKACE</a:t>
            </a:r>
          </a:p>
          <a:p>
            <a:endParaRPr lang="cs-CZ" dirty="0" smtClean="0"/>
          </a:p>
          <a:p>
            <a:r>
              <a:rPr lang="cs-CZ" dirty="0" smtClean="0"/>
              <a:t>§ 29</a:t>
            </a:r>
          </a:p>
          <a:p>
            <a:r>
              <a:rPr lang="cs-CZ" dirty="0" smtClean="0"/>
              <a:t>Pojmy </a:t>
            </a:r>
          </a:p>
          <a:p>
            <a:r>
              <a:rPr lang="cs-CZ" dirty="0" smtClean="0"/>
              <a:t> </a:t>
            </a:r>
          </a:p>
          <a:p>
            <a:r>
              <a:rPr lang="cs-CZ" dirty="0" smtClean="0"/>
              <a:t>	(1) V tomto zákoně se rozumí</a:t>
            </a:r>
          </a:p>
          <a:p>
            <a:r>
              <a:rPr lang="cs-CZ" dirty="0" smtClean="0"/>
              <a:t> </a:t>
            </a:r>
          </a:p>
          <a:p>
            <a:r>
              <a:rPr lang="cs-CZ" dirty="0" smtClean="0"/>
              <a:t>a) územním prvkem</a:t>
            </a:r>
          </a:p>
          <a:p>
            <a:r>
              <a:rPr lang="cs-CZ" dirty="0" smtClean="0"/>
              <a:t>1. část zemského povrchu vymezená hranicí nebo výčtem jiných územních prvků, které ji dohromady tvoří,</a:t>
            </a:r>
          </a:p>
          <a:p>
            <a:r>
              <a:rPr lang="cs-CZ" dirty="0" smtClean="0"/>
              <a:t>2. adresní místo, nebo</a:t>
            </a:r>
          </a:p>
          <a:p>
            <a:r>
              <a:rPr lang="cs-CZ" dirty="0" smtClean="0"/>
              <a:t>3. stavební objekt,</a:t>
            </a:r>
          </a:p>
          <a:p>
            <a:r>
              <a:rPr lang="cs-CZ" dirty="0" smtClean="0"/>
              <a:t> </a:t>
            </a:r>
          </a:p>
          <a:p>
            <a:r>
              <a:rPr lang="cs-CZ" dirty="0" smtClean="0"/>
              <a:t>b) územně evidenční jednotkou jednotka sloužící pro evidenci územních prvků stejného druhu, která nemá hranici,</a:t>
            </a:r>
          </a:p>
          <a:p>
            <a:r>
              <a:rPr lang="cs-CZ" dirty="0" smtClean="0"/>
              <a:t> </a:t>
            </a:r>
          </a:p>
          <a:p>
            <a:r>
              <a:rPr lang="cs-CZ" dirty="0" smtClean="0"/>
              <a:t>c) stavebním objektem dokončená budova zapisovaná do katastru nemovitostí České republiky (dále jen „katastr nemovitostí“) nebo jiná dokončená stavba, která se do katastru nemovitostí nezapisuje, ale bylo jí přiděleno číslo popisné nebo evidenční, pokud slouží k ubytování lidí nebo k podnikání nebo jiné ekonomické činnosti,</a:t>
            </a:r>
          </a:p>
          <a:p>
            <a:r>
              <a:rPr lang="cs-CZ" dirty="0" smtClean="0"/>
              <a:t> </a:t>
            </a:r>
          </a:p>
          <a:p>
            <a:r>
              <a:rPr lang="cs-CZ" dirty="0" smtClean="0"/>
              <a:t>d) adresním místem takové místo v terénu, kterému lze ve vztahu ke stavebnímu objektu jednoznačně přiřadit adresu,</a:t>
            </a:r>
          </a:p>
          <a:p>
            <a:r>
              <a:rPr lang="cs-CZ" dirty="0" smtClean="0"/>
              <a:t> </a:t>
            </a:r>
          </a:p>
          <a:p>
            <a:r>
              <a:rPr lang="cs-CZ" dirty="0" smtClean="0"/>
              <a:t>e) lokalizačními údaji územního prvku nebo územně evidenční jednotky údaje, které jednoznačně vymezují jejich umístění v terénu, vyjádřené souřadnicemi v souřadnicovém systému Jednotné trigonometrické sítě katastrální (S-JTSK),</a:t>
            </a:r>
          </a:p>
          <a:p>
            <a:r>
              <a:rPr lang="cs-CZ" dirty="0" smtClean="0"/>
              <a:t> </a:t>
            </a:r>
          </a:p>
          <a:p>
            <a:r>
              <a:rPr lang="cs-CZ" dirty="0" smtClean="0"/>
              <a:t>f) vazbou mezi územními prvky vztah, vyjadřující, do kterých územních prvků daný územní prvek náleží (nadřazené územní prvky) nebo z kterých územních prvků se daný územní prvek skládá (podřazené územní prvky),</a:t>
            </a:r>
          </a:p>
          <a:p>
            <a:r>
              <a:rPr lang="cs-CZ" dirty="0" smtClean="0"/>
              <a:t> </a:t>
            </a:r>
          </a:p>
          <a:p>
            <a:r>
              <a:rPr lang="cs-CZ" dirty="0" smtClean="0"/>
              <a:t>g) vazbou územně evidenčních jednotek na územní prvky vztah, vyjadřující jakých územních prvků je územně evidenční jednotka součástí (nadřazené územní prvky) a ze kterých územních prvků se územně evidenční jednotka skládá (podřazené územní prvky),</a:t>
            </a:r>
          </a:p>
          <a:p>
            <a:r>
              <a:rPr lang="cs-CZ" dirty="0" smtClean="0"/>
              <a:t> </a:t>
            </a:r>
          </a:p>
          <a:p>
            <a:r>
              <a:rPr lang="cs-CZ" dirty="0" smtClean="0"/>
              <a:t>h) adresou kombinace názvu okresu, názvu obce, názvu městské části nebo městského obvodu, názvu části obce nebo v případě hlavního města Prahy názvu katastrálního území, čísla popisného nebo evidenčního, názvu ulice a čísla orientačního a dále zvláštních údajů pro doručování prostřednictvím poštovních služeb, která jednoznačně určuje adresní místo,</a:t>
            </a:r>
          </a:p>
          <a:p>
            <a:r>
              <a:rPr lang="cs-CZ" dirty="0" smtClean="0"/>
              <a:t> </a:t>
            </a:r>
          </a:p>
          <a:p>
            <a:r>
              <a:rPr lang="cs-CZ" dirty="0" smtClean="0"/>
              <a:t>i) správním obvodem v hlavním městě Praze území, na němž vykonává úřad městské části hlavního města Prahy určený Statutem hlavního města Prahy některou přenesenou působnost26) z rozsahu svěřeného orgánu obce s rozšířenou působností.</a:t>
            </a:r>
          </a:p>
          <a:p>
            <a:r>
              <a:rPr lang="cs-CZ" dirty="0" smtClean="0"/>
              <a:t> </a:t>
            </a:r>
          </a:p>
          <a:p>
            <a:r>
              <a:rPr lang="cs-CZ" dirty="0" smtClean="0"/>
              <a:t>	(2) Pro vedení registru územní identifikace plní v hlavním městě Praze funkci části obce katastrální území.</a:t>
            </a:r>
          </a:p>
          <a:p>
            <a:endParaRPr lang="cs-CZ" dirty="0" smtClean="0"/>
          </a:p>
          <a:p>
            <a:r>
              <a:rPr lang="cs-CZ" sz="1200" b="0" i="0" u="none" strike="noStrike" kern="1200" baseline="0" dirty="0" smtClean="0">
                <a:solidFill>
                  <a:schemeClr val="tx1"/>
                </a:solidFill>
                <a:latin typeface="+mn-lt"/>
                <a:ea typeface="+mn-ea"/>
                <a:cs typeface="+mn-cs"/>
              </a:rPr>
              <a:t>Pracovníci obcí a stavebních úřadů pak do systému ISÚI budou zapisovat nejen všechny nově vzniklé údaje k územní identifikaci (zejména se jedná o stavební objekty a adresní místa), ale postupně, nejpozději do konce října 2011, je třeba do systému ISÚI doplnit i údaje, vzniklé nebo změněné po datu migrace dat do ISÚI ze zákonem stanovených zdrojů, tedy po 30. červnu 2011. </a:t>
            </a:r>
          </a:p>
          <a:p>
            <a:endParaRPr lang="cs-CZ" sz="1200" b="0" i="0" u="none" strike="noStrike" kern="1200" baseline="0" dirty="0" smtClean="0">
              <a:solidFill>
                <a:schemeClr val="tx1"/>
              </a:solidFill>
              <a:latin typeface="+mn-lt"/>
              <a:ea typeface="+mn-ea"/>
              <a:cs typeface="+mn-cs"/>
            </a:endParaRPr>
          </a:p>
          <a:p>
            <a:r>
              <a:rPr lang="cs-CZ" sz="1200" b="0" i="1" u="none" strike="noStrike" kern="1200" baseline="0" dirty="0" smtClean="0">
                <a:solidFill>
                  <a:schemeClr val="tx1"/>
                </a:solidFill>
                <a:latin typeface="+mn-lt"/>
                <a:ea typeface="+mn-ea"/>
                <a:cs typeface="+mn-cs"/>
              </a:rPr>
              <a:t>Před spuštěním základních registrů bude nutné, aby SÚ zkontrolovaly, zda formuláře obsahují všechny údaje, které bude třeba do RÚIAN zapisovat. </a:t>
            </a:r>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V případě ad b) je editorem těchto údajů obec. Obec musí obdržet údaje potřebné pro zápis od vlastníka těchto stavebních objektů. </a:t>
            </a:r>
          </a:p>
          <a:p>
            <a:r>
              <a:rPr lang="cs-CZ" sz="1200" b="0" i="1" u="none" strike="noStrike" kern="1200" baseline="0" dirty="0" smtClean="0">
                <a:solidFill>
                  <a:schemeClr val="tx1"/>
                </a:solidFill>
                <a:latin typeface="+mn-lt"/>
                <a:ea typeface="+mn-ea"/>
                <a:cs typeface="+mn-cs"/>
              </a:rPr>
              <a:t>1. 2. 1. 1. Identifikační údaje – editor SÚ </a:t>
            </a:r>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Jedná se o identifikační údaje pozemku, tj. příslušnost ke katastrálnímu území a případně k části obce a parcelní číslo + údaj o č. p./č. e. a části obce nebo údaj o tom, že se č. p./č. e. nepřiděluje. </a:t>
            </a:r>
          </a:p>
          <a:p>
            <a:r>
              <a:rPr lang="cs-CZ" sz="1200" b="0" i="0" u="none" strike="noStrike" kern="1200" baseline="0" dirty="0" smtClean="0">
                <a:solidFill>
                  <a:schemeClr val="tx1"/>
                </a:solidFill>
                <a:latin typeface="+mn-lt"/>
                <a:ea typeface="+mn-ea"/>
                <a:cs typeface="+mn-cs"/>
              </a:rPr>
              <a:t>■ Údaje o parcelních číslech pozemků, na kterých je stavební objekt postaven předá stavebnímu úřadu stavebník. Pokud je stavba předmětem evidence v katastru nemovitostí, je povinně předkládaným podkladem geometrický plán, který údaje o parcelních číslech obsahuje. V případě, že nově zapisovaný stavební objekt nebude předmětem evidence v katastru nemovitostí, musí být pozemek identifikován alespoň v dokumentaci, kterou stavebník přikládá při oznámení o užívání stavby. </a:t>
            </a:r>
          </a:p>
          <a:p>
            <a:r>
              <a:rPr lang="cs-CZ" sz="1200" b="0" i="0" u="none" strike="noStrike" kern="1200" baseline="0" dirty="0" smtClean="0">
                <a:solidFill>
                  <a:schemeClr val="tx1"/>
                </a:solidFill>
                <a:latin typeface="+mn-lt"/>
                <a:ea typeface="+mn-ea"/>
                <a:cs typeface="+mn-cs"/>
              </a:rPr>
              <a:t>■ Údaj o přiděleném čísle popisném nebo evidenčním a části obce zapíše SÚ na základě sdělení obce, které si v souladu s § 121 odst. 2 stavebního zákona písemně vyžádá. Podle § 31a zákona č. 128/2000 Sb. O obecním zřízení příslušná obec sdělí neprodleně příslušnému stavebnímu úřadu údaje o čísle popisném nebo evidenčním a jeho příslušnosti k části obce (městské části), popřípadě název ulice, do níž stavební objekt náleží, a údaje o čísle orientačním. O přidělení čísla popisného, evidenčního nebo orientačního vydá obecní úřad vlastníku budovy písemný doklad. </a:t>
            </a:r>
          </a:p>
          <a:p>
            <a:r>
              <a:rPr lang="cs-CZ" sz="1200" b="0" i="1" u="none" strike="noStrike" kern="1200" baseline="0" dirty="0" smtClean="0">
                <a:solidFill>
                  <a:schemeClr val="tx1"/>
                </a:solidFill>
                <a:latin typeface="+mn-lt"/>
                <a:ea typeface="+mn-ea"/>
                <a:cs typeface="+mn-cs"/>
              </a:rPr>
              <a:t>1. 2. 1. 2. Vazby na ostatní územní prvky, vazba na část obce – editor SÚ </a:t>
            </a:r>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Přiřazením údaje katastrálním území a části obce podle 2.2.1.1, definuje SÚ k tomuto stavebnímu objektu všechny vazby na další nadřazené územní prvky. Údaj o příslušnosti stavebního objektu do části obce získá SÚ od příslušné obce současně s údajem o přiděleném čísle popisném. </a:t>
            </a:r>
          </a:p>
          <a:p>
            <a:r>
              <a:rPr lang="cs-CZ" sz="1200" b="0" i="1" u="none" strike="noStrike" kern="1200" baseline="0" dirty="0" smtClean="0">
                <a:solidFill>
                  <a:schemeClr val="tx1"/>
                </a:solidFill>
                <a:latin typeface="+mn-lt"/>
                <a:ea typeface="+mn-ea"/>
                <a:cs typeface="+mn-cs"/>
              </a:rPr>
              <a:t>1. 2. 1. 3. Typ stavebního objektu, způsob využití a technickoekonomické atributy – editor SÚ, obec </a:t>
            </a:r>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Typ SO a způsob jeho využití zapíše SÚ nebo obec podle přílohy č. 3 a 4 </a:t>
            </a:r>
            <a:r>
              <a:rPr lang="cs-CZ" sz="1200" b="0" i="0" u="none" strike="noStrike" kern="1200" baseline="0" dirty="0" err="1" smtClean="0">
                <a:solidFill>
                  <a:schemeClr val="tx1"/>
                </a:solidFill>
                <a:latin typeface="+mn-lt"/>
                <a:ea typeface="+mn-ea"/>
                <a:cs typeface="+mn-cs"/>
              </a:rPr>
              <a:t>KatV</a:t>
            </a:r>
            <a:r>
              <a:rPr lang="cs-CZ" sz="1200" b="0" i="0" u="none" strike="noStrike" kern="1200" baseline="0" dirty="0" smtClean="0">
                <a:solidFill>
                  <a:schemeClr val="tx1"/>
                </a:solidFill>
                <a:latin typeface="+mn-lt"/>
                <a:ea typeface="+mn-ea"/>
                <a:cs typeface="+mn-cs"/>
              </a:rPr>
              <a:t> (odkaz ve vyhlášce k RÚIAN). Technickoekonomické atributy se zapisují ke stavebnímu objektu, vybrané technickoekonomické atributy je možno zapsat též k samostatným vchodům (definice ve vyhlášce RÚIAN). </a:t>
            </a:r>
          </a:p>
          <a:p>
            <a:r>
              <a:rPr lang="cs-CZ" sz="1200" b="0" i="1" u="none" strike="noStrike" kern="1200" baseline="0" dirty="0" smtClean="0">
                <a:solidFill>
                  <a:schemeClr val="tx1"/>
                </a:solidFill>
                <a:latin typeface="+mn-lt"/>
                <a:ea typeface="+mn-ea"/>
                <a:cs typeface="+mn-cs"/>
              </a:rPr>
              <a:t>1. 2. </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E4166F27-8199-4E82-AFDB-0B51C3D533C5}" type="slidenum">
              <a:rPr lang="cs-CZ" smtClean="0"/>
              <a:pPr/>
              <a:t>13</a:t>
            </a:fld>
            <a:endParaRPr lang="cs-CZ"/>
          </a:p>
        </p:txBody>
      </p:sp>
    </p:spTree>
    <p:extLst>
      <p:ext uri="{BB962C8B-B14F-4D97-AF65-F5344CB8AC3E}">
        <p14:creationId xmlns:p14="http://schemas.microsoft.com/office/powerpoint/2010/main" val="1891631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4166F27-8199-4E82-AFDB-0B51C3D533C5}" type="slidenum">
              <a:rPr lang="cs-CZ" smtClean="0"/>
              <a:pPr/>
              <a:t>14</a:t>
            </a:fld>
            <a:endParaRPr lang="cs-CZ"/>
          </a:p>
        </p:txBody>
      </p:sp>
    </p:spTree>
    <p:extLst>
      <p:ext uri="{BB962C8B-B14F-4D97-AF65-F5344CB8AC3E}">
        <p14:creationId xmlns:p14="http://schemas.microsoft.com/office/powerpoint/2010/main" val="2031742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Průběžně aktualizovat, na konferenci co nejaktuálnější údaj</a:t>
            </a:r>
            <a:endParaRPr lang="cs-CZ" dirty="0"/>
          </a:p>
        </p:txBody>
      </p:sp>
      <p:sp>
        <p:nvSpPr>
          <p:cNvPr id="4" name="Zástupný symbol pro číslo snímku 3"/>
          <p:cNvSpPr>
            <a:spLocks noGrp="1"/>
          </p:cNvSpPr>
          <p:nvPr>
            <p:ph type="sldNum" sz="quarter" idx="10"/>
          </p:nvPr>
        </p:nvSpPr>
        <p:spPr/>
        <p:txBody>
          <a:bodyPr/>
          <a:lstStyle/>
          <a:p>
            <a:fld id="{E4166F27-8199-4E82-AFDB-0B51C3D533C5}" type="slidenum">
              <a:rPr lang="cs-CZ" smtClean="0"/>
              <a:pPr/>
              <a:t>15</a:t>
            </a:fld>
            <a:endParaRPr lang="cs-CZ"/>
          </a:p>
        </p:txBody>
      </p:sp>
    </p:spTree>
    <p:extLst>
      <p:ext uri="{BB962C8B-B14F-4D97-AF65-F5344CB8AC3E}">
        <p14:creationId xmlns:p14="http://schemas.microsoft.com/office/powerpoint/2010/main" val="2210940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Pojmy:</a:t>
            </a:r>
          </a:p>
          <a:p>
            <a:endParaRPr lang="cs-CZ" dirty="0" smtClean="0"/>
          </a:p>
          <a:p>
            <a:r>
              <a:rPr lang="cs-CZ" dirty="0" smtClean="0"/>
              <a:t>Agenda	je definovaná zákonem</a:t>
            </a:r>
          </a:p>
          <a:p>
            <a:r>
              <a:rPr lang="cs-CZ" dirty="0" smtClean="0"/>
              <a:t>Činnosti	paragrafy daného zákona</a:t>
            </a:r>
          </a:p>
          <a:p>
            <a:endParaRPr lang="cs-CZ" dirty="0" smtClean="0"/>
          </a:p>
          <a:p>
            <a:r>
              <a:rPr lang="cs-CZ" b="1" dirty="0" smtClean="0"/>
              <a:t>Konkrétní příklad agendy A9</a:t>
            </a:r>
          </a:p>
          <a:p>
            <a:endParaRPr lang="cs-CZ" dirty="0" smtClean="0"/>
          </a:p>
          <a:p>
            <a:r>
              <a:rPr lang="cs-CZ" dirty="0" smtClean="0">
                <a:effectLst/>
              </a:rPr>
              <a:t>18/1997 Zákon o mírovém využívání jaderné energie a ionizujícího záření (atomový zákon) a o změně a doplnění některých zákonů </a:t>
            </a:r>
          </a:p>
          <a:p>
            <a:endParaRPr lang="cs-CZ" dirty="0" smtClean="0">
              <a:effectLst/>
            </a:endParaRPr>
          </a:p>
          <a:p>
            <a:r>
              <a:rPr lang="cs-CZ" b="1" dirty="0" smtClean="0">
                <a:effectLst/>
              </a:rPr>
              <a:t>Ostatní právní předpisy</a:t>
            </a:r>
          </a:p>
          <a:p>
            <a:r>
              <a:rPr lang="cs-CZ" dirty="0" smtClean="0">
                <a:effectLst/>
              </a:rPr>
              <a:t>Nařízení Rady (Euratom) č. 1493/93 ze dne 8. června 1993 o přepravě radioaktivních látek mezi členskými státy</a:t>
            </a:r>
          </a:p>
          <a:p>
            <a:r>
              <a:rPr lang="cs-CZ" dirty="0" smtClean="0">
                <a:effectLst/>
              </a:rPr>
              <a:t>Nařízení Evropského parlamentu a Rady (ES) č. 764/2008 ze dne 9. července 2008, kterým se stanoví postupy týkající se uplatňování některých vnitrostátních technických pravidel u výrobků uvedených v souladu s právními předpisy na trh v jiném členském státě a kterým se zrušuje rozhodnutí č. 3052/95/ES</a:t>
            </a:r>
          </a:p>
          <a:p>
            <a:endParaRPr lang="cs-CZ" dirty="0" smtClean="0">
              <a:effectLst/>
            </a:endParaRPr>
          </a:p>
          <a:p>
            <a:r>
              <a:rPr lang="cs-CZ" sz="1200" b="1" dirty="0" smtClean="0"/>
              <a:t>Ve fázi provozu</a:t>
            </a:r>
          </a:p>
          <a:p>
            <a:pPr marL="0" indent="0"/>
            <a:r>
              <a:rPr lang="cs-CZ" sz="1200" dirty="0" smtClean="0"/>
              <a:t>Bude RPP společně s dalším systémem sloužit k určení zda konkrétní úředník má právo, v rámci činnosti vykonávané v konkrétní agendě, přistupovat k údajům v jednotlivých registrech.</a:t>
            </a:r>
          </a:p>
          <a:p>
            <a:pPr marL="0" indent="0"/>
            <a:endParaRPr lang="cs-CZ" sz="1200" dirty="0" smtClean="0"/>
          </a:p>
          <a:p>
            <a:r>
              <a:rPr lang="cs-CZ" sz="1200" dirty="0" smtClean="0"/>
              <a:t>Jednoduše:</a:t>
            </a:r>
          </a:p>
          <a:p>
            <a:endParaRPr lang="cs-CZ" sz="1200" b="1" dirty="0" smtClean="0"/>
          </a:p>
          <a:p>
            <a:pPr algn="ctr"/>
            <a:r>
              <a:rPr lang="cs-CZ" sz="1200" b="1" dirty="0" smtClean="0">
                <a:solidFill>
                  <a:srgbClr val="FF0000"/>
                </a:solidFill>
              </a:rPr>
              <a:t>Kdo kam může vstupovat.</a:t>
            </a:r>
            <a:endParaRPr lang="cs-CZ" sz="1200" dirty="0" smtClean="0">
              <a:solidFill>
                <a:srgbClr val="FF0000"/>
              </a:solidFill>
            </a:endParaRPr>
          </a:p>
          <a:p>
            <a:pPr marL="0" indent="0"/>
            <a:endParaRPr lang="cs-CZ" sz="1200" dirty="0" smtClean="0"/>
          </a:p>
          <a:p>
            <a:endParaRPr lang="cs-CZ" dirty="0"/>
          </a:p>
        </p:txBody>
      </p:sp>
      <p:sp>
        <p:nvSpPr>
          <p:cNvPr id="4" name="Zástupný symbol pro číslo snímku 3"/>
          <p:cNvSpPr>
            <a:spLocks noGrp="1"/>
          </p:cNvSpPr>
          <p:nvPr>
            <p:ph type="sldNum" sz="quarter" idx="10"/>
          </p:nvPr>
        </p:nvSpPr>
        <p:spPr/>
        <p:txBody>
          <a:bodyPr/>
          <a:lstStyle/>
          <a:p>
            <a:fld id="{E4166F27-8199-4E82-AFDB-0B51C3D533C5}" type="slidenum">
              <a:rPr lang="cs-CZ" smtClean="0"/>
              <a:pPr/>
              <a:t>16</a:t>
            </a:fld>
            <a:endParaRPr lang="cs-CZ"/>
          </a:p>
        </p:txBody>
      </p:sp>
    </p:spTree>
    <p:extLst>
      <p:ext uri="{BB962C8B-B14F-4D97-AF65-F5344CB8AC3E}">
        <p14:creationId xmlns:p14="http://schemas.microsoft.com/office/powerpoint/2010/main" val="1695302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Dá se vypustit, resp. použít jako komentář k animaci? ANO</a:t>
            </a:r>
            <a:endParaRPr lang="cs-CZ" dirty="0"/>
          </a:p>
        </p:txBody>
      </p:sp>
      <p:sp>
        <p:nvSpPr>
          <p:cNvPr id="4" name="Zástupný symbol pro číslo snímku 3"/>
          <p:cNvSpPr>
            <a:spLocks noGrp="1"/>
          </p:cNvSpPr>
          <p:nvPr>
            <p:ph type="sldNum" sz="quarter" idx="10"/>
          </p:nvPr>
        </p:nvSpPr>
        <p:spPr/>
        <p:txBody>
          <a:bodyPr/>
          <a:lstStyle/>
          <a:p>
            <a:fld id="{E4166F27-8199-4E82-AFDB-0B51C3D533C5}" type="slidenum">
              <a:rPr lang="cs-CZ" smtClean="0"/>
              <a:pPr/>
              <a:t>17</a:t>
            </a:fld>
            <a:endParaRPr lang="cs-CZ"/>
          </a:p>
        </p:txBody>
      </p:sp>
    </p:spTree>
    <p:extLst>
      <p:ext uri="{BB962C8B-B14F-4D97-AF65-F5344CB8AC3E}">
        <p14:creationId xmlns:p14="http://schemas.microsoft.com/office/powerpoint/2010/main" val="2207148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dirty="0" smtClean="0"/>
          </a:p>
        </p:txBody>
      </p:sp>
      <p:sp>
        <p:nvSpPr>
          <p:cNvPr id="37892"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r>
              <a:rPr lang="cs-CZ" smtClean="0">
                <a:latin typeface="Arial"/>
              </a:rPr>
              <a:t>10</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4166F27-8199-4E82-AFDB-0B51C3D533C5}" type="slidenum">
              <a:rPr lang="cs-CZ" smtClean="0"/>
              <a:pPr/>
              <a:t>19</a:t>
            </a:fld>
            <a:endParaRPr lang="cs-CZ"/>
          </a:p>
        </p:txBody>
      </p:sp>
    </p:spTree>
    <p:extLst>
      <p:ext uri="{BB962C8B-B14F-4D97-AF65-F5344CB8AC3E}">
        <p14:creationId xmlns:p14="http://schemas.microsoft.com/office/powerpoint/2010/main" val="3444605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4166F27-8199-4E82-AFDB-0B51C3D533C5}" type="slidenum">
              <a:rPr lang="cs-CZ" smtClean="0"/>
              <a:pPr/>
              <a:t>2</a:t>
            </a:fld>
            <a:endParaRPr lang="cs-CZ"/>
          </a:p>
        </p:txBody>
      </p:sp>
    </p:spTree>
    <p:extLst>
      <p:ext uri="{BB962C8B-B14F-4D97-AF65-F5344CB8AC3E}">
        <p14:creationId xmlns:p14="http://schemas.microsoft.com/office/powerpoint/2010/main" val="1477977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4166F27-8199-4E82-AFDB-0B51C3D533C5}" type="slidenum">
              <a:rPr lang="cs-CZ" smtClean="0"/>
              <a:pPr/>
              <a:t>20</a:t>
            </a:fld>
            <a:endParaRPr lang="cs-CZ"/>
          </a:p>
        </p:txBody>
      </p:sp>
    </p:spTree>
    <p:extLst>
      <p:ext uri="{BB962C8B-B14F-4D97-AF65-F5344CB8AC3E}">
        <p14:creationId xmlns:p14="http://schemas.microsoft.com/office/powerpoint/2010/main" val="3893850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4166F27-8199-4E82-AFDB-0B51C3D533C5}" type="slidenum">
              <a:rPr lang="cs-CZ" smtClean="0"/>
              <a:pPr/>
              <a:t>21</a:t>
            </a:fld>
            <a:endParaRPr lang="cs-CZ"/>
          </a:p>
        </p:txBody>
      </p:sp>
    </p:spTree>
    <p:extLst>
      <p:ext uri="{BB962C8B-B14F-4D97-AF65-F5344CB8AC3E}">
        <p14:creationId xmlns:p14="http://schemas.microsoft.com/office/powerpoint/2010/main" val="20321860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4166F27-8199-4E82-AFDB-0B51C3D533C5}" type="slidenum">
              <a:rPr lang="cs-CZ" smtClean="0"/>
              <a:pPr/>
              <a:t>22</a:t>
            </a:fld>
            <a:endParaRPr lang="cs-CZ"/>
          </a:p>
        </p:txBody>
      </p:sp>
    </p:spTree>
    <p:extLst>
      <p:ext uri="{BB962C8B-B14F-4D97-AF65-F5344CB8AC3E}">
        <p14:creationId xmlns:p14="http://schemas.microsoft.com/office/powerpoint/2010/main" val="28234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4166F27-8199-4E82-AFDB-0B51C3D533C5}" type="slidenum">
              <a:rPr lang="cs-CZ" smtClean="0"/>
              <a:pPr/>
              <a:t>23</a:t>
            </a:fld>
            <a:endParaRPr lang="cs-CZ"/>
          </a:p>
        </p:txBody>
      </p:sp>
    </p:spTree>
    <p:extLst>
      <p:ext uri="{BB962C8B-B14F-4D97-AF65-F5344CB8AC3E}">
        <p14:creationId xmlns:p14="http://schemas.microsoft.com/office/powerpoint/2010/main" val="2868505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4166F27-8199-4E82-AFDB-0B51C3D533C5}" type="slidenum">
              <a:rPr lang="cs-CZ" smtClean="0"/>
              <a:pPr/>
              <a:t>3</a:t>
            </a:fld>
            <a:endParaRPr lang="cs-CZ"/>
          </a:p>
        </p:txBody>
      </p:sp>
    </p:spTree>
    <p:extLst>
      <p:ext uri="{BB962C8B-B14F-4D97-AF65-F5344CB8AC3E}">
        <p14:creationId xmlns:p14="http://schemas.microsoft.com/office/powerpoint/2010/main" val="28113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4166F27-8199-4E82-AFDB-0B51C3D533C5}" type="slidenum">
              <a:rPr lang="cs-CZ" smtClean="0"/>
              <a:pPr/>
              <a:t>4</a:t>
            </a:fld>
            <a:endParaRPr lang="cs-CZ"/>
          </a:p>
        </p:txBody>
      </p:sp>
    </p:spTree>
    <p:extLst>
      <p:ext uri="{BB962C8B-B14F-4D97-AF65-F5344CB8AC3E}">
        <p14:creationId xmlns:p14="http://schemas.microsoft.com/office/powerpoint/2010/main" val="3920437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4166F27-8199-4E82-AFDB-0B51C3D533C5}" type="slidenum">
              <a:rPr lang="cs-CZ" smtClean="0"/>
              <a:pPr/>
              <a:t>5</a:t>
            </a:fld>
            <a:endParaRPr lang="cs-CZ"/>
          </a:p>
        </p:txBody>
      </p:sp>
    </p:spTree>
    <p:extLst>
      <p:ext uri="{BB962C8B-B14F-4D97-AF65-F5344CB8AC3E}">
        <p14:creationId xmlns:p14="http://schemas.microsoft.com/office/powerpoint/2010/main" val="1477977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Nově v rámci voleb do zastupitelstev krajů lze hlasovat na základě voličského</a:t>
            </a:r>
            <a:r>
              <a:rPr lang="cs-CZ" baseline="0" dirty="0" smtClean="0"/>
              <a:t> průkazu, který vydá voliči obecní úřad příslušný dle jeho trvalého pobytu.  Termín voleb prvního kola do Senátu PČR je shodný s termínem voleb do zastupitelstev krajů, druhé kolo se bude konat o týden později.</a:t>
            </a:r>
            <a:endParaRPr lang="cs-CZ" dirty="0" smtClean="0"/>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E4166F27-8199-4E82-AFDB-0B51C3D533C5}" type="slidenum">
              <a:rPr lang="cs-CZ" smtClean="0"/>
              <a:pPr/>
              <a:t>6</a:t>
            </a:fld>
            <a:endParaRPr lang="cs-CZ"/>
          </a:p>
        </p:txBody>
      </p:sp>
    </p:spTree>
    <p:extLst>
      <p:ext uri="{BB962C8B-B14F-4D97-AF65-F5344CB8AC3E}">
        <p14:creationId xmlns:p14="http://schemas.microsoft.com/office/powerpoint/2010/main" val="643861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Novela volebních zákonů do PČR, krajů, obcí a EP je pouze dílčí technickou novelou, která je vyvolána zahájením provozu základních registrů a změnou v počtu obyvatel v některých volebních obvodech pro volby do Senátu. Dále se navrhují změny technického charakteru těch ustanovení volebních zákonů, které se jeví pro volby konané na podzim roku 2012 jako nezbytné. Jde o zajištění telekomunikačního spojení, vyhlašování výsledků voleb a v případě voleb do zastupitelstev krajů o zavedení možnosti hlasovat na voličský průkaz. </a:t>
            </a:r>
            <a:r>
              <a:rPr lang="cs-CZ" dirty="0" smtClean="0"/>
              <a:t>V lednu 2012 proběhlo vypořádání připomínek, 22. února 2012 projednáno ve vládě. </a:t>
            </a:r>
          </a:p>
          <a:p>
            <a:r>
              <a:rPr lang="cs-CZ" dirty="0" smtClean="0"/>
              <a:t>Pokud se týká telekomunikačního spojení, dříve bylo odpovědné MV ČR, které na základě výběrového řízení vybralo poskytovatele služeb, zástupce</a:t>
            </a:r>
            <a:r>
              <a:rPr lang="cs-CZ" baseline="0" dirty="0" smtClean="0"/>
              <a:t> obce pak potvrdil převzetí práce (zřízení telefonní linky) a MV ČR tyto náklady proplatilo. </a:t>
            </a:r>
          </a:p>
          <a:p>
            <a:r>
              <a:rPr lang="cs-CZ" baseline="0" dirty="0" smtClean="0"/>
              <a:t>Nyní za telekomunikační spojení odpovídá obec, jediným ukazatelem bude dostupnost telefonního spojení a nezáleží, půjde-li o spojení prostřednictvím pevné linky nebo mobilem. MF ČR vydá směrnici, kterou se stanoví paušál na jedno telefonní místo. </a:t>
            </a:r>
            <a:r>
              <a:rPr lang="cs-CZ" dirty="0" smtClean="0"/>
              <a:t> </a:t>
            </a:r>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E4166F27-8199-4E82-AFDB-0B51C3D533C5}" type="slidenum">
              <a:rPr lang="cs-CZ" smtClean="0"/>
              <a:pPr/>
              <a:t>7</a:t>
            </a:fld>
            <a:endParaRPr lang="cs-CZ"/>
          </a:p>
        </p:txBody>
      </p:sp>
    </p:spTree>
    <p:extLst>
      <p:ext uri="{BB962C8B-B14F-4D97-AF65-F5344CB8AC3E}">
        <p14:creationId xmlns:p14="http://schemas.microsoft.com/office/powerpoint/2010/main" val="2925702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4166F27-8199-4E82-AFDB-0B51C3D533C5}" type="slidenum">
              <a:rPr lang="cs-CZ" smtClean="0"/>
              <a:pPr/>
              <a:t>8</a:t>
            </a:fld>
            <a:endParaRPr lang="cs-CZ"/>
          </a:p>
        </p:txBody>
      </p:sp>
    </p:spTree>
    <p:extLst>
      <p:ext uri="{BB962C8B-B14F-4D97-AF65-F5344CB8AC3E}">
        <p14:creationId xmlns:p14="http://schemas.microsoft.com/office/powerpoint/2010/main" val="1477977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4166F27-8199-4E82-AFDB-0B51C3D533C5}" type="slidenum">
              <a:rPr lang="cs-CZ" smtClean="0"/>
              <a:pPr/>
              <a:t>9</a:t>
            </a:fld>
            <a:endParaRPr lang="cs-CZ"/>
          </a:p>
        </p:txBody>
      </p:sp>
    </p:spTree>
    <p:extLst>
      <p:ext uri="{BB962C8B-B14F-4D97-AF65-F5344CB8AC3E}">
        <p14:creationId xmlns:p14="http://schemas.microsoft.com/office/powerpoint/2010/main" val="3259396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dirty="0" smtClean="0"/>
              <a:t>Klepnutím lze upravit styl předlohy nadpisů.</a:t>
            </a:r>
            <a:endParaRPr lang="cs-CZ" dirty="0"/>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5" name="Zástupný symbol pro zápatí 4"/>
          <p:cNvSpPr>
            <a:spLocks noGrp="1"/>
          </p:cNvSpPr>
          <p:nvPr>
            <p:ph type="ftr" sz="quarter" idx="11"/>
          </p:nvPr>
        </p:nvSpPr>
        <p:spPr>
          <a:xfrm>
            <a:off x="3124200" y="6096001"/>
            <a:ext cx="5204688" cy="307777"/>
          </a:xfrm>
          <a:blipFill>
            <a:blip r:embed="rId2" cstate="print"/>
            <a:stretch>
              <a:fillRect/>
            </a:stretch>
          </a:blipFill>
        </p:spPr>
        <p:txBody>
          <a:bodyPr wrap="square">
            <a:spAutoFit/>
          </a:bodyPr>
          <a:lstStyle>
            <a:lvl1pPr>
              <a:defRPr/>
            </a:lvl1pPr>
          </a:lstStyle>
          <a:p>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34B81CA3-1EED-4597-8AF4-03C4DE1303F1}" type="slidenum">
              <a:rPr lang="cs-CZ"/>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2B403A27-1C29-4E53-B993-30EFBF141139}" type="slidenum">
              <a:rPr lang="cs-CZ"/>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sz="3600" b="1" i="0" baseline="0">
                <a:latin typeface="Arial" pitchFamily="34" charset="0"/>
              </a:defRPr>
            </a:lvl1pPr>
          </a:lstStyle>
          <a:p>
            <a:r>
              <a:rPr lang="cs-CZ" dirty="0" smtClean="0"/>
              <a:t>Klepnutím lze upravit styl předlohy nadpisů.</a:t>
            </a:r>
            <a:endParaRPr lang="cs-CZ" dirty="0"/>
          </a:p>
        </p:txBody>
      </p:sp>
      <p:sp>
        <p:nvSpPr>
          <p:cNvPr id="3" name="Zástupný symbol pro obsah 2"/>
          <p:cNvSpPr>
            <a:spLocks noGrp="1"/>
          </p:cNvSpPr>
          <p:nvPr>
            <p:ph idx="1"/>
          </p:nvPr>
        </p:nvSpPr>
        <p:spPr/>
        <p:txBody>
          <a:bodyPr/>
          <a:lstStyle>
            <a:lvl1pPr>
              <a:buNone/>
              <a:defRPr sz="2400" baseline="0"/>
            </a:lvl1pPr>
            <a:lvl2pPr marL="0">
              <a:defRPr sz="2400" baseline="0"/>
            </a:lvl2pPr>
            <a:lvl3pPr>
              <a:defRPr baseline="0"/>
            </a:lvl3p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60DB0020-67B8-49F3-85FD-783A0BDB910E}" type="slidenum">
              <a:rPr lang="cs-CZ"/>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4A3E390C-AD45-472F-86CB-CF3999788431}" type="slidenum">
              <a:rPr lang="cs-CZ"/>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zápatí 5"/>
          <p:cNvSpPr>
            <a:spLocks noGrp="1"/>
          </p:cNvSpPr>
          <p:nvPr>
            <p:ph type="ftr" sz="quarter" idx="11"/>
          </p:nvPr>
        </p:nvSpPr>
        <p:spPr/>
        <p:txBody>
          <a:bodyPr/>
          <a:lstStyle>
            <a:lvl1pPr>
              <a:defRPr/>
            </a:lvl1pPr>
          </a:lstStyle>
          <a:p>
            <a:endParaRPr lang="cs-CZ"/>
          </a:p>
        </p:txBody>
      </p:sp>
      <p:sp>
        <p:nvSpPr>
          <p:cNvPr id="7" name="Zástupný symbol pro číslo snímku 6"/>
          <p:cNvSpPr>
            <a:spLocks noGrp="1"/>
          </p:cNvSpPr>
          <p:nvPr>
            <p:ph type="sldNum" sz="quarter" idx="12"/>
          </p:nvPr>
        </p:nvSpPr>
        <p:spPr/>
        <p:txBody>
          <a:bodyPr/>
          <a:lstStyle>
            <a:lvl1pPr>
              <a:defRPr/>
            </a:lvl1pPr>
          </a:lstStyle>
          <a:p>
            <a:fld id="{E0896F7C-0621-41F8-A2B9-7A28BE674E47}" type="slidenum">
              <a:rPr lang="cs-CZ"/>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lvl1pPr>
              <a:defRPr/>
            </a:lvl1pPr>
          </a:lstStyle>
          <a:p>
            <a:endParaRPr lang="cs-CZ"/>
          </a:p>
        </p:txBody>
      </p:sp>
      <p:sp>
        <p:nvSpPr>
          <p:cNvPr id="8" name="Zástupný symbol pro zápatí 7"/>
          <p:cNvSpPr>
            <a:spLocks noGrp="1"/>
          </p:cNvSpPr>
          <p:nvPr>
            <p:ph type="ftr" sz="quarter" idx="11"/>
          </p:nvPr>
        </p:nvSpPr>
        <p:spPr/>
        <p:txBody>
          <a:bodyPr/>
          <a:lstStyle>
            <a:lvl1pPr>
              <a:defRPr/>
            </a:lvl1pPr>
          </a:lstStyle>
          <a:p>
            <a:endParaRPr lang="cs-CZ"/>
          </a:p>
        </p:txBody>
      </p:sp>
      <p:sp>
        <p:nvSpPr>
          <p:cNvPr id="9" name="Zástupný symbol pro číslo snímku 8"/>
          <p:cNvSpPr>
            <a:spLocks noGrp="1"/>
          </p:cNvSpPr>
          <p:nvPr>
            <p:ph type="sldNum" sz="quarter" idx="12"/>
          </p:nvPr>
        </p:nvSpPr>
        <p:spPr/>
        <p:txBody>
          <a:bodyPr/>
          <a:lstStyle>
            <a:lvl1pPr>
              <a:defRPr/>
            </a:lvl1pPr>
          </a:lstStyle>
          <a:p>
            <a:fld id="{DFC305A6-F2B7-4351-ACD8-FC67E770A0D6}" type="slidenum">
              <a:rPr lang="cs-CZ"/>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lvl1pPr>
              <a:defRPr/>
            </a:lvl1pPr>
          </a:lstStyle>
          <a:p>
            <a:endParaRPr lang="cs-CZ"/>
          </a:p>
        </p:txBody>
      </p:sp>
      <p:sp>
        <p:nvSpPr>
          <p:cNvPr id="4" name="Zástupný symbol pro zápatí 3"/>
          <p:cNvSpPr>
            <a:spLocks noGrp="1"/>
          </p:cNvSpPr>
          <p:nvPr>
            <p:ph type="ftr" sz="quarter" idx="11"/>
          </p:nvPr>
        </p:nvSpPr>
        <p:spPr/>
        <p:txBody>
          <a:bodyPr/>
          <a:lstStyle>
            <a:lvl1pPr>
              <a:defRPr/>
            </a:lvl1pPr>
          </a:lstStyle>
          <a:p>
            <a:endParaRPr lang="cs-CZ"/>
          </a:p>
        </p:txBody>
      </p:sp>
      <p:sp>
        <p:nvSpPr>
          <p:cNvPr id="5" name="Zástupný symbol pro číslo snímku 4"/>
          <p:cNvSpPr>
            <a:spLocks noGrp="1"/>
          </p:cNvSpPr>
          <p:nvPr>
            <p:ph type="sldNum" sz="quarter" idx="12"/>
          </p:nvPr>
        </p:nvSpPr>
        <p:spPr/>
        <p:txBody>
          <a:bodyPr/>
          <a:lstStyle>
            <a:lvl1pPr>
              <a:defRPr/>
            </a:lvl1pPr>
          </a:lstStyle>
          <a:p>
            <a:fld id="{41E83076-0F59-429E-88FC-ECBC09189601}" type="slidenum">
              <a:rPr lang="cs-CZ"/>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a:defRPr/>
            </a:lvl1pPr>
          </a:lstStyle>
          <a:p>
            <a:endParaRPr lang="cs-CZ"/>
          </a:p>
        </p:txBody>
      </p:sp>
      <p:sp>
        <p:nvSpPr>
          <p:cNvPr id="3" name="Zástupný symbol pro zápatí 2"/>
          <p:cNvSpPr>
            <a:spLocks noGrp="1"/>
          </p:cNvSpPr>
          <p:nvPr>
            <p:ph type="ftr" sz="quarter" idx="11"/>
          </p:nvPr>
        </p:nvSpPr>
        <p:spPr/>
        <p:txBody>
          <a:bodyPr/>
          <a:lstStyle>
            <a:lvl1pPr>
              <a:defRPr/>
            </a:lvl1pPr>
          </a:lstStyle>
          <a:p>
            <a:endParaRPr lang="cs-CZ"/>
          </a:p>
        </p:txBody>
      </p:sp>
      <p:sp>
        <p:nvSpPr>
          <p:cNvPr id="4" name="Zástupný symbol pro číslo snímku 3"/>
          <p:cNvSpPr>
            <a:spLocks noGrp="1"/>
          </p:cNvSpPr>
          <p:nvPr>
            <p:ph type="sldNum" sz="quarter" idx="12"/>
          </p:nvPr>
        </p:nvSpPr>
        <p:spPr/>
        <p:txBody>
          <a:bodyPr/>
          <a:lstStyle>
            <a:lvl1pPr>
              <a:defRPr/>
            </a:lvl1pPr>
          </a:lstStyle>
          <a:p>
            <a:fld id="{405B759B-6A00-4726-AEA6-1AF17E1285E5}" type="slidenum">
              <a:rPr lang="cs-CZ"/>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zápatí 5"/>
          <p:cNvSpPr>
            <a:spLocks noGrp="1"/>
          </p:cNvSpPr>
          <p:nvPr>
            <p:ph type="ftr" sz="quarter" idx="11"/>
          </p:nvPr>
        </p:nvSpPr>
        <p:spPr/>
        <p:txBody>
          <a:bodyPr/>
          <a:lstStyle>
            <a:lvl1pPr>
              <a:defRPr/>
            </a:lvl1pPr>
          </a:lstStyle>
          <a:p>
            <a:endParaRPr lang="cs-CZ"/>
          </a:p>
        </p:txBody>
      </p:sp>
      <p:sp>
        <p:nvSpPr>
          <p:cNvPr id="7" name="Zástupný symbol pro číslo snímku 6"/>
          <p:cNvSpPr>
            <a:spLocks noGrp="1"/>
          </p:cNvSpPr>
          <p:nvPr>
            <p:ph type="sldNum" sz="quarter" idx="12"/>
          </p:nvPr>
        </p:nvSpPr>
        <p:spPr/>
        <p:txBody>
          <a:bodyPr/>
          <a:lstStyle>
            <a:lvl1pPr>
              <a:defRPr/>
            </a:lvl1pPr>
          </a:lstStyle>
          <a:p>
            <a:fld id="{F12875D0-B88B-4938-9F29-93C702A46FC9}" type="slidenum">
              <a:rPr lang="cs-CZ"/>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zápatí 5"/>
          <p:cNvSpPr>
            <a:spLocks noGrp="1"/>
          </p:cNvSpPr>
          <p:nvPr>
            <p:ph type="ftr" sz="quarter" idx="11"/>
          </p:nvPr>
        </p:nvSpPr>
        <p:spPr/>
        <p:txBody>
          <a:bodyPr/>
          <a:lstStyle>
            <a:lvl1pPr>
              <a:defRPr/>
            </a:lvl1pPr>
          </a:lstStyle>
          <a:p>
            <a:endParaRPr lang="cs-CZ"/>
          </a:p>
        </p:txBody>
      </p:sp>
      <p:sp>
        <p:nvSpPr>
          <p:cNvPr id="7" name="Zástupný symbol pro číslo snímku 6"/>
          <p:cNvSpPr>
            <a:spLocks noGrp="1"/>
          </p:cNvSpPr>
          <p:nvPr>
            <p:ph type="sldNum" sz="quarter" idx="12"/>
          </p:nvPr>
        </p:nvSpPr>
        <p:spPr/>
        <p:txBody>
          <a:bodyPr/>
          <a:lstStyle>
            <a:lvl1pPr>
              <a:defRPr/>
            </a:lvl1pPr>
          </a:lstStyle>
          <a:p>
            <a:fld id="{16444F33-C6A4-493A-9092-99D20563C469}" type="slidenum">
              <a:rPr lang="cs-CZ"/>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cs-C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cs-C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CA8B045-A6F8-4803-84FA-EA6EBEF23DEB}" type="slidenum">
              <a:rPr lang="cs-CZ"/>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szrcr.cz/"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kr-olomoucky.cz/"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kr-olomoucky.cz/volby-cl-20.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r"/>
            <a:r>
              <a:rPr lang="cs-CZ" sz="2000" b="0" dirty="0" smtClean="0">
                <a:solidFill>
                  <a:srgbClr val="000000"/>
                </a:solidFill>
              </a:rPr>
              <a:t>Olomouc, </a:t>
            </a:r>
            <a:r>
              <a:rPr lang="cs-CZ" sz="2000" b="0" dirty="0">
                <a:solidFill>
                  <a:srgbClr val="000000"/>
                </a:solidFill>
              </a:rPr>
              <a:t>27. února 2012</a:t>
            </a:r>
            <a:br>
              <a:rPr lang="cs-CZ" sz="2000" b="0" dirty="0">
                <a:solidFill>
                  <a:srgbClr val="000000"/>
                </a:solidFill>
              </a:rPr>
            </a:br>
            <a:endParaRPr lang="cs-CZ" sz="2000" b="0" dirty="0"/>
          </a:p>
        </p:txBody>
      </p:sp>
      <p:sp>
        <p:nvSpPr>
          <p:cNvPr id="5" name="Rectangle 2"/>
          <p:cNvSpPr>
            <a:spLocks noGrp="1" noChangeArrowheads="1"/>
          </p:cNvSpPr>
          <p:nvPr>
            <p:ph idx="1"/>
          </p:nvPr>
        </p:nvSpPr>
        <p:spPr/>
        <p:txBody>
          <a:bodyPr/>
          <a:lstStyle/>
          <a:p>
            <a:pPr algn="ctr" eaLnBrk="1" hangingPunct="1">
              <a:defRPr/>
            </a:pPr>
            <a:r>
              <a:rPr lang="cs-CZ" sz="4000" b="1" dirty="0" smtClean="0">
                <a:solidFill>
                  <a:schemeClr val="tx1"/>
                </a:solidFill>
              </a:rPr>
              <a:t>VII. konference samospráv Olomouckého kraje</a:t>
            </a:r>
          </a:p>
          <a:p>
            <a:pPr algn="ctr">
              <a:defRPr/>
            </a:pPr>
            <a:endParaRPr lang="cs-CZ" sz="2800" dirty="0">
              <a:solidFill>
                <a:srgbClr val="000000"/>
              </a:solidFill>
            </a:endParaRPr>
          </a:p>
          <a:p>
            <a:pPr algn="ctr" eaLnBrk="1" hangingPunct="1">
              <a:defRPr/>
            </a:pPr>
            <a:r>
              <a:rPr lang="cs-CZ" dirty="0" smtClean="0">
                <a:effectLst>
                  <a:outerShdw blurRad="38100" dist="38100" dir="2700000" algn="tl">
                    <a:srgbClr val="C0C0C0"/>
                  </a:outerShdw>
                </a:effectLst>
              </a:rPr>
              <a:t>1. </a:t>
            </a:r>
            <a:r>
              <a:rPr lang="cs-CZ" dirty="0">
                <a:effectLst>
                  <a:outerShdw blurRad="38100" dist="38100" dir="2700000" algn="tl">
                    <a:srgbClr val="C0C0C0"/>
                  </a:outerShdw>
                </a:effectLst>
              </a:rPr>
              <a:t>N</a:t>
            </a:r>
            <a:r>
              <a:rPr lang="cs-CZ" dirty="0" smtClean="0">
                <a:effectLst>
                  <a:outerShdw blurRad="38100" dist="38100" dir="2700000" algn="tl">
                    <a:srgbClr val="C0C0C0"/>
                  </a:outerShdw>
                </a:effectLst>
              </a:rPr>
              <a:t>ovela školského zákona</a:t>
            </a:r>
          </a:p>
          <a:p>
            <a:pPr algn="ctr" eaLnBrk="1" hangingPunct="1">
              <a:defRPr/>
            </a:pPr>
            <a:r>
              <a:rPr lang="cs-CZ" dirty="0" smtClean="0">
                <a:effectLst>
                  <a:outerShdw blurRad="38100" dist="38100" dir="2700000" algn="tl">
                    <a:srgbClr val="C0C0C0"/>
                  </a:outerShdw>
                </a:effectLst>
              </a:rPr>
              <a:t>2. Volby</a:t>
            </a:r>
          </a:p>
          <a:p>
            <a:pPr algn="ctr" eaLnBrk="1" hangingPunct="1">
              <a:defRPr/>
            </a:pPr>
            <a:r>
              <a:rPr lang="cs-CZ" dirty="0" smtClean="0">
                <a:effectLst>
                  <a:outerShdw blurRad="38100" dist="38100" dir="2700000" algn="tl">
                    <a:srgbClr val="C0C0C0"/>
                  </a:outerShdw>
                </a:effectLst>
              </a:rPr>
              <a:t>3. Základní registry</a:t>
            </a:r>
            <a:r>
              <a:rPr lang="cs-CZ" sz="3800" dirty="0" smtClean="0">
                <a:effectLst>
                  <a:outerShdw blurRad="38100" dist="38100" dir="2700000" algn="tl">
                    <a:srgbClr val="C0C0C0"/>
                  </a:outerShdw>
                </a:effectLst>
              </a:rPr>
              <a:t/>
            </a:r>
            <a:br>
              <a:rPr lang="cs-CZ" sz="3800" dirty="0" smtClean="0">
                <a:effectLst>
                  <a:outerShdw blurRad="38100" dist="38100" dir="2700000" algn="tl">
                    <a:srgbClr val="C0C0C0"/>
                  </a:outerShdw>
                </a:effectLst>
              </a:rPr>
            </a:br>
            <a:endParaRPr lang="cs-CZ" sz="3800" dirty="0" smtClean="0">
              <a:effectLst>
                <a:outerShdw blurRad="38100" dist="38100" dir="2700000" algn="tl">
                  <a:srgbClr val="C0C0C0"/>
                </a:outerShdw>
              </a:effectLst>
            </a:endParaRPr>
          </a:p>
        </p:txBody>
      </p:sp>
      <p:sp>
        <p:nvSpPr>
          <p:cNvPr id="4" name="Zástupný symbol pro zápatí 3"/>
          <p:cNvSpPr>
            <a:spLocks noGrp="1"/>
          </p:cNvSpPr>
          <p:nvPr>
            <p:ph type="ftr" sz="quarter" idx="11"/>
          </p:nvPr>
        </p:nvSpPr>
        <p:spPr>
          <a:xfrm>
            <a:off x="3048000" y="5562600"/>
            <a:ext cx="2895600" cy="476250"/>
          </a:xfrm>
        </p:spPr>
        <p:txBody>
          <a:bodyPr/>
          <a:lstStyle/>
          <a:p>
            <a:r>
              <a:rPr lang="cs-CZ" sz="2400" dirty="0" smtClean="0">
                <a:solidFill>
                  <a:srgbClr val="000000"/>
                </a:solidFill>
              </a:rPr>
              <a:t>Libor Kolář</a:t>
            </a:r>
          </a:p>
        </p:txBody>
      </p:sp>
    </p:spTree>
    <p:extLst>
      <p:ext uri="{BB962C8B-B14F-4D97-AF65-F5344CB8AC3E}">
        <p14:creationId xmlns:p14="http://schemas.microsoft.com/office/powerpoint/2010/main" val="3072605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endParaRPr lang="cs-CZ" dirty="0"/>
          </a:p>
        </p:txBody>
      </p:sp>
      <p:sp>
        <p:nvSpPr>
          <p:cNvPr id="4" name="Zástupný symbol pro zápatí 3"/>
          <p:cNvSpPr>
            <a:spLocks noGrp="1"/>
          </p:cNvSpPr>
          <p:nvPr>
            <p:ph type="ftr" sz="quarter" idx="11"/>
          </p:nvPr>
        </p:nvSpPr>
        <p:spPr/>
        <p:txBody>
          <a:bodyPr/>
          <a:lstStyle/>
          <a:p>
            <a:endParaRPr lang="cs-CZ"/>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88" y="1704975"/>
            <a:ext cx="8124825"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ovéPole 8"/>
          <p:cNvSpPr txBox="1">
            <a:spLocks noChangeArrowheads="1"/>
          </p:cNvSpPr>
          <p:nvPr/>
        </p:nvSpPr>
        <p:spPr bwMode="auto">
          <a:xfrm>
            <a:off x="4213225" y="609600"/>
            <a:ext cx="3178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cs-CZ" sz="2000" dirty="0" smtClean="0"/>
              <a:t>Registry</a:t>
            </a:r>
            <a:endParaRPr lang="cs-CZ" sz="2000" dirty="0"/>
          </a:p>
        </p:txBody>
      </p:sp>
    </p:spTree>
    <p:extLst>
      <p:ext uri="{BB962C8B-B14F-4D97-AF65-F5344CB8AC3E}">
        <p14:creationId xmlns:p14="http://schemas.microsoft.com/office/powerpoint/2010/main" val="4258693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marL="0" indent="0"/>
            <a:r>
              <a:rPr lang="cs-CZ" sz="2000" u="sng" dirty="0" smtClean="0"/>
              <a:t>Referenční údaje</a:t>
            </a:r>
          </a:p>
          <a:p>
            <a:pPr>
              <a:buFont typeface="Wingdings" pitchFamily="2" charset="2"/>
              <a:buChar char="§"/>
            </a:pPr>
            <a:r>
              <a:rPr lang="cs-CZ" sz="2000" dirty="0" smtClean="0"/>
              <a:t>název </a:t>
            </a:r>
            <a:r>
              <a:rPr lang="cs-CZ" sz="2000" dirty="0"/>
              <a:t>nebo jméno obchodní </a:t>
            </a:r>
            <a:r>
              <a:rPr lang="cs-CZ" sz="2000" dirty="0" smtClean="0"/>
              <a:t>firmy</a:t>
            </a:r>
            <a:r>
              <a:rPr lang="cs-CZ" sz="2000" dirty="0"/>
              <a:t> </a:t>
            </a:r>
            <a:r>
              <a:rPr lang="cs-CZ" sz="2000" dirty="0" smtClean="0"/>
              <a:t>a adresa provozovny</a:t>
            </a:r>
          </a:p>
          <a:p>
            <a:pPr>
              <a:buFont typeface="Wingdings" pitchFamily="2" charset="2"/>
              <a:buChar char="§"/>
            </a:pPr>
            <a:r>
              <a:rPr lang="cs-CZ" sz="2000" dirty="0" smtClean="0"/>
              <a:t>jméno </a:t>
            </a:r>
            <a:r>
              <a:rPr lang="cs-CZ" sz="2000" dirty="0"/>
              <a:t>a příjmení </a:t>
            </a:r>
            <a:r>
              <a:rPr lang="cs-CZ" sz="2000" dirty="0" smtClean="0"/>
              <a:t>fyzické osoby (pokud </a:t>
            </a:r>
            <a:r>
              <a:rPr lang="cs-CZ" sz="2000" dirty="0"/>
              <a:t>není vedena v </a:t>
            </a:r>
            <a:r>
              <a:rPr lang="cs-CZ" sz="2000" dirty="0" smtClean="0"/>
              <a:t>ROB)</a:t>
            </a:r>
          </a:p>
          <a:p>
            <a:pPr>
              <a:buFont typeface="Wingdings" pitchFamily="2" charset="2"/>
              <a:buChar char="§"/>
            </a:pPr>
            <a:r>
              <a:rPr lang="cs-CZ" sz="2000" dirty="0" smtClean="0"/>
              <a:t>právní forma a právní stav</a:t>
            </a:r>
          </a:p>
          <a:p>
            <a:pPr marL="0" indent="0"/>
            <a:r>
              <a:rPr lang="cs-CZ" sz="2000" u="sng" dirty="0" smtClean="0"/>
              <a:t>Provozní údaje</a:t>
            </a:r>
            <a:r>
              <a:rPr lang="cs-CZ" sz="2000" dirty="0" smtClean="0"/>
              <a:t>:</a:t>
            </a:r>
          </a:p>
          <a:p>
            <a:pPr>
              <a:buFont typeface="Wingdings" pitchFamily="2" charset="2"/>
              <a:buChar char="§"/>
            </a:pPr>
            <a:r>
              <a:rPr lang="cs-CZ" sz="2000" dirty="0" smtClean="0"/>
              <a:t>kód agendy</a:t>
            </a:r>
          </a:p>
          <a:p>
            <a:pPr>
              <a:buFont typeface="Wingdings" pitchFamily="2" charset="2"/>
              <a:buChar char="§"/>
            </a:pPr>
            <a:r>
              <a:rPr lang="cs-CZ" sz="2000" dirty="0" smtClean="0"/>
              <a:t>datum prvního a posledního </a:t>
            </a:r>
            <a:r>
              <a:rPr lang="cs-CZ" sz="2000" dirty="0"/>
              <a:t>zápisu do registru </a:t>
            </a:r>
            <a:r>
              <a:rPr lang="cs-CZ" sz="2000" dirty="0" smtClean="0"/>
              <a:t>osob</a:t>
            </a:r>
          </a:p>
          <a:p>
            <a:pPr marL="0" indent="0"/>
            <a:r>
              <a:rPr lang="cs-CZ" sz="2000" u="sng" dirty="0" smtClean="0"/>
              <a:t>Identifikátory</a:t>
            </a:r>
            <a:r>
              <a:rPr lang="cs-CZ" sz="2000" dirty="0" smtClean="0"/>
              <a:t>:</a:t>
            </a:r>
          </a:p>
          <a:p>
            <a:pPr>
              <a:buFont typeface="Wingdings" pitchFamily="2" charset="2"/>
              <a:buChar char="§"/>
            </a:pPr>
            <a:r>
              <a:rPr lang="cs-CZ" sz="2000" dirty="0" smtClean="0"/>
              <a:t>identifikační </a:t>
            </a:r>
            <a:r>
              <a:rPr lang="cs-CZ" sz="2000" dirty="0"/>
              <a:t>číslo osoby a </a:t>
            </a:r>
            <a:r>
              <a:rPr lang="cs-CZ" sz="2000" dirty="0" smtClean="0"/>
              <a:t>provozovny</a:t>
            </a:r>
          </a:p>
        </p:txBody>
      </p:sp>
      <p:sp>
        <p:nvSpPr>
          <p:cNvPr id="4" name="Zástupný symbol pro zápatí 3"/>
          <p:cNvSpPr>
            <a:spLocks noGrp="1"/>
          </p:cNvSpPr>
          <p:nvPr>
            <p:ph type="ftr" sz="quarter" idx="11"/>
          </p:nvPr>
        </p:nvSpPr>
        <p:spPr/>
        <p:txBody>
          <a:bodyPr/>
          <a:lstStyle/>
          <a:p>
            <a:endParaRPr lang="cs-CZ" dirty="0"/>
          </a:p>
        </p:txBody>
      </p:sp>
      <p:sp>
        <p:nvSpPr>
          <p:cNvPr id="6" name="TextovéPole 8"/>
          <p:cNvSpPr txBox="1">
            <a:spLocks noChangeArrowheads="1"/>
          </p:cNvSpPr>
          <p:nvPr/>
        </p:nvSpPr>
        <p:spPr bwMode="auto">
          <a:xfrm>
            <a:off x="4213225" y="609600"/>
            <a:ext cx="3178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cs-CZ" sz="2000" b="1" dirty="0" smtClean="0"/>
              <a:t>Registr osob</a:t>
            </a:r>
            <a:endParaRPr lang="cs-CZ" sz="2000" b="1" dirty="0"/>
          </a:p>
        </p:txBody>
      </p:sp>
    </p:spTree>
    <p:extLst>
      <p:ext uri="{BB962C8B-B14F-4D97-AF65-F5344CB8AC3E}">
        <p14:creationId xmlns:p14="http://schemas.microsoft.com/office/powerpoint/2010/main" val="32060032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marL="0" indent="0"/>
            <a:r>
              <a:rPr lang="cs-CZ" sz="2000" u="sng" dirty="0" smtClean="0"/>
              <a:t>Referenční </a:t>
            </a:r>
            <a:r>
              <a:rPr lang="cs-CZ" sz="2000" u="sng" dirty="0"/>
              <a:t>údaje</a:t>
            </a:r>
          </a:p>
          <a:p>
            <a:pPr>
              <a:buFont typeface="Wingdings" pitchFamily="2" charset="2"/>
              <a:buChar char="§"/>
            </a:pPr>
            <a:r>
              <a:rPr lang="cs-CZ" sz="2000" dirty="0"/>
              <a:t>p</a:t>
            </a:r>
            <a:r>
              <a:rPr lang="cs-CZ" sz="2000" dirty="0" smtClean="0"/>
              <a:t>říjmení, jméno, adresa</a:t>
            </a:r>
          </a:p>
          <a:p>
            <a:pPr>
              <a:buFont typeface="Wingdings" pitchFamily="2" charset="2"/>
              <a:buChar char="§"/>
            </a:pPr>
            <a:r>
              <a:rPr lang="pl-PL" sz="2000" dirty="0"/>
              <a:t>datum, místo a okres </a:t>
            </a:r>
            <a:r>
              <a:rPr lang="pl-PL" sz="2000" dirty="0" smtClean="0"/>
              <a:t>narození i úmrtí</a:t>
            </a:r>
          </a:p>
          <a:p>
            <a:pPr>
              <a:buFont typeface="Wingdings" pitchFamily="2" charset="2"/>
              <a:buChar char="§"/>
            </a:pPr>
            <a:r>
              <a:rPr lang="cs-CZ" sz="2000" dirty="0" smtClean="0"/>
              <a:t>státní občanství</a:t>
            </a:r>
          </a:p>
          <a:p>
            <a:pPr>
              <a:buFont typeface="Wingdings" pitchFamily="2" charset="2"/>
              <a:buChar char="§"/>
            </a:pPr>
            <a:r>
              <a:rPr lang="cs-CZ" sz="2000" dirty="0"/>
              <a:t>čísla elektronicky čitelných identifikačních </a:t>
            </a:r>
            <a:r>
              <a:rPr lang="cs-CZ" sz="2000" dirty="0" smtClean="0"/>
              <a:t>dokladů</a:t>
            </a:r>
          </a:p>
          <a:p>
            <a:pPr>
              <a:buFont typeface="Wingdings" pitchFamily="2" charset="2"/>
              <a:buChar char="§"/>
            </a:pPr>
            <a:r>
              <a:rPr lang="cs-CZ" sz="2000" dirty="0"/>
              <a:t>záznam o zřízení datové schránky a </a:t>
            </a:r>
            <a:r>
              <a:rPr lang="cs-CZ" sz="2000" dirty="0" smtClean="0"/>
              <a:t>její identifikátor</a:t>
            </a:r>
          </a:p>
          <a:p>
            <a:pPr marL="0" indent="0"/>
            <a:r>
              <a:rPr lang="cs-CZ" sz="2000" u="sng" dirty="0"/>
              <a:t>Provozní údaje</a:t>
            </a:r>
            <a:r>
              <a:rPr lang="cs-CZ" sz="2000" dirty="0"/>
              <a:t>:</a:t>
            </a:r>
          </a:p>
          <a:p>
            <a:pPr>
              <a:buFont typeface="Wingdings" pitchFamily="2" charset="2"/>
              <a:buChar char="§"/>
            </a:pPr>
            <a:r>
              <a:rPr lang="cs-CZ" sz="2000" dirty="0" smtClean="0"/>
              <a:t>záznam </a:t>
            </a:r>
            <a:r>
              <a:rPr lang="cs-CZ" sz="2000" dirty="0"/>
              <a:t>o využívání údajů z registru </a:t>
            </a:r>
            <a:r>
              <a:rPr lang="cs-CZ" sz="2000" dirty="0" smtClean="0"/>
              <a:t>obyvatel</a:t>
            </a:r>
          </a:p>
          <a:p>
            <a:pPr>
              <a:buFont typeface="Wingdings" pitchFamily="2" charset="2"/>
              <a:buChar char="§"/>
            </a:pPr>
            <a:r>
              <a:rPr lang="cs-CZ" sz="2000" dirty="0"/>
              <a:t>záznam o poskytnutí </a:t>
            </a:r>
            <a:r>
              <a:rPr lang="cs-CZ" sz="2000" dirty="0" smtClean="0"/>
              <a:t>údajů</a:t>
            </a:r>
          </a:p>
          <a:p>
            <a:pPr>
              <a:buFont typeface="Wingdings" pitchFamily="2" charset="2"/>
              <a:buChar char="§"/>
            </a:pPr>
            <a:r>
              <a:rPr lang="cs-CZ" sz="2000" dirty="0"/>
              <a:t>datum poslední změny každého údaje vedeného v </a:t>
            </a:r>
            <a:r>
              <a:rPr lang="cs-CZ" sz="2000" dirty="0" smtClean="0"/>
              <a:t>ROB</a:t>
            </a:r>
            <a:endParaRPr lang="cs-CZ" sz="2000" dirty="0"/>
          </a:p>
        </p:txBody>
      </p:sp>
      <p:sp>
        <p:nvSpPr>
          <p:cNvPr id="4" name="Zástupný symbol pro zápatí 3"/>
          <p:cNvSpPr>
            <a:spLocks noGrp="1"/>
          </p:cNvSpPr>
          <p:nvPr>
            <p:ph type="ftr" sz="quarter" idx="11"/>
          </p:nvPr>
        </p:nvSpPr>
        <p:spPr/>
        <p:txBody>
          <a:bodyPr/>
          <a:lstStyle/>
          <a:p>
            <a:endParaRPr lang="cs-CZ"/>
          </a:p>
        </p:txBody>
      </p:sp>
      <p:sp>
        <p:nvSpPr>
          <p:cNvPr id="6" name="TextovéPole 8"/>
          <p:cNvSpPr txBox="1">
            <a:spLocks noChangeArrowheads="1"/>
          </p:cNvSpPr>
          <p:nvPr/>
        </p:nvSpPr>
        <p:spPr bwMode="auto">
          <a:xfrm>
            <a:off x="4213225" y="609600"/>
            <a:ext cx="3178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cs-CZ" sz="2000" b="1" dirty="0"/>
              <a:t>Registr obyvatel</a:t>
            </a:r>
          </a:p>
        </p:txBody>
      </p:sp>
    </p:spTree>
    <p:extLst>
      <p:ext uri="{BB962C8B-B14F-4D97-AF65-F5344CB8AC3E}">
        <p14:creationId xmlns:p14="http://schemas.microsoft.com/office/powerpoint/2010/main" val="34922518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cs-CZ" sz="2000" b="1" dirty="0"/>
              <a:t>(Registr územní </a:t>
            </a:r>
            <a:r>
              <a:rPr lang="cs-CZ" sz="2000" b="1" dirty="0" smtClean="0"/>
              <a:t>identifikace, adres a nemovitostí)</a:t>
            </a:r>
          </a:p>
          <a:p>
            <a:endParaRPr lang="cs-CZ" sz="2000" b="1" dirty="0" smtClean="0"/>
          </a:p>
          <a:p>
            <a:pPr>
              <a:buFont typeface="Wingdings" pitchFamily="2" charset="2"/>
              <a:buChar char="§"/>
            </a:pPr>
            <a:r>
              <a:rPr lang="cs-CZ" sz="2000" dirty="0" smtClean="0"/>
              <a:t>identifikační </a:t>
            </a:r>
            <a:r>
              <a:rPr lang="cs-CZ" sz="2000" dirty="0"/>
              <a:t>a lokalizační </a:t>
            </a:r>
            <a:r>
              <a:rPr lang="cs-CZ" sz="2000" dirty="0" smtClean="0"/>
              <a:t>údaje o každé části území, stavebním objektu, pozemku, adresním místě</a:t>
            </a:r>
          </a:p>
          <a:p>
            <a:pPr>
              <a:buFont typeface="Wingdings" pitchFamily="2" charset="2"/>
              <a:buChar char="§"/>
            </a:pPr>
            <a:r>
              <a:rPr lang="pl-PL" sz="2000" dirty="0"/>
              <a:t>údaje o vazbách na územní </a:t>
            </a:r>
            <a:r>
              <a:rPr lang="pl-PL" sz="2000" dirty="0" smtClean="0"/>
              <a:t>prvky</a:t>
            </a:r>
          </a:p>
          <a:p>
            <a:pPr marL="0" indent="0"/>
            <a:endParaRPr lang="pl-PL" sz="2000" dirty="0"/>
          </a:p>
          <a:p>
            <a:pPr marL="0" indent="0"/>
            <a:r>
              <a:rPr lang="cs-CZ" sz="2000" dirty="0"/>
              <a:t>Registr územní identifikace je veřejným seznamem</a:t>
            </a:r>
            <a:r>
              <a:rPr lang="cs-CZ" sz="2000" dirty="0" smtClean="0"/>
              <a:t>.</a:t>
            </a:r>
            <a:endParaRPr lang="cs-CZ" sz="2000" dirty="0"/>
          </a:p>
        </p:txBody>
      </p:sp>
      <p:sp>
        <p:nvSpPr>
          <p:cNvPr id="4" name="Zástupný symbol pro zápatí 3"/>
          <p:cNvSpPr>
            <a:spLocks noGrp="1"/>
          </p:cNvSpPr>
          <p:nvPr>
            <p:ph type="ftr" sz="quarter" idx="11"/>
          </p:nvPr>
        </p:nvSpPr>
        <p:spPr/>
        <p:txBody>
          <a:bodyPr/>
          <a:lstStyle/>
          <a:p>
            <a:endParaRPr lang="cs-CZ"/>
          </a:p>
        </p:txBody>
      </p:sp>
      <p:sp>
        <p:nvSpPr>
          <p:cNvPr id="6" name="TextovéPole 8"/>
          <p:cNvSpPr txBox="1">
            <a:spLocks noChangeArrowheads="1"/>
          </p:cNvSpPr>
          <p:nvPr/>
        </p:nvSpPr>
        <p:spPr bwMode="auto">
          <a:xfrm>
            <a:off x="3886200" y="609600"/>
            <a:ext cx="35052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cs-CZ" sz="2000" b="1" dirty="0" smtClean="0"/>
              <a:t>RUIAN</a:t>
            </a:r>
            <a:endParaRPr lang="cs-CZ" sz="2000" b="1" dirty="0"/>
          </a:p>
        </p:txBody>
      </p:sp>
    </p:spTree>
    <p:extLst>
      <p:ext uri="{BB962C8B-B14F-4D97-AF65-F5344CB8AC3E}">
        <p14:creationId xmlns:p14="http://schemas.microsoft.com/office/powerpoint/2010/main" val="10670847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endParaRPr lang="cs-CZ" sz="2000" b="1" dirty="0" smtClean="0"/>
          </a:p>
          <a:p>
            <a:r>
              <a:rPr lang="cs-CZ" sz="2000" u="sng" dirty="0" smtClean="0"/>
              <a:t>Referenční </a:t>
            </a:r>
            <a:r>
              <a:rPr lang="cs-CZ" sz="2000" u="sng" dirty="0"/>
              <a:t>údaje o agendách orgánů veřejné </a:t>
            </a:r>
            <a:r>
              <a:rPr lang="cs-CZ" sz="2000" u="sng" dirty="0" smtClean="0"/>
              <a:t>moci</a:t>
            </a:r>
          </a:p>
          <a:p>
            <a:pPr>
              <a:buFont typeface="Wingdings" pitchFamily="2" charset="2"/>
              <a:buChar char="§"/>
            </a:pPr>
            <a:r>
              <a:rPr lang="cs-CZ" sz="2000" dirty="0" smtClean="0"/>
              <a:t>název agendy</a:t>
            </a:r>
          </a:p>
          <a:p>
            <a:pPr>
              <a:buFont typeface="Wingdings" pitchFamily="2" charset="2"/>
              <a:buChar char="§"/>
            </a:pPr>
            <a:r>
              <a:rPr lang="cs-CZ" sz="2000" dirty="0" smtClean="0"/>
              <a:t>vykonávaná činnost</a:t>
            </a:r>
          </a:p>
          <a:p>
            <a:pPr>
              <a:buFont typeface="Wingdings" pitchFamily="2" charset="2"/>
              <a:buChar char="§"/>
            </a:pPr>
            <a:r>
              <a:rPr lang="cs-CZ" sz="2000" dirty="0" smtClean="0"/>
              <a:t>výčet </a:t>
            </a:r>
            <a:r>
              <a:rPr lang="cs-CZ" sz="2000" dirty="0"/>
              <a:t>rolí nezbytných pro výkon </a:t>
            </a:r>
            <a:r>
              <a:rPr lang="cs-CZ" sz="2000" dirty="0" smtClean="0"/>
              <a:t>agendy</a:t>
            </a:r>
          </a:p>
          <a:p>
            <a:pPr>
              <a:buFont typeface="Wingdings" pitchFamily="2" charset="2"/>
              <a:buChar char="§"/>
            </a:pPr>
            <a:r>
              <a:rPr lang="cs-CZ" sz="2000" dirty="0" smtClean="0"/>
              <a:t>údaje </a:t>
            </a:r>
            <a:r>
              <a:rPr lang="cs-CZ" sz="2000" dirty="0"/>
              <a:t>o rozsahu oprávnění k </a:t>
            </a:r>
            <a:r>
              <a:rPr lang="cs-CZ" sz="2000" dirty="0" smtClean="0"/>
              <a:t>přístupům</a:t>
            </a:r>
          </a:p>
          <a:p>
            <a:r>
              <a:rPr lang="cs-CZ" sz="2000" u="sng" dirty="0"/>
              <a:t>R</a:t>
            </a:r>
            <a:r>
              <a:rPr lang="cs-CZ" sz="2000" u="sng" dirty="0" smtClean="0"/>
              <a:t>eferenční </a:t>
            </a:r>
            <a:r>
              <a:rPr lang="cs-CZ" sz="2000" u="sng" dirty="0"/>
              <a:t>údaje o právech a povinnostech </a:t>
            </a:r>
            <a:r>
              <a:rPr lang="cs-CZ" sz="2000" u="sng" dirty="0" smtClean="0"/>
              <a:t>osob</a:t>
            </a:r>
          </a:p>
          <a:p>
            <a:pPr>
              <a:buFont typeface="Wingdings" pitchFamily="2" charset="2"/>
              <a:buChar char="§"/>
            </a:pPr>
            <a:r>
              <a:rPr lang="cs-CZ" sz="2000" dirty="0" smtClean="0"/>
              <a:t>údaje </a:t>
            </a:r>
            <a:r>
              <a:rPr lang="cs-CZ" sz="2000" dirty="0"/>
              <a:t>o rozhodnutích nebo jiných </a:t>
            </a:r>
            <a:r>
              <a:rPr lang="cs-CZ" sz="2000" dirty="0" smtClean="0"/>
              <a:t>úkonech OVM</a:t>
            </a:r>
          </a:p>
          <a:p>
            <a:pPr>
              <a:buFont typeface="Wingdings" pitchFamily="2" charset="2"/>
              <a:buChar char="§"/>
            </a:pPr>
            <a:r>
              <a:rPr lang="pt-BR" sz="2000" dirty="0"/>
              <a:t>údaje o určitém právu nebo povinnosti osoby</a:t>
            </a:r>
            <a:endParaRPr lang="cs-CZ" sz="2000" dirty="0" smtClean="0"/>
          </a:p>
        </p:txBody>
      </p:sp>
      <p:sp>
        <p:nvSpPr>
          <p:cNvPr id="4" name="Zástupný symbol pro zápatí 3"/>
          <p:cNvSpPr>
            <a:spLocks noGrp="1"/>
          </p:cNvSpPr>
          <p:nvPr>
            <p:ph type="ftr" sz="quarter" idx="11"/>
          </p:nvPr>
        </p:nvSpPr>
        <p:spPr/>
        <p:txBody>
          <a:bodyPr/>
          <a:lstStyle/>
          <a:p>
            <a:endParaRPr lang="cs-CZ"/>
          </a:p>
        </p:txBody>
      </p:sp>
      <p:sp>
        <p:nvSpPr>
          <p:cNvPr id="6" name="TextovéPole 8"/>
          <p:cNvSpPr txBox="1">
            <a:spLocks noChangeArrowheads="1"/>
          </p:cNvSpPr>
          <p:nvPr/>
        </p:nvSpPr>
        <p:spPr bwMode="auto">
          <a:xfrm>
            <a:off x="3810001" y="609600"/>
            <a:ext cx="3581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cs-CZ" sz="2000" b="1" dirty="0" smtClean="0"/>
              <a:t>Registr práv a povinností</a:t>
            </a:r>
            <a:endParaRPr lang="cs-CZ" sz="2000" b="1" dirty="0"/>
          </a:p>
        </p:txBody>
      </p:sp>
    </p:spTree>
    <p:extLst>
      <p:ext uri="{BB962C8B-B14F-4D97-AF65-F5344CB8AC3E}">
        <p14:creationId xmlns:p14="http://schemas.microsoft.com/office/powerpoint/2010/main" val="22295786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1"/>
          </p:nvPr>
        </p:nvSpPr>
        <p:spPr/>
        <p:txBody>
          <a:bodyPr/>
          <a:lstStyle/>
          <a:p>
            <a:endParaRPr lang="cs-CZ"/>
          </a:p>
        </p:txBody>
      </p:sp>
      <p:sp>
        <p:nvSpPr>
          <p:cNvPr id="6" name="TextovéPole 8"/>
          <p:cNvSpPr txBox="1">
            <a:spLocks noChangeArrowheads="1"/>
          </p:cNvSpPr>
          <p:nvPr/>
        </p:nvSpPr>
        <p:spPr bwMode="auto">
          <a:xfrm>
            <a:off x="3276601" y="609600"/>
            <a:ext cx="533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cs-CZ" sz="2000" b="1" dirty="0" smtClean="0"/>
              <a:t>Registr práv a povinností </a:t>
            </a:r>
            <a:r>
              <a:rPr lang="cs-CZ" sz="2000" dirty="0" smtClean="0"/>
              <a:t>– fáze plnění</a:t>
            </a:r>
            <a:endParaRPr lang="cs-CZ"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47182"/>
            <a:ext cx="8839200" cy="3605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ovéPole 8"/>
          <p:cNvSpPr txBox="1">
            <a:spLocks noChangeArrowheads="1"/>
          </p:cNvSpPr>
          <p:nvPr/>
        </p:nvSpPr>
        <p:spPr bwMode="auto">
          <a:xfrm>
            <a:off x="228600" y="5181600"/>
            <a:ext cx="8839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s-CZ" sz="2000" dirty="0" smtClean="0"/>
              <a:t>Aktuální stav:	ohlášeno 	cca 500 agend </a:t>
            </a:r>
          </a:p>
          <a:p>
            <a:pPr eaLnBrk="1" hangingPunct="1"/>
            <a:r>
              <a:rPr lang="cs-CZ" sz="2000" dirty="0" smtClean="0"/>
              <a:t>		zaregistrováno 	cca 119 agend (odhad celkem 300 agend)</a:t>
            </a:r>
            <a:endParaRPr lang="cs-CZ" sz="2000" dirty="0"/>
          </a:p>
        </p:txBody>
      </p:sp>
    </p:spTree>
    <p:extLst>
      <p:ext uri="{BB962C8B-B14F-4D97-AF65-F5344CB8AC3E}">
        <p14:creationId xmlns:p14="http://schemas.microsoft.com/office/powerpoint/2010/main" val="26859584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1"/>
          </p:nvPr>
        </p:nvSpPr>
        <p:spPr/>
        <p:txBody>
          <a:bodyPr/>
          <a:lstStyle/>
          <a:p>
            <a:endParaRPr lang="cs-CZ"/>
          </a:p>
        </p:txBody>
      </p:sp>
      <p:sp>
        <p:nvSpPr>
          <p:cNvPr id="6" name="TextovéPole 8"/>
          <p:cNvSpPr txBox="1">
            <a:spLocks noChangeArrowheads="1"/>
          </p:cNvSpPr>
          <p:nvPr/>
        </p:nvSpPr>
        <p:spPr bwMode="auto">
          <a:xfrm>
            <a:off x="2590800" y="609600"/>
            <a:ext cx="6172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cs-CZ" sz="2000" b="1" dirty="0" smtClean="0"/>
              <a:t>Registr práv a povinností - agenda, činnosti</a:t>
            </a:r>
            <a:endParaRPr lang="cs-CZ" sz="20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0" y="1524000"/>
            <a:ext cx="6667500" cy="504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88128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cs-CZ" u="sng" dirty="0" smtClean="0"/>
              <a:t>Minulost a současnost</a:t>
            </a:r>
          </a:p>
          <a:p>
            <a:pPr>
              <a:buFont typeface="Wingdings" pitchFamily="2" charset="2"/>
              <a:buChar char="§"/>
            </a:pPr>
            <a:r>
              <a:rPr lang="cs-CZ" dirty="0"/>
              <a:t>d</a:t>
            </a:r>
            <a:r>
              <a:rPr lang="cs-CZ" dirty="0" smtClean="0"/>
              <a:t>uplicitní vedení údajů v různých evidencích</a:t>
            </a:r>
          </a:p>
          <a:p>
            <a:pPr>
              <a:buFont typeface="Wingdings" pitchFamily="2" charset="2"/>
              <a:buChar char="§"/>
            </a:pPr>
            <a:r>
              <a:rPr lang="cs-CZ" dirty="0"/>
              <a:t>n</a:t>
            </a:r>
            <a:r>
              <a:rPr lang="cs-CZ" dirty="0" smtClean="0"/>
              <a:t>utnost nahlášení změn na různá místa</a:t>
            </a:r>
          </a:p>
          <a:p>
            <a:pPr>
              <a:buFont typeface="Wingdings" pitchFamily="2" charset="2"/>
              <a:buChar char="§"/>
            </a:pPr>
            <a:r>
              <a:rPr lang="cs-CZ" dirty="0"/>
              <a:t>o</a:t>
            </a:r>
            <a:r>
              <a:rPr lang="cs-CZ" dirty="0" smtClean="0"/>
              <a:t>pakované požadování dokladů v písemné formě</a:t>
            </a:r>
          </a:p>
          <a:p>
            <a:endParaRPr lang="cs-CZ" dirty="0" smtClean="0"/>
          </a:p>
          <a:p>
            <a:r>
              <a:rPr lang="cs-CZ" u="sng" dirty="0" smtClean="0"/>
              <a:t>Budoucnost</a:t>
            </a:r>
          </a:p>
          <a:p>
            <a:pPr>
              <a:buFont typeface="Wingdings" pitchFamily="2" charset="2"/>
              <a:buChar char="§"/>
            </a:pPr>
            <a:r>
              <a:rPr lang="cs-CZ" dirty="0"/>
              <a:t>r</a:t>
            </a:r>
            <a:r>
              <a:rPr lang="cs-CZ" dirty="0" smtClean="0"/>
              <a:t>eferenční údaje ve třech registrech (ROS, ROB a RUIAN)</a:t>
            </a:r>
          </a:p>
          <a:p>
            <a:pPr>
              <a:buFont typeface="Wingdings" pitchFamily="2" charset="2"/>
              <a:buChar char="§"/>
            </a:pPr>
            <a:r>
              <a:rPr lang="cs-CZ" dirty="0"/>
              <a:t>p</a:t>
            </a:r>
            <a:r>
              <a:rPr lang="cs-CZ" dirty="0" smtClean="0"/>
              <a:t>ovinnost úředníka vyhledat si potřebný údaj v ZR</a:t>
            </a:r>
          </a:p>
          <a:p>
            <a:pPr>
              <a:buFont typeface="Wingdings" pitchFamily="2" charset="2"/>
              <a:buChar char="§"/>
            </a:pPr>
            <a:r>
              <a:rPr lang="cs-CZ" dirty="0"/>
              <a:t>m</a:t>
            </a:r>
            <a:r>
              <a:rPr lang="cs-CZ" dirty="0" smtClean="0"/>
              <a:t>ožnost kontroly přístupů do ZR o své osobě</a:t>
            </a:r>
            <a:endParaRPr lang="cs-CZ" dirty="0"/>
          </a:p>
        </p:txBody>
      </p:sp>
      <p:sp>
        <p:nvSpPr>
          <p:cNvPr id="4" name="Zástupný symbol pro zápatí 3"/>
          <p:cNvSpPr>
            <a:spLocks noGrp="1"/>
          </p:cNvSpPr>
          <p:nvPr>
            <p:ph type="ftr" sz="quarter" idx="11"/>
          </p:nvPr>
        </p:nvSpPr>
        <p:spPr/>
        <p:txBody>
          <a:bodyPr/>
          <a:lstStyle/>
          <a:p>
            <a:endParaRPr lang="cs-CZ"/>
          </a:p>
        </p:txBody>
      </p:sp>
    </p:spTree>
    <p:extLst>
      <p:ext uri="{BB962C8B-B14F-4D97-AF65-F5344CB8AC3E}">
        <p14:creationId xmlns:p14="http://schemas.microsoft.com/office/powerpoint/2010/main" val="11004318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afranek\AppData\Local\Microsoft\Windows\Temporary Internet Files\Content.IE5\T0QMLZI5\MC90043484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16002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3" descr="C:\Users\safranek\AppData\Local\Microsoft\Windows\Temporary Internet Files\Content.IE5\T0QMLZI5\MC900434824[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0" y="3005138"/>
            <a:ext cx="103187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3" descr="C:\Users\safranek\AppData\Local\Microsoft\Windows\Temporary Internet Files\Content.IE5\T0QMLZI5\MC900434824[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3003550"/>
            <a:ext cx="103187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14" descr="C:\Users\kanak\AppData\Local\Microsoft\Windows\Temporary Internet Files\Content.IE5\5P3J1UM2\MC90043483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8800" y="5505450"/>
            <a:ext cx="668338"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2" descr="C:\Users\safranek\AppData\Local\Microsoft\Windows\Temporary Internet Files\Content.IE5\T0QMLZI5\MC90043484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6002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2" descr="C:\Users\safranek\AppData\Local\Microsoft\Windows\Temporary Internet Files\Content.IE5\T0QMLZI5\MC90043484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16002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2" descr="C:\Users\safranek\AppData\Local\Microsoft\Windows\Temporary Internet Files\Content.IE5\T0QMLZI5\MC90043484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16002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2" descr="C:\Users\safranek\AppData\Local\Microsoft\Windows\Temporary Internet Files\Content.IE5\T0QMLZI5\MC90043484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136366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2" descr="C:\Users\safranek\AppData\Local\Microsoft\Windows\Temporary Internet Files\Content.IE5\T0QMLZI5\MC90043484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1371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2" descr="C:\Users\safranek\AppData\Local\Microsoft\Windows\Temporary Internet Files\Content.IE5\T0QMLZI5\MC90043484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16002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2" descr="C:\Users\safranek\AppData\Local\Microsoft\Windows\Temporary Internet Files\Content.IE5\T0QMLZI5\MC90043484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371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2" descr="C:\Users\safranek\AppData\Local\Microsoft\Windows\Temporary Internet Files\Content.IE5\T0QMLZI5\MC90043484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37001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4" name="Picture 3" descr="C:\Users\safranek\AppData\Local\Microsoft\Windows\Temporary Internet Files\Content.IE5\YT9ZKMS3\MC900431615[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43200" y="5791200"/>
            <a:ext cx="763588"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délník 2"/>
          <p:cNvSpPr/>
          <p:nvPr/>
        </p:nvSpPr>
        <p:spPr>
          <a:xfrm>
            <a:off x="819150" y="4037013"/>
            <a:ext cx="4022725" cy="349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5" name="Obdélník 24"/>
          <p:cNvSpPr/>
          <p:nvPr/>
        </p:nvSpPr>
        <p:spPr>
          <a:xfrm>
            <a:off x="774700" y="2667000"/>
            <a:ext cx="4067175" cy="336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pic>
        <p:nvPicPr>
          <p:cNvPr id="29" name="Picture 14" descr="C:\Users\kanak\AppData\Local\Microsoft\Windows\Temporary Internet Files\Content.IE5\5P3J1UM2\MC90043483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3200" y="5791200"/>
            <a:ext cx="668338"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4" descr="C:\Users\kanak\AppData\Local\Microsoft\Windows\Temporary Internet Files\Content.IE5\5P3J1UM2\MC90043483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82888" y="4646613"/>
            <a:ext cx="669925"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9" name="Picture 2" descr="C:\Users\safranek\AppData\Local\Microsoft\Windows\Temporary Internet Files\Content.IE5\T0QMLZI5\MC90043484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1925" y="4552950"/>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Skupina 7"/>
          <p:cNvGrpSpPr>
            <a:grpSpLocks/>
          </p:cNvGrpSpPr>
          <p:nvPr/>
        </p:nvGrpSpPr>
        <p:grpSpPr bwMode="auto">
          <a:xfrm>
            <a:off x="4953000" y="2835275"/>
            <a:ext cx="4114800" cy="3565525"/>
            <a:chOff x="4953000" y="2836066"/>
            <a:chExt cx="4114800" cy="3564103"/>
          </a:xfrm>
        </p:grpSpPr>
        <p:grpSp>
          <p:nvGrpSpPr>
            <p:cNvPr id="11297" name="Skupina 6"/>
            <p:cNvGrpSpPr>
              <a:grpSpLocks/>
            </p:cNvGrpSpPr>
            <p:nvPr/>
          </p:nvGrpSpPr>
          <p:grpSpPr bwMode="auto">
            <a:xfrm>
              <a:off x="4953000" y="2836066"/>
              <a:ext cx="4114800" cy="3564103"/>
              <a:chOff x="4953000" y="2836066"/>
              <a:chExt cx="4114800" cy="3564103"/>
            </a:xfrm>
          </p:grpSpPr>
          <p:sp>
            <p:nvSpPr>
              <p:cNvPr id="2" name="Obdélník 1"/>
              <p:cNvSpPr/>
              <p:nvPr/>
            </p:nvSpPr>
            <p:spPr>
              <a:xfrm>
                <a:off x="4953000" y="2836066"/>
                <a:ext cx="4114800" cy="356410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 </a:t>
                </a:r>
              </a:p>
            </p:txBody>
          </p:sp>
          <p:sp>
            <p:nvSpPr>
              <p:cNvPr id="11304" name="TextovéPole 3"/>
              <p:cNvSpPr txBox="1">
                <a:spLocks noChangeArrowheads="1"/>
              </p:cNvSpPr>
              <p:nvPr/>
            </p:nvSpPr>
            <p:spPr bwMode="auto">
              <a:xfrm>
                <a:off x="5105398" y="3320388"/>
                <a:ext cx="1371601" cy="26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s-CZ" sz="1100" b="1" dirty="0" smtClean="0"/>
                  <a:t>Příjmení:</a:t>
                </a:r>
                <a:endParaRPr lang="cs-CZ" sz="1100" b="1" dirty="0"/>
              </a:p>
            </p:txBody>
          </p:sp>
          <p:sp>
            <p:nvSpPr>
              <p:cNvPr id="11305" name="TextovéPole 29"/>
              <p:cNvSpPr txBox="1">
                <a:spLocks noChangeArrowheads="1"/>
              </p:cNvSpPr>
              <p:nvPr/>
            </p:nvSpPr>
            <p:spPr bwMode="auto">
              <a:xfrm>
                <a:off x="5105398" y="3777302"/>
                <a:ext cx="15240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s-CZ" sz="1100" b="1" dirty="0" smtClean="0"/>
                  <a:t>Jméno:</a:t>
                </a:r>
                <a:endParaRPr lang="cs-CZ" sz="1100" b="1" dirty="0"/>
              </a:p>
            </p:txBody>
          </p:sp>
          <p:sp>
            <p:nvSpPr>
              <p:cNvPr id="11306" name="TextovéPole 30"/>
              <p:cNvSpPr txBox="1">
                <a:spLocks noChangeArrowheads="1"/>
              </p:cNvSpPr>
              <p:nvPr/>
            </p:nvSpPr>
            <p:spPr bwMode="auto">
              <a:xfrm>
                <a:off x="5105398" y="4234423"/>
                <a:ext cx="1905002" cy="26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s-CZ" sz="1100" b="1" dirty="0" smtClean="0"/>
                  <a:t>Doručovací adresa:</a:t>
                </a:r>
                <a:endParaRPr lang="cs-CZ" sz="1100" b="1" dirty="0"/>
              </a:p>
            </p:txBody>
          </p:sp>
          <p:sp>
            <p:nvSpPr>
              <p:cNvPr id="11307" name="TextovéPole 31"/>
              <p:cNvSpPr txBox="1">
                <a:spLocks noChangeArrowheads="1"/>
              </p:cNvSpPr>
              <p:nvPr/>
            </p:nvSpPr>
            <p:spPr bwMode="auto">
              <a:xfrm>
                <a:off x="5105398" y="4691441"/>
                <a:ext cx="1905002" cy="26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s-CZ" sz="1100" b="1" dirty="0" smtClean="0"/>
                  <a:t>Datum narození:</a:t>
                </a:r>
                <a:endParaRPr lang="cs-CZ" sz="1100" b="1" dirty="0"/>
              </a:p>
            </p:txBody>
          </p:sp>
        </p:grpSp>
        <p:sp>
          <p:nvSpPr>
            <p:cNvPr id="5" name="TextovéPole 4"/>
            <p:cNvSpPr txBox="1"/>
            <p:nvPr/>
          </p:nvSpPr>
          <p:spPr>
            <a:xfrm>
              <a:off x="6572250" y="3229608"/>
              <a:ext cx="2133600" cy="359856"/>
            </a:xfrm>
            <a:prstGeom prst="rect">
              <a:avLst/>
            </a:prstGeom>
            <a:solidFill>
              <a:schemeClr val="bg1"/>
            </a:solidFill>
            <a:ln>
              <a:solidFill>
                <a:schemeClr val="accent6"/>
              </a:solidFill>
            </a:ln>
          </p:spPr>
          <p:txBody>
            <a:bodyPr>
              <a:spAutoFit/>
            </a:bodyPr>
            <a:lstStyle/>
            <a:p>
              <a:pPr>
                <a:defRPr/>
              </a:pPr>
              <a:endParaRPr lang="cs-CZ" sz="1200" b="1" dirty="0">
                <a:latin typeface="Arial" charset="0"/>
                <a:cs typeface="+mn-cs"/>
              </a:endParaRPr>
            </a:p>
          </p:txBody>
        </p:sp>
        <p:sp>
          <p:nvSpPr>
            <p:cNvPr id="34" name="TextovéPole 33"/>
            <p:cNvSpPr txBox="1"/>
            <p:nvPr/>
          </p:nvSpPr>
          <p:spPr>
            <a:xfrm>
              <a:off x="6572250" y="3679055"/>
              <a:ext cx="2133600" cy="359856"/>
            </a:xfrm>
            <a:prstGeom prst="rect">
              <a:avLst/>
            </a:prstGeom>
            <a:solidFill>
              <a:schemeClr val="bg1"/>
            </a:solidFill>
            <a:ln>
              <a:solidFill>
                <a:schemeClr val="accent6"/>
              </a:solidFill>
            </a:ln>
          </p:spPr>
          <p:txBody>
            <a:bodyPr>
              <a:spAutoFit/>
            </a:bodyPr>
            <a:lstStyle/>
            <a:p>
              <a:pPr>
                <a:defRPr/>
              </a:pPr>
              <a:endParaRPr lang="cs-CZ" sz="1200" b="1" dirty="0">
                <a:latin typeface="Arial" charset="0"/>
                <a:cs typeface="+mn-cs"/>
              </a:endParaRPr>
            </a:p>
          </p:txBody>
        </p:sp>
        <p:sp>
          <p:nvSpPr>
            <p:cNvPr id="35" name="TextovéPole 34"/>
            <p:cNvSpPr txBox="1"/>
            <p:nvPr/>
          </p:nvSpPr>
          <p:spPr>
            <a:xfrm>
              <a:off x="6572250" y="4115081"/>
              <a:ext cx="2133600" cy="359856"/>
            </a:xfrm>
            <a:prstGeom prst="rect">
              <a:avLst/>
            </a:prstGeom>
            <a:solidFill>
              <a:schemeClr val="bg1"/>
            </a:solidFill>
            <a:ln>
              <a:solidFill>
                <a:schemeClr val="accent6"/>
              </a:solidFill>
            </a:ln>
          </p:spPr>
          <p:txBody>
            <a:bodyPr>
              <a:spAutoFit/>
            </a:bodyPr>
            <a:lstStyle/>
            <a:p>
              <a:pPr>
                <a:defRPr/>
              </a:pPr>
              <a:endParaRPr lang="cs-CZ" sz="1200" b="1" dirty="0">
                <a:latin typeface="Arial" charset="0"/>
                <a:cs typeface="+mn-cs"/>
              </a:endParaRPr>
            </a:p>
          </p:txBody>
        </p:sp>
        <p:sp>
          <p:nvSpPr>
            <p:cNvPr id="36" name="TextovéPole 35"/>
            <p:cNvSpPr txBox="1"/>
            <p:nvPr/>
          </p:nvSpPr>
          <p:spPr>
            <a:xfrm>
              <a:off x="6572250" y="4572099"/>
              <a:ext cx="2133600" cy="359856"/>
            </a:xfrm>
            <a:prstGeom prst="rect">
              <a:avLst/>
            </a:prstGeom>
            <a:solidFill>
              <a:schemeClr val="bg1"/>
            </a:solidFill>
            <a:ln>
              <a:solidFill>
                <a:schemeClr val="accent6"/>
              </a:solidFill>
            </a:ln>
          </p:spPr>
          <p:txBody>
            <a:bodyPr>
              <a:spAutoFit/>
            </a:bodyPr>
            <a:lstStyle/>
            <a:p>
              <a:pPr>
                <a:defRPr/>
              </a:pPr>
              <a:endParaRPr lang="cs-CZ" sz="1200" b="1" dirty="0">
                <a:latin typeface="Arial" charset="0"/>
                <a:cs typeface="+mn-cs"/>
              </a:endParaRPr>
            </a:p>
          </p:txBody>
        </p:sp>
        <p:sp>
          <p:nvSpPr>
            <p:cNvPr id="37" name="TextovéPole 36"/>
            <p:cNvSpPr txBox="1"/>
            <p:nvPr/>
          </p:nvSpPr>
          <p:spPr>
            <a:xfrm>
              <a:off x="6572250" y="5050108"/>
              <a:ext cx="2133600" cy="359856"/>
            </a:xfrm>
            <a:prstGeom prst="rect">
              <a:avLst/>
            </a:prstGeom>
            <a:solidFill>
              <a:schemeClr val="bg1"/>
            </a:solidFill>
            <a:ln>
              <a:solidFill>
                <a:schemeClr val="accent6"/>
              </a:solidFill>
            </a:ln>
          </p:spPr>
          <p:txBody>
            <a:bodyPr>
              <a:spAutoFit/>
            </a:bodyPr>
            <a:lstStyle/>
            <a:p>
              <a:pPr>
                <a:defRPr/>
              </a:pPr>
              <a:endParaRPr lang="cs-CZ" sz="1200" b="1" dirty="0">
                <a:latin typeface="Arial" charset="0"/>
                <a:cs typeface="+mn-cs"/>
              </a:endParaRPr>
            </a:p>
            <a:p>
              <a:pPr>
                <a:defRPr/>
              </a:pPr>
              <a:endParaRPr lang="cs-CZ" sz="1200" b="1" dirty="0">
                <a:latin typeface="Arial" charset="0"/>
                <a:cs typeface="+mn-cs"/>
              </a:endParaRPr>
            </a:p>
            <a:p>
              <a:pPr>
                <a:defRPr/>
              </a:pPr>
              <a:endParaRPr lang="cs-CZ" sz="1200" b="1" dirty="0">
                <a:latin typeface="Arial" charset="0"/>
                <a:cs typeface="+mn-cs"/>
              </a:endParaRPr>
            </a:p>
            <a:p>
              <a:pPr>
                <a:defRPr/>
              </a:pPr>
              <a:endParaRPr lang="cs-CZ" sz="1200" b="1" dirty="0">
                <a:latin typeface="Arial" charset="0"/>
                <a:cs typeface="+mn-cs"/>
              </a:endParaRPr>
            </a:p>
            <a:p>
              <a:pPr>
                <a:defRPr/>
              </a:pPr>
              <a:endParaRPr lang="cs-CZ" sz="1200" b="1" dirty="0">
                <a:latin typeface="Arial" charset="0"/>
                <a:cs typeface="+mn-cs"/>
              </a:endParaRPr>
            </a:p>
          </p:txBody>
        </p:sp>
      </p:grpSp>
      <p:sp>
        <p:nvSpPr>
          <p:cNvPr id="9" name="TextovéPole 8"/>
          <p:cNvSpPr txBox="1">
            <a:spLocks noChangeArrowheads="1"/>
          </p:cNvSpPr>
          <p:nvPr/>
        </p:nvSpPr>
        <p:spPr bwMode="auto">
          <a:xfrm>
            <a:off x="6629400" y="3273425"/>
            <a:ext cx="1981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s-CZ" sz="1400" b="1" dirty="0" smtClean="0"/>
              <a:t>Novák</a:t>
            </a:r>
            <a:endParaRPr lang="cs-CZ" sz="1400" b="1" dirty="0"/>
          </a:p>
        </p:txBody>
      </p:sp>
      <p:sp>
        <p:nvSpPr>
          <p:cNvPr id="43" name="TextovéPole 42"/>
          <p:cNvSpPr txBox="1">
            <a:spLocks noChangeArrowheads="1"/>
          </p:cNvSpPr>
          <p:nvPr/>
        </p:nvSpPr>
        <p:spPr bwMode="auto">
          <a:xfrm>
            <a:off x="6629400" y="3730625"/>
            <a:ext cx="1981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s-CZ" sz="1400" b="1" dirty="0" smtClean="0"/>
              <a:t>Jan</a:t>
            </a:r>
            <a:endParaRPr lang="cs-CZ" sz="1400" b="1" dirty="0"/>
          </a:p>
        </p:txBody>
      </p:sp>
      <p:sp>
        <p:nvSpPr>
          <p:cNvPr id="44" name="TextovéPole 43"/>
          <p:cNvSpPr txBox="1">
            <a:spLocks noChangeArrowheads="1"/>
          </p:cNvSpPr>
          <p:nvPr/>
        </p:nvSpPr>
        <p:spPr bwMode="auto">
          <a:xfrm>
            <a:off x="6629400" y="4187825"/>
            <a:ext cx="1981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s-CZ" sz="1400" b="1" dirty="0"/>
              <a:t>Přímá 6, Olomouc</a:t>
            </a:r>
          </a:p>
        </p:txBody>
      </p:sp>
      <p:sp>
        <p:nvSpPr>
          <p:cNvPr id="45" name="TextovéPole 44"/>
          <p:cNvSpPr txBox="1">
            <a:spLocks noChangeArrowheads="1"/>
          </p:cNvSpPr>
          <p:nvPr/>
        </p:nvSpPr>
        <p:spPr bwMode="auto">
          <a:xfrm>
            <a:off x="6629400" y="4645025"/>
            <a:ext cx="1981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s-CZ" sz="1400" b="1" dirty="0" smtClean="0"/>
              <a:t>11.2.1965</a:t>
            </a:r>
            <a:endParaRPr lang="cs-CZ" sz="1400" b="1" dirty="0"/>
          </a:p>
        </p:txBody>
      </p:sp>
      <p:sp>
        <p:nvSpPr>
          <p:cNvPr id="46" name="TextovéPole 45"/>
          <p:cNvSpPr txBox="1">
            <a:spLocks noChangeArrowheads="1"/>
          </p:cNvSpPr>
          <p:nvPr/>
        </p:nvSpPr>
        <p:spPr bwMode="auto">
          <a:xfrm>
            <a:off x="6629400" y="5102423"/>
            <a:ext cx="1981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s-CZ" sz="1400" b="1" dirty="0" smtClean="0"/>
              <a:t>ČR</a:t>
            </a:r>
            <a:endParaRPr lang="cs-CZ" sz="1400" b="1" dirty="0"/>
          </a:p>
        </p:txBody>
      </p:sp>
      <p:sp>
        <p:nvSpPr>
          <p:cNvPr id="48" name="Ovál 47"/>
          <p:cNvSpPr/>
          <p:nvPr/>
        </p:nvSpPr>
        <p:spPr>
          <a:xfrm>
            <a:off x="1138186" y="3402612"/>
            <a:ext cx="216000" cy="216024"/>
          </a:xfrm>
          <a:prstGeom prst="ellipse">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49" name="Ovál 48"/>
          <p:cNvSpPr/>
          <p:nvPr/>
        </p:nvSpPr>
        <p:spPr>
          <a:xfrm>
            <a:off x="1138186" y="3413063"/>
            <a:ext cx="216000" cy="216024"/>
          </a:xfrm>
          <a:prstGeom prst="ellipse">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50" name="Ovál 49"/>
          <p:cNvSpPr/>
          <p:nvPr/>
        </p:nvSpPr>
        <p:spPr>
          <a:xfrm>
            <a:off x="1138186" y="3414650"/>
            <a:ext cx="216000" cy="216024"/>
          </a:xfrm>
          <a:prstGeom prst="ellipse">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51" name="Ovál 50"/>
          <p:cNvSpPr/>
          <p:nvPr/>
        </p:nvSpPr>
        <p:spPr>
          <a:xfrm>
            <a:off x="1138186" y="3402612"/>
            <a:ext cx="216000" cy="216024"/>
          </a:xfrm>
          <a:prstGeom prst="ellipse">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52" name="Ovál 51"/>
          <p:cNvSpPr/>
          <p:nvPr/>
        </p:nvSpPr>
        <p:spPr>
          <a:xfrm>
            <a:off x="1140770" y="3414650"/>
            <a:ext cx="216000" cy="216024"/>
          </a:xfrm>
          <a:prstGeom prst="ellipse">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55" name="TextovéPole 8"/>
          <p:cNvSpPr txBox="1">
            <a:spLocks noChangeArrowheads="1"/>
          </p:cNvSpPr>
          <p:nvPr/>
        </p:nvSpPr>
        <p:spPr bwMode="auto">
          <a:xfrm>
            <a:off x="4213225" y="609600"/>
            <a:ext cx="3406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cs-CZ" sz="2000" dirty="0"/>
              <a:t>Budoucnost </a:t>
            </a:r>
            <a:r>
              <a:rPr lang="cs-CZ" sz="2000" dirty="0" smtClean="0"/>
              <a:t>od 1</a:t>
            </a:r>
            <a:r>
              <a:rPr lang="cs-CZ" sz="2000" dirty="0"/>
              <a:t>. 7. </a:t>
            </a:r>
            <a:r>
              <a:rPr lang="cs-CZ" sz="2000" dirty="0" smtClean="0"/>
              <a:t>2012</a:t>
            </a:r>
            <a:endParaRPr lang="cs-CZ" sz="2000" dirty="0"/>
          </a:p>
        </p:txBody>
      </p:sp>
      <p:sp>
        <p:nvSpPr>
          <p:cNvPr id="53" name="TextovéPole 31"/>
          <p:cNvSpPr txBox="1">
            <a:spLocks noChangeArrowheads="1"/>
          </p:cNvSpPr>
          <p:nvPr/>
        </p:nvSpPr>
        <p:spPr bwMode="auto">
          <a:xfrm>
            <a:off x="5105398" y="5148590"/>
            <a:ext cx="19050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s-CZ" sz="1100" b="1" dirty="0" smtClean="0"/>
              <a:t>Státní občanství:</a:t>
            </a:r>
            <a:endParaRPr lang="cs-CZ" sz="1100" b="1" dirty="0"/>
          </a:p>
        </p:txBody>
      </p:sp>
      <p:sp>
        <p:nvSpPr>
          <p:cNvPr id="11281" name="TextovéPole 18"/>
          <p:cNvSpPr txBox="1">
            <a:spLocks noChangeArrowheads="1"/>
          </p:cNvSpPr>
          <p:nvPr/>
        </p:nvSpPr>
        <p:spPr bwMode="auto">
          <a:xfrm>
            <a:off x="2001837" y="3316286"/>
            <a:ext cx="9905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s-CZ" sz="1200" dirty="0" smtClean="0"/>
              <a:t>ROS</a:t>
            </a:r>
            <a:endParaRPr lang="cs-CZ" sz="1200" dirty="0"/>
          </a:p>
        </p:txBody>
      </p:sp>
      <p:sp>
        <p:nvSpPr>
          <p:cNvPr id="11283" name="TextovéPole 20"/>
          <p:cNvSpPr txBox="1">
            <a:spLocks noChangeArrowheads="1"/>
          </p:cNvSpPr>
          <p:nvPr/>
        </p:nvSpPr>
        <p:spPr bwMode="auto">
          <a:xfrm>
            <a:off x="4079874" y="3316287"/>
            <a:ext cx="1025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s-CZ" sz="1200" dirty="0" smtClean="0"/>
              <a:t>RPP</a:t>
            </a:r>
            <a:endParaRPr lang="cs-CZ" sz="1200" dirty="0"/>
          </a:p>
        </p:txBody>
      </p:sp>
      <p:pic>
        <p:nvPicPr>
          <p:cNvPr id="54" name="Picture 3" descr="C:\Users\safranek\AppData\Local\Microsoft\Windows\Temporary Internet Files\Content.IE5\T0QMLZI5\MC900434824[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8287" y="3006727"/>
            <a:ext cx="103187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3" descr="C:\Users\safranek\AppData\Local\Microsoft\Windows\Temporary Internet Files\Content.IE5\T0QMLZI5\MC900434824[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8287" y="3006727"/>
            <a:ext cx="103187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2" name="TextovéPole 19"/>
          <p:cNvSpPr txBox="1">
            <a:spLocks noChangeArrowheads="1"/>
          </p:cNvSpPr>
          <p:nvPr/>
        </p:nvSpPr>
        <p:spPr bwMode="auto">
          <a:xfrm>
            <a:off x="3006725" y="3304401"/>
            <a:ext cx="9556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s-CZ" sz="1200" dirty="0" smtClean="0"/>
              <a:t>RUIAN</a:t>
            </a:r>
            <a:endParaRPr lang="cs-CZ" sz="1200" dirty="0"/>
          </a:p>
        </p:txBody>
      </p:sp>
      <p:sp>
        <p:nvSpPr>
          <p:cNvPr id="60" name="Ovál 59"/>
          <p:cNvSpPr/>
          <p:nvPr/>
        </p:nvSpPr>
        <p:spPr>
          <a:xfrm>
            <a:off x="1140770" y="3342583"/>
            <a:ext cx="216000" cy="216024"/>
          </a:xfrm>
          <a:prstGeom prst="ellipse">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pic>
        <p:nvPicPr>
          <p:cNvPr id="59" name="Picture 3" descr="C:\Users\safranek\AppData\Local\Microsoft\Windows\Temporary Internet Files\Content.IE5\T0QMLZI5\MC900434824[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725" y="3006000"/>
            <a:ext cx="103187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3" descr="C:\Users\safranek\AppData\Local\Microsoft\Windows\Temporary Internet Files\Content.IE5\T0QMLZI5\MC900434824[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000" y="3006000"/>
            <a:ext cx="103187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3" descr="C:\Users\safranek\AppData\Local\Microsoft\Windows\Temporary Internet Files\Content.IE5\T0QMLZI5\MC900434824[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000" y="3006000"/>
            <a:ext cx="103187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3" descr="C:\Users\safranek\AppData\Local\Microsoft\Windows\Temporary Internet Files\Content.IE5\T0QMLZI5\MC900434824[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000" y="3006000"/>
            <a:ext cx="103187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Users\safranek\AppData\Local\Microsoft\Windows\Temporary Internet Files\Content.IE5\T0QMLZI5\MC900434824[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000" y="3006000"/>
            <a:ext cx="103187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0" name="TextovéPole 1"/>
          <p:cNvSpPr txBox="1">
            <a:spLocks noChangeArrowheads="1"/>
          </p:cNvSpPr>
          <p:nvPr/>
        </p:nvSpPr>
        <p:spPr bwMode="auto">
          <a:xfrm>
            <a:off x="949275" y="3319790"/>
            <a:ext cx="9557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s-CZ" sz="1200" dirty="0" smtClean="0"/>
              <a:t>ROB</a:t>
            </a:r>
            <a:endParaRPr lang="cs-CZ" sz="1200" dirty="0"/>
          </a:p>
        </p:txBody>
      </p:sp>
    </p:spTree>
    <p:extLst>
      <p:ext uri="{BB962C8B-B14F-4D97-AF65-F5344CB8AC3E}">
        <p14:creationId xmlns:p14="http://schemas.microsoft.com/office/powerpoint/2010/main" val="12990786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nodeType="afterGroup">
                            <p:stCondLst>
                              <p:cond delay="500"/>
                            </p:stCondLst>
                            <p:childTnLst>
                              <p:par>
                                <p:cTn id="9" presetID="42" presetClass="path" presetSubtype="0" accel="50000" decel="50000" fill="hold" nodeType="afterEffect">
                                  <p:stCondLst>
                                    <p:cond delay="0"/>
                                  </p:stCondLst>
                                  <p:childTnLst>
                                    <p:animMotion origin="layout" path="M -1.66667E-6 5.82794E-7 L -0.00312 -0.13737 " pathEditMode="relative" rAng="0" ptsTypes="AA">
                                      <p:cBhvr>
                                        <p:cTn id="10" dur="1000" fill="hold"/>
                                        <p:tgtEl>
                                          <p:spTgt spid="29"/>
                                        </p:tgtEl>
                                        <p:attrNameLst>
                                          <p:attrName>ppt_x</p:attrName>
                                          <p:attrName>ppt_y</p:attrName>
                                        </p:attrNameLst>
                                      </p:cBhvr>
                                      <p:rCtr x="-15600" y="-686900"/>
                                    </p:animMotion>
                                  </p:childTnLst>
                                </p:cTn>
                              </p:par>
                            </p:childTnLst>
                          </p:cTn>
                        </p:par>
                        <p:par>
                          <p:cTn id="11" fill="hold" nodeType="afterGroup">
                            <p:stCondLst>
                              <p:cond delay="1500"/>
                            </p:stCondLst>
                            <p:childTnLst>
                              <p:par>
                                <p:cTn id="12" presetID="1" presetClass="exit" presetSubtype="0" fill="hold" nodeType="afterEffect">
                                  <p:stCondLst>
                                    <p:cond delay="0"/>
                                  </p:stCondLst>
                                  <p:childTnLst>
                                    <p:set>
                                      <p:cBhvr>
                                        <p:cTn id="13" dur="1" fill="hold">
                                          <p:stCondLst>
                                            <p:cond delay="0"/>
                                          </p:stCondLst>
                                        </p:cTn>
                                        <p:tgtEl>
                                          <p:spTgt spid="29"/>
                                        </p:tgtEl>
                                        <p:attrNameLst>
                                          <p:attrName>style.visibility</p:attrName>
                                        </p:attrNameLst>
                                      </p:cBhvr>
                                      <p:to>
                                        <p:strVal val="hidden"/>
                                      </p:to>
                                    </p:set>
                                  </p:childTnLst>
                                </p:cTn>
                              </p:par>
                            </p:childTnLst>
                          </p:cTn>
                        </p:par>
                        <p:par>
                          <p:cTn id="14" fill="hold" nodeType="afterGroup">
                            <p:stCondLst>
                              <p:cond delay="1500"/>
                            </p:stCondLst>
                            <p:childTnLst>
                              <p:par>
                                <p:cTn id="15" presetID="42" presetClass="path" presetSubtype="0" accel="50000" decel="50000" fill="hold" nodeType="afterEffect">
                                  <p:stCondLst>
                                    <p:cond delay="0"/>
                                  </p:stCondLst>
                                  <p:childTnLst>
                                    <p:animMotion origin="layout" path="M -0.00763 0.02938 L -0.00694 -0.08556 " pathEditMode="relative" rAng="0" ptsTypes="AA">
                                      <p:cBhvr>
                                        <p:cTn id="16" dur="1000" fill="hold"/>
                                        <p:tgtEl>
                                          <p:spTgt spid="26"/>
                                        </p:tgtEl>
                                        <p:attrNameLst>
                                          <p:attrName>ppt_x</p:attrName>
                                          <p:attrName>ppt_y</p:attrName>
                                        </p:attrNameLst>
                                      </p:cBhvr>
                                      <p:rCtr x="3500" y="-575900"/>
                                    </p:animMotion>
                                  </p:childTnLst>
                                </p:cTn>
                              </p:par>
                            </p:childTnLst>
                          </p:cTn>
                        </p:par>
                        <p:par>
                          <p:cTn id="17" fill="hold" nodeType="afterGroup">
                            <p:stCondLst>
                              <p:cond delay="2500"/>
                            </p:stCondLst>
                            <p:childTnLst>
                              <p:par>
                                <p:cTn id="18" presetID="42" presetClass="path" presetSubtype="0" accel="50000" decel="50000" fill="hold" nodeType="afterEffect">
                                  <p:stCondLst>
                                    <p:cond delay="0"/>
                                  </p:stCondLst>
                                  <p:childTnLst>
                                    <p:animMotion origin="layout" path="M -0.00694 -0.08565 L 0.31736 -0.09283 " pathEditMode="relative" rAng="0" ptsTypes="AA">
                                      <p:cBhvr>
                                        <p:cTn id="19" dur="1000" fill="hold"/>
                                        <p:tgtEl>
                                          <p:spTgt spid="26"/>
                                        </p:tgtEl>
                                        <p:attrNameLst>
                                          <p:attrName>ppt_x</p:attrName>
                                          <p:attrName>ppt_y</p:attrName>
                                        </p:attrNameLst>
                                      </p:cBhvr>
                                      <p:rCtr x="1621500" y="-37000"/>
                                    </p:animMotion>
                                  </p:childTnLst>
                                </p:cTn>
                              </p:par>
                            </p:childTnLst>
                          </p:cTn>
                        </p:par>
                        <p:par>
                          <p:cTn id="20" fill="hold" nodeType="afterGroup">
                            <p:stCondLst>
                              <p:cond delay="3500"/>
                            </p:stCondLst>
                            <p:childTnLst>
                              <p:par>
                                <p:cTn id="21" presetID="10" presetClass="exit" presetSubtype="0" fill="hold" nodeType="afterEffect">
                                  <p:stCondLst>
                                    <p:cond delay="0"/>
                                  </p:stCondLst>
                                  <p:childTnLst>
                                    <p:animEffect transition="out" filter="fade">
                                      <p:cBhvr>
                                        <p:cTn id="22" dur="500"/>
                                        <p:tgtEl>
                                          <p:spTgt spid="26"/>
                                        </p:tgtEl>
                                      </p:cBhvr>
                                    </p:animEffect>
                                    <p:set>
                                      <p:cBhvr>
                                        <p:cTn id="23" dur="1" fill="hold">
                                          <p:stCondLst>
                                            <p:cond delay="499"/>
                                          </p:stCondLst>
                                        </p:cTn>
                                        <p:tgtEl>
                                          <p:spTgt spid="26"/>
                                        </p:tgtEl>
                                        <p:attrNameLst>
                                          <p:attrName>style.visibility</p:attrName>
                                        </p:attrNameLst>
                                      </p:cBhvr>
                                      <p:to>
                                        <p:strVal val="hidden"/>
                                      </p:to>
                                    </p:set>
                                  </p:childTnLst>
                                </p:cTn>
                              </p:par>
                            </p:childTnLst>
                          </p:cTn>
                        </p:par>
                        <p:par>
                          <p:cTn id="24" fill="hold" nodeType="afterGroup">
                            <p:stCondLst>
                              <p:cond delay="40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500"/>
                                        <p:tgtEl>
                                          <p:spTgt spid="53"/>
                                        </p:tgtEl>
                                      </p:cBhvr>
                                    </p:animEffect>
                                  </p:childTnLst>
                                </p:cTn>
                              </p:par>
                            </p:childTnLst>
                          </p:cTn>
                        </p:par>
                        <p:par>
                          <p:cTn id="31" fill="hold" nodeType="afterGroup">
                            <p:stCondLst>
                              <p:cond delay="4500"/>
                            </p:stCondLst>
                            <p:childTnLst>
                              <p:par>
                                <p:cTn id="32" presetID="26" presetClass="emph" presetSubtype="0" fill="hold" nodeType="afterEffect">
                                  <p:stCondLst>
                                    <p:cond delay="0"/>
                                  </p:stCondLst>
                                  <p:childTnLst>
                                    <p:animEffect transition="out" filter="fade">
                                      <p:cBhvr>
                                        <p:cTn id="33" dur="500" tmFilter="0, 0; .2, .5; .8, .5; 1, 0"/>
                                        <p:tgtEl>
                                          <p:spTgt spid="6"/>
                                        </p:tgtEl>
                                      </p:cBhvr>
                                    </p:animEffect>
                                    <p:animScale>
                                      <p:cBhvr>
                                        <p:cTn id="34" dur="250" autoRev="1" fill="hold"/>
                                        <p:tgtEl>
                                          <p:spTgt spid="6"/>
                                        </p:tgtEl>
                                      </p:cBhvr>
                                      <p:by x="105000" y="105000"/>
                                    </p:animScale>
                                  </p:childTnLst>
                                  <p:subTnLst>
                                    <p:set>
                                      <p:cBhvr override="childStyle">
                                        <p:cTn dur="1" fill="hold" display="0" masterRel="sameClick" afterEffect="1">
                                          <p:stCondLst>
                                            <p:cond evt="end" delay="0">
                                              <p:tn val="32"/>
                                            </p:cond>
                                          </p:stCondLst>
                                        </p:cTn>
                                        <p:tgtEl>
                                          <p:spTgt spid="6"/>
                                        </p:tgtEl>
                                        <p:attrNameLst>
                                          <p:attrName>style.visibility</p:attrName>
                                        </p:attrNameLst>
                                      </p:cBhvr>
                                      <p:to>
                                        <p:strVal val="hidden"/>
                                      </p:to>
                                    </p:set>
                                  </p:subTnLst>
                                </p:cTn>
                              </p:par>
                            </p:childTnLst>
                          </p:cTn>
                        </p:par>
                        <p:par>
                          <p:cTn id="35" fill="hold">
                            <p:stCondLst>
                              <p:cond delay="5000"/>
                            </p:stCondLst>
                            <p:childTnLst>
                              <p:par>
                                <p:cTn id="36" presetID="0" presetClass="path" presetSubtype="0" accel="50000" decel="50000" fill="hold" grpId="0" nodeType="afterEffect">
                                  <p:stCondLst>
                                    <p:cond delay="0"/>
                                  </p:stCondLst>
                                  <p:childTnLst>
                                    <p:animMotion origin="layout" path="M 0 0 L 0 -0.09907 L 0.6941 -0.09907 L 0.6941 -0.01388 " pathEditMode="relative" ptsTypes="AAAA">
                                      <p:cBhvr>
                                        <p:cTn id="37" dur="2000" fill="hold"/>
                                        <p:tgtEl>
                                          <p:spTgt spid="48"/>
                                        </p:tgtEl>
                                        <p:attrNameLst>
                                          <p:attrName>ppt_x</p:attrName>
                                          <p:attrName>ppt_y</p:attrName>
                                        </p:attrNameLst>
                                      </p:cBhvr>
                                    </p:animMotion>
                                  </p:childTnLst>
                                  <p:subTnLst>
                                    <p:set>
                                      <p:cBhvr override="childStyle">
                                        <p:cTn dur="1" fill="hold" display="0" masterRel="sameClick" afterEffect="1">
                                          <p:stCondLst>
                                            <p:cond evt="end" delay="0">
                                              <p:tn val="36"/>
                                            </p:cond>
                                          </p:stCondLst>
                                        </p:cTn>
                                        <p:tgtEl>
                                          <p:spTgt spid="48"/>
                                        </p:tgtEl>
                                        <p:attrNameLst>
                                          <p:attrName>style.visibility</p:attrName>
                                        </p:attrNameLst>
                                      </p:cBhvr>
                                      <p:to>
                                        <p:strVal val="hidden"/>
                                      </p:to>
                                    </p:set>
                                  </p:subTnLst>
                                </p:cTn>
                              </p:par>
                            </p:childTnLst>
                          </p:cTn>
                        </p:par>
                        <p:par>
                          <p:cTn id="38" fill="hold">
                            <p:stCondLst>
                              <p:cond delay="7000"/>
                            </p:stCondLst>
                            <p:childTnLst>
                              <p:par>
                                <p:cTn id="39" presetID="10"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par>
                          <p:cTn id="42" fill="hold">
                            <p:stCondLst>
                              <p:cond delay="7500"/>
                            </p:stCondLst>
                            <p:childTnLst>
                              <p:par>
                                <p:cTn id="43" presetID="26" presetClass="emph" presetSubtype="0" fill="hold" nodeType="afterEffect">
                                  <p:stCondLst>
                                    <p:cond delay="0"/>
                                  </p:stCondLst>
                                  <p:childTnLst>
                                    <p:animEffect transition="out" filter="fade">
                                      <p:cBhvr>
                                        <p:cTn id="44" dur="500" tmFilter="0, 0; .2, .5; .8, .5; 1, 0"/>
                                        <p:tgtEl>
                                          <p:spTgt spid="56"/>
                                        </p:tgtEl>
                                      </p:cBhvr>
                                    </p:animEffect>
                                    <p:animScale>
                                      <p:cBhvr>
                                        <p:cTn id="45" dur="250" autoRev="1" fill="hold"/>
                                        <p:tgtEl>
                                          <p:spTgt spid="56"/>
                                        </p:tgtEl>
                                      </p:cBhvr>
                                      <p:by x="105000" y="105000"/>
                                    </p:animScale>
                                  </p:childTnLst>
                                  <p:subTnLst>
                                    <p:set>
                                      <p:cBhvr override="childStyle">
                                        <p:cTn dur="1" fill="hold" display="0" masterRel="sameClick" afterEffect="1">
                                          <p:stCondLst>
                                            <p:cond evt="end" delay="0">
                                              <p:tn val="43"/>
                                            </p:cond>
                                          </p:stCondLst>
                                        </p:cTn>
                                        <p:tgtEl>
                                          <p:spTgt spid="56"/>
                                        </p:tgtEl>
                                        <p:attrNameLst>
                                          <p:attrName>style.visibility</p:attrName>
                                        </p:attrNameLst>
                                      </p:cBhvr>
                                      <p:to>
                                        <p:strVal val="hidden"/>
                                      </p:to>
                                    </p:set>
                                  </p:subTnLst>
                                </p:cTn>
                              </p:par>
                            </p:childTnLst>
                          </p:cTn>
                        </p:par>
                        <p:par>
                          <p:cTn id="46" fill="hold">
                            <p:stCondLst>
                              <p:cond delay="8000"/>
                            </p:stCondLst>
                            <p:childTnLst>
                              <p:par>
                                <p:cTn id="47" presetID="0" presetClass="path" presetSubtype="0" accel="50000" decel="50000" fill="hold" grpId="0" nodeType="afterEffect">
                                  <p:stCondLst>
                                    <p:cond delay="0"/>
                                  </p:stCondLst>
                                  <p:childTnLst>
                                    <p:animMotion origin="layout" path="M 3.61111E-6 -6.66667E-6 L 3.61111E-6 -0.09908 L 0.6941 -0.09908 L 0.69531 0.05277 " pathEditMode="relative" ptsTypes="AAAA">
                                      <p:cBhvr>
                                        <p:cTn id="48" dur="2000" fill="hold"/>
                                        <p:tgtEl>
                                          <p:spTgt spid="50"/>
                                        </p:tgtEl>
                                        <p:attrNameLst>
                                          <p:attrName>ppt_x</p:attrName>
                                          <p:attrName>ppt_y</p:attrName>
                                        </p:attrNameLst>
                                      </p:cBhvr>
                                    </p:animMotion>
                                  </p:childTnLst>
                                  <p:subTnLst>
                                    <p:set>
                                      <p:cBhvr override="childStyle">
                                        <p:cTn dur="1" fill="hold" display="0" masterRel="sameClick" afterEffect="1">
                                          <p:stCondLst>
                                            <p:cond evt="end" delay="0">
                                              <p:tn val="47"/>
                                            </p:cond>
                                          </p:stCondLst>
                                        </p:cTn>
                                        <p:tgtEl>
                                          <p:spTgt spid="50"/>
                                        </p:tgtEl>
                                        <p:attrNameLst>
                                          <p:attrName>style.visibility</p:attrName>
                                        </p:attrNameLst>
                                      </p:cBhvr>
                                      <p:to>
                                        <p:strVal val="hidden"/>
                                      </p:to>
                                    </p:set>
                                  </p:subTnLst>
                                </p:cTn>
                              </p:par>
                            </p:childTnLst>
                          </p:cTn>
                        </p:par>
                        <p:par>
                          <p:cTn id="49" fill="hold">
                            <p:stCondLst>
                              <p:cond delay="10000"/>
                            </p:stCondLst>
                            <p:childTnLst>
                              <p:par>
                                <p:cTn id="50" presetID="10" presetClass="entr" presetSubtype="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500"/>
                                        <p:tgtEl>
                                          <p:spTgt spid="43"/>
                                        </p:tgtEl>
                                      </p:cBhvr>
                                    </p:animEffect>
                                  </p:childTnLst>
                                </p:cTn>
                              </p:par>
                            </p:childTnLst>
                          </p:cTn>
                        </p:par>
                        <p:par>
                          <p:cTn id="53" fill="hold">
                            <p:stCondLst>
                              <p:cond delay="10500"/>
                            </p:stCondLst>
                            <p:childTnLst>
                              <p:par>
                                <p:cTn id="54" presetID="26" presetClass="emph" presetSubtype="0" fill="hold" nodeType="afterEffect">
                                  <p:stCondLst>
                                    <p:cond delay="0"/>
                                  </p:stCondLst>
                                  <p:childTnLst>
                                    <p:animEffect transition="out" filter="fade">
                                      <p:cBhvr>
                                        <p:cTn id="55" dur="500" tmFilter="0, 0; .2, .5; .8, .5; 1, 0"/>
                                        <p:tgtEl>
                                          <p:spTgt spid="4109"/>
                                        </p:tgtEl>
                                      </p:cBhvr>
                                    </p:animEffect>
                                    <p:animScale>
                                      <p:cBhvr>
                                        <p:cTn id="56" dur="250" autoRev="1" fill="hold"/>
                                        <p:tgtEl>
                                          <p:spTgt spid="4109"/>
                                        </p:tgtEl>
                                      </p:cBhvr>
                                      <p:by x="105000" y="105000"/>
                                    </p:animScale>
                                  </p:childTnLst>
                                </p:cTn>
                              </p:par>
                            </p:childTnLst>
                          </p:cTn>
                        </p:par>
                        <p:par>
                          <p:cTn id="57" fill="hold">
                            <p:stCondLst>
                              <p:cond delay="11000"/>
                            </p:stCondLst>
                            <p:childTnLst>
                              <p:par>
                                <p:cTn id="58" presetID="0" presetClass="path" presetSubtype="0" accel="50000" decel="50000" fill="hold" grpId="0" nodeType="afterEffect">
                                  <p:stCondLst>
                                    <p:cond delay="0"/>
                                  </p:stCondLst>
                                  <p:childTnLst>
                                    <p:animMotion origin="layout" path="M 0.22344 0.01273 L 0.2231 0.1037 L 0.00087 0.1037 L -4.72222E-6 4.07407E-6 " pathEditMode="relative" rAng="0" ptsTypes="AAAA">
                                      <p:cBhvr>
                                        <p:cTn id="59" dur="2000" fill="hold"/>
                                        <p:tgtEl>
                                          <p:spTgt spid="49"/>
                                        </p:tgtEl>
                                        <p:attrNameLst>
                                          <p:attrName>ppt_x</p:attrName>
                                          <p:attrName>ppt_y</p:attrName>
                                        </p:attrNameLst>
                                      </p:cBhvr>
                                      <p:rCtr x="-11181" y="3912"/>
                                    </p:animMotion>
                                  </p:childTnLst>
                                  <p:subTnLst>
                                    <p:set>
                                      <p:cBhvr override="childStyle">
                                        <p:cTn dur="1" fill="hold" display="0" masterRel="sameClick" afterEffect="1">
                                          <p:stCondLst>
                                            <p:cond evt="end" delay="0">
                                              <p:tn val="58"/>
                                            </p:cond>
                                          </p:stCondLst>
                                        </p:cTn>
                                        <p:tgtEl>
                                          <p:spTgt spid="49"/>
                                        </p:tgtEl>
                                        <p:attrNameLst>
                                          <p:attrName>style.visibility</p:attrName>
                                        </p:attrNameLst>
                                      </p:cBhvr>
                                      <p:to>
                                        <p:strVal val="hidden"/>
                                      </p:to>
                                    </p:set>
                                  </p:subTnLst>
                                </p:cTn>
                              </p:par>
                            </p:childTnLst>
                          </p:cTn>
                        </p:par>
                        <p:par>
                          <p:cTn id="60" fill="hold">
                            <p:stCondLst>
                              <p:cond delay="13000"/>
                            </p:stCondLst>
                            <p:childTnLst>
                              <p:par>
                                <p:cTn id="61" presetID="0" presetClass="path" presetSubtype="0" accel="50000" decel="50000" fill="hold" grpId="0" nodeType="afterEffect">
                                  <p:stCondLst>
                                    <p:cond delay="0"/>
                                  </p:stCondLst>
                                  <p:childTnLst>
                                    <p:animMotion origin="layout" path="M -1.94444E-6 -7.40741E-7 L -0.00052 -0.08935 L 0.69132 -0.08935 L 0.69236 0.12153 " pathEditMode="relative" rAng="0" ptsTypes="AAAA">
                                      <p:cBhvr>
                                        <p:cTn id="62" dur="2000" fill="hold"/>
                                        <p:tgtEl>
                                          <p:spTgt spid="60"/>
                                        </p:tgtEl>
                                        <p:attrNameLst>
                                          <p:attrName>ppt_x</p:attrName>
                                          <p:attrName>ppt_y</p:attrName>
                                        </p:attrNameLst>
                                      </p:cBhvr>
                                      <p:rCtr x="34583" y="1597"/>
                                    </p:animMotion>
                                  </p:childTnLst>
                                  <p:subTnLst>
                                    <p:set>
                                      <p:cBhvr override="childStyle">
                                        <p:cTn dur="1" fill="hold" display="0" masterRel="sameClick" afterEffect="1">
                                          <p:stCondLst>
                                            <p:cond evt="end" delay="0">
                                              <p:tn val="61"/>
                                            </p:cond>
                                          </p:stCondLst>
                                        </p:cTn>
                                        <p:tgtEl>
                                          <p:spTgt spid="60"/>
                                        </p:tgtEl>
                                        <p:attrNameLst>
                                          <p:attrName>style.visibility</p:attrName>
                                        </p:attrNameLst>
                                      </p:cBhvr>
                                      <p:to>
                                        <p:strVal val="hidden"/>
                                      </p:to>
                                    </p:set>
                                  </p:subTnLst>
                                </p:cTn>
                              </p:par>
                            </p:childTnLst>
                          </p:cTn>
                        </p:par>
                        <p:par>
                          <p:cTn id="63" fill="hold" nodeType="afterGroup">
                            <p:stCondLst>
                              <p:cond delay="15000"/>
                            </p:stCondLst>
                            <p:childTnLst>
                              <p:par>
                                <p:cTn id="64" presetID="10" presetClass="entr" presetSubtype="0"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fade">
                                      <p:cBhvr>
                                        <p:cTn id="66" dur="500"/>
                                        <p:tgtEl>
                                          <p:spTgt spid="44"/>
                                        </p:tgtEl>
                                      </p:cBhvr>
                                    </p:animEffect>
                                  </p:childTnLst>
                                </p:cTn>
                              </p:par>
                            </p:childTnLst>
                          </p:cTn>
                        </p:par>
                        <p:par>
                          <p:cTn id="67" fill="hold">
                            <p:stCondLst>
                              <p:cond delay="15500"/>
                            </p:stCondLst>
                            <p:childTnLst>
                              <p:par>
                                <p:cTn id="68" presetID="26" presetClass="emph" presetSubtype="0" fill="hold" nodeType="afterEffect">
                                  <p:stCondLst>
                                    <p:cond delay="0"/>
                                  </p:stCondLst>
                                  <p:childTnLst>
                                    <p:animEffect transition="out" filter="fade">
                                      <p:cBhvr>
                                        <p:cTn id="69" dur="500" tmFilter="0, 0; .2, .5; .8, .5; 1, 0"/>
                                        <p:tgtEl>
                                          <p:spTgt spid="58"/>
                                        </p:tgtEl>
                                      </p:cBhvr>
                                    </p:animEffect>
                                    <p:animScale>
                                      <p:cBhvr>
                                        <p:cTn id="70" dur="250" autoRev="1" fill="hold"/>
                                        <p:tgtEl>
                                          <p:spTgt spid="58"/>
                                        </p:tgtEl>
                                      </p:cBhvr>
                                      <p:by x="105000" y="105000"/>
                                    </p:animScale>
                                  </p:childTnLst>
                                  <p:subTnLst>
                                    <p:set>
                                      <p:cBhvr override="childStyle">
                                        <p:cTn dur="1" fill="hold" display="0" masterRel="sameClick" afterEffect="1">
                                          <p:stCondLst>
                                            <p:cond evt="end" delay="0">
                                              <p:tn val="68"/>
                                            </p:cond>
                                          </p:stCondLst>
                                        </p:cTn>
                                        <p:tgtEl>
                                          <p:spTgt spid="58"/>
                                        </p:tgtEl>
                                        <p:attrNameLst>
                                          <p:attrName>style.visibility</p:attrName>
                                        </p:attrNameLst>
                                      </p:cBhvr>
                                      <p:to>
                                        <p:strVal val="hidden"/>
                                      </p:to>
                                    </p:set>
                                  </p:subTnLst>
                                </p:cTn>
                              </p:par>
                            </p:childTnLst>
                          </p:cTn>
                        </p:par>
                        <p:par>
                          <p:cTn id="71" fill="hold">
                            <p:stCondLst>
                              <p:cond delay="16000"/>
                            </p:stCondLst>
                            <p:childTnLst>
                              <p:par>
                                <p:cTn id="72" presetID="0" presetClass="path" presetSubtype="0" accel="50000" decel="50000" fill="hold" grpId="0" nodeType="afterEffect">
                                  <p:stCondLst>
                                    <p:cond delay="0"/>
                                  </p:stCondLst>
                                  <p:childTnLst>
                                    <p:animMotion origin="layout" path="M -0.00017 -0.00024 L -0.00017 -0.09792 L 0.69393 -0.09792 L 0.69393 0.17963 " pathEditMode="relative" ptsTypes="AAAA">
                                      <p:cBhvr>
                                        <p:cTn id="73" dur="2000" fill="hold"/>
                                        <p:tgtEl>
                                          <p:spTgt spid="51"/>
                                        </p:tgtEl>
                                        <p:attrNameLst>
                                          <p:attrName>ppt_x</p:attrName>
                                          <p:attrName>ppt_y</p:attrName>
                                        </p:attrNameLst>
                                      </p:cBhvr>
                                    </p:animMotion>
                                  </p:childTnLst>
                                  <p:subTnLst>
                                    <p:set>
                                      <p:cBhvr override="childStyle">
                                        <p:cTn dur="1" fill="hold" display="0" masterRel="sameClick" afterEffect="1">
                                          <p:stCondLst>
                                            <p:cond evt="end" delay="0">
                                              <p:tn val="72"/>
                                            </p:cond>
                                          </p:stCondLst>
                                        </p:cTn>
                                        <p:tgtEl>
                                          <p:spTgt spid="51"/>
                                        </p:tgtEl>
                                        <p:attrNameLst>
                                          <p:attrName>style.visibility</p:attrName>
                                        </p:attrNameLst>
                                      </p:cBhvr>
                                      <p:to>
                                        <p:strVal val="hidden"/>
                                      </p:to>
                                    </p:set>
                                  </p:subTnLst>
                                </p:cTn>
                              </p:par>
                            </p:childTnLst>
                          </p:cTn>
                        </p:par>
                        <p:par>
                          <p:cTn id="74" fill="hold">
                            <p:stCondLst>
                              <p:cond delay="18000"/>
                            </p:stCondLst>
                            <p:childTnLst>
                              <p:par>
                                <p:cTn id="75" presetID="10"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500"/>
                                        <p:tgtEl>
                                          <p:spTgt spid="45"/>
                                        </p:tgtEl>
                                      </p:cBhvr>
                                    </p:animEffect>
                                  </p:childTnLst>
                                </p:cTn>
                              </p:par>
                            </p:childTnLst>
                          </p:cTn>
                        </p:par>
                        <p:par>
                          <p:cTn id="78" fill="hold">
                            <p:stCondLst>
                              <p:cond delay="18500"/>
                            </p:stCondLst>
                            <p:childTnLst>
                              <p:par>
                                <p:cTn id="79" presetID="26" presetClass="emph" presetSubtype="0" fill="hold" nodeType="afterEffect">
                                  <p:stCondLst>
                                    <p:cond delay="0"/>
                                  </p:stCondLst>
                                  <p:childTnLst>
                                    <p:animEffect transition="out" filter="fade">
                                      <p:cBhvr>
                                        <p:cTn id="80" dur="500" tmFilter="0, 0; .2, .5; .8, .5; 1, 0"/>
                                        <p:tgtEl>
                                          <p:spTgt spid="59"/>
                                        </p:tgtEl>
                                      </p:cBhvr>
                                    </p:animEffect>
                                    <p:animScale>
                                      <p:cBhvr>
                                        <p:cTn id="81" dur="250" autoRev="1" fill="hold"/>
                                        <p:tgtEl>
                                          <p:spTgt spid="59"/>
                                        </p:tgtEl>
                                      </p:cBhvr>
                                      <p:by x="105000" y="105000"/>
                                    </p:animScale>
                                  </p:childTnLst>
                                </p:cTn>
                              </p:par>
                            </p:childTnLst>
                          </p:cTn>
                        </p:par>
                        <p:par>
                          <p:cTn id="82" fill="hold">
                            <p:stCondLst>
                              <p:cond delay="19000"/>
                            </p:stCondLst>
                            <p:childTnLst>
                              <p:par>
                                <p:cTn id="83" presetID="0" presetClass="path" presetSubtype="0" accel="50000" decel="50000" fill="hold" grpId="0" nodeType="afterEffect">
                                  <p:stCondLst>
                                    <p:cond delay="0"/>
                                  </p:stCondLst>
                                  <p:childTnLst>
                                    <p:animMotion origin="layout" path="M 8.33333E-7 -6.66667E-6 L 8.33333E-7 -0.09908 L 0.69288 -0.09769 L 0.69288 0.25115 " pathEditMode="relative" ptsTypes="AAAA">
                                      <p:cBhvr>
                                        <p:cTn id="84" dur="2000" fill="hold"/>
                                        <p:tgtEl>
                                          <p:spTgt spid="52"/>
                                        </p:tgtEl>
                                        <p:attrNameLst>
                                          <p:attrName>ppt_x</p:attrName>
                                          <p:attrName>ppt_y</p:attrName>
                                        </p:attrNameLst>
                                      </p:cBhvr>
                                    </p:animMotion>
                                  </p:childTnLst>
                                  <p:subTnLst>
                                    <p:set>
                                      <p:cBhvr override="childStyle">
                                        <p:cTn dur="1" fill="hold" display="0" masterRel="sameClick" afterEffect="1">
                                          <p:stCondLst>
                                            <p:cond evt="end" delay="0">
                                              <p:tn val="83"/>
                                            </p:cond>
                                          </p:stCondLst>
                                        </p:cTn>
                                        <p:tgtEl>
                                          <p:spTgt spid="52"/>
                                        </p:tgtEl>
                                        <p:attrNameLst>
                                          <p:attrName>style.visibility</p:attrName>
                                        </p:attrNameLst>
                                      </p:cBhvr>
                                      <p:to>
                                        <p:strVal val="hidden"/>
                                      </p:to>
                                    </p:set>
                                  </p:subTnLst>
                                </p:cTn>
                              </p:par>
                            </p:childTnLst>
                          </p:cTn>
                        </p:par>
                        <p:par>
                          <p:cTn id="85" fill="hold" nodeType="afterGroup">
                            <p:stCondLst>
                              <p:cond delay="21000"/>
                            </p:stCondLst>
                            <p:childTnLst>
                              <p:par>
                                <p:cTn id="86" presetID="10"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fade">
                                      <p:cBhvr>
                                        <p:cTn id="88" dur="500"/>
                                        <p:tgtEl>
                                          <p:spTgt spid="46"/>
                                        </p:tgtEl>
                                      </p:cBhvr>
                                    </p:animEffect>
                                  </p:childTnLst>
                                </p:cTn>
                              </p:par>
                            </p:childTnLst>
                          </p:cTn>
                        </p:par>
                        <p:par>
                          <p:cTn id="89" fill="hold" nodeType="afterGroup">
                            <p:stCondLst>
                              <p:cond delay="21500"/>
                            </p:stCondLst>
                            <p:childTnLst>
                              <p:par>
                                <p:cTn id="90" presetID="10" presetClass="entr" presetSubtype="0" fill="hold"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500"/>
                                        <p:tgtEl>
                                          <p:spTgt spid="47"/>
                                        </p:tgtEl>
                                      </p:cBhvr>
                                    </p:animEffect>
                                  </p:childTnLst>
                                </p:cTn>
                              </p:par>
                            </p:childTnLst>
                          </p:cTn>
                        </p:par>
                        <p:par>
                          <p:cTn id="93" fill="hold" nodeType="afterGroup">
                            <p:stCondLst>
                              <p:cond delay="22000"/>
                            </p:stCondLst>
                            <p:childTnLst>
                              <p:par>
                                <p:cTn id="94" presetID="42" presetClass="path" presetSubtype="0" accel="50000" decel="50000" fill="hold" nodeType="afterEffect">
                                  <p:stCondLst>
                                    <p:cond delay="0"/>
                                  </p:stCondLst>
                                  <p:childTnLst>
                                    <p:animMotion origin="layout" path="M -0.0052 0.00417 L -0.31666 0.04167 " pathEditMode="relative" rAng="0" ptsTypes="AA">
                                      <p:cBhvr>
                                        <p:cTn id="95" dur="1000" fill="hold"/>
                                        <p:tgtEl>
                                          <p:spTgt spid="47"/>
                                        </p:tgtEl>
                                        <p:attrNameLst>
                                          <p:attrName>ppt_x</p:attrName>
                                          <p:attrName>ppt_y</p:attrName>
                                        </p:attrNameLst>
                                      </p:cBhvr>
                                      <p:rCtr x="-1557300" y="187500"/>
                                    </p:animMotion>
                                  </p:childTnLst>
                                </p:cTn>
                              </p:par>
                            </p:childTnLst>
                          </p:cTn>
                        </p:par>
                        <p:par>
                          <p:cTn id="96" fill="hold" nodeType="afterGroup">
                            <p:stCondLst>
                              <p:cond delay="23000"/>
                            </p:stCondLst>
                            <p:childTnLst>
                              <p:par>
                                <p:cTn id="97" presetID="1" presetClass="exit" presetSubtype="0" fill="hold" nodeType="afterEffect">
                                  <p:stCondLst>
                                    <p:cond delay="0"/>
                                  </p:stCondLst>
                                  <p:childTnLst>
                                    <p:set>
                                      <p:cBhvr>
                                        <p:cTn id="98" dur="1" fill="hold">
                                          <p:stCondLst>
                                            <p:cond delay="0"/>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3" grpId="0"/>
      <p:bldP spid="44" grpId="0"/>
      <p:bldP spid="45" grpId="0"/>
      <p:bldP spid="46" grpId="0"/>
      <p:bldP spid="48" grpId="0" animBg="1"/>
      <p:bldP spid="49" grpId="0" animBg="1"/>
      <p:bldP spid="50" grpId="0" animBg="1"/>
      <p:bldP spid="51" grpId="0" animBg="1"/>
      <p:bldP spid="52" grpId="0" animBg="1"/>
      <p:bldP spid="53" grpId="0"/>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ovéPole 2"/>
          <p:cNvSpPr txBox="1"/>
          <p:nvPr/>
        </p:nvSpPr>
        <p:spPr>
          <a:xfrm>
            <a:off x="914400" y="1981200"/>
            <a:ext cx="7467600" cy="3170099"/>
          </a:xfrm>
          <a:prstGeom prst="rect">
            <a:avLst/>
          </a:prstGeom>
          <a:noFill/>
        </p:spPr>
        <p:txBody>
          <a:bodyPr wrap="square" rtlCol="0">
            <a:spAutoFit/>
          </a:bodyPr>
          <a:lstStyle/>
          <a:p>
            <a:pPr marL="342900" indent="-342900">
              <a:lnSpc>
                <a:spcPct val="200000"/>
              </a:lnSpc>
              <a:buFont typeface="+mj-lt"/>
              <a:buAutoNum type="arabicPeriod"/>
            </a:pPr>
            <a:r>
              <a:rPr lang="cs-CZ" sz="2000" dirty="0" smtClean="0">
                <a:solidFill>
                  <a:srgbClr val="FF0000"/>
                </a:solidFill>
              </a:rPr>
              <a:t>Informační systém ZR 	</a:t>
            </a:r>
            <a:r>
              <a:rPr lang="cs-CZ" sz="2000" dirty="0" smtClean="0"/>
              <a:t>Správa </a:t>
            </a:r>
            <a:r>
              <a:rPr lang="cs-CZ" sz="2000" dirty="0"/>
              <a:t>ZR </a:t>
            </a:r>
            <a:r>
              <a:rPr lang="cs-CZ" sz="2000" dirty="0" smtClean="0"/>
              <a:t>(</a:t>
            </a:r>
            <a:r>
              <a:rPr lang="cs-CZ" sz="2000" dirty="0"/>
              <a:t>ing. </a:t>
            </a:r>
            <a:r>
              <a:rPr lang="cs-CZ" sz="2000" dirty="0" smtClean="0"/>
              <a:t>Pešek)</a:t>
            </a:r>
            <a:endParaRPr lang="cs-CZ" sz="2000" dirty="0"/>
          </a:p>
          <a:p>
            <a:pPr marL="342900" indent="-342900">
              <a:lnSpc>
                <a:spcPct val="200000"/>
              </a:lnSpc>
              <a:buFont typeface="+mj-lt"/>
              <a:buAutoNum type="arabicPeriod"/>
            </a:pPr>
            <a:r>
              <a:rPr lang="pl-PL" sz="2000" dirty="0" smtClean="0">
                <a:solidFill>
                  <a:srgbClr val="FF0000"/>
                </a:solidFill>
              </a:rPr>
              <a:t>Registr obyvatel</a:t>
            </a:r>
            <a:r>
              <a:rPr lang="pl-PL" sz="2000" dirty="0" smtClean="0"/>
              <a:t> 		MV (</a:t>
            </a:r>
            <a:r>
              <a:rPr lang="pl-PL" sz="2000" dirty="0"/>
              <a:t>Judr. Němec)</a:t>
            </a:r>
          </a:p>
          <a:p>
            <a:pPr marL="342900" indent="-342900">
              <a:lnSpc>
                <a:spcPct val="200000"/>
              </a:lnSpc>
              <a:buFont typeface="+mj-lt"/>
              <a:buAutoNum type="arabicPeriod"/>
            </a:pPr>
            <a:r>
              <a:rPr lang="cs-CZ" sz="2000" dirty="0" smtClean="0">
                <a:solidFill>
                  <a:srgbClr val="FF0000"/>
                </a:solidFill>
              </a:rPr>
              <a:t>Registr práv a povinností</a:t>
            </a:r>
            <a:r>
              <a:rPr lang="cs-CZ" sz="2000" dirty="0" smtClean="0"/>
              <a:t>	MV (</a:t>
            </a:r>
            <a:r>
              <a:rPr lang="cs-CZ" sz="2000" dirty="0"/>
              <a:t>Mgr. Ledvinka)</a:t>
            </a:r>
          </a:p>
          <a:p>
            <a:pPr marL="342900" indent="-342900">
              <a:lnSpc>
                <a:spcPct val="200000"/>
              </a:lnSpc>
              <a:buFont typeface="+mj-lt"/>
              <a:buAutoNum type="arabicPeriod"/>
            </a:pPr>
            <a:r>
              <a:rPr lang="cs-CZ" sz="2000" dirty="0" smtClean="0">
                <a:solidFill>
                  <a:srgbClr val="FF0000"/>
                </a:solidFill>
              </a:rPr>
              <a:t>Registr osob</a:t>
            </a:r>
            <a:r>
              <a:rPr lang="cs-CZ" sz="2000" dirty="0" smtClean="0"/>
              <a:t> 		ČSÚ (</a:t>
            </a:r>
            <a:r>
              <a:rPr lang="cs-CZ" sz="2000" dirty="0"/>
              <a:t>ing. Palas)</a:t>
            </a:r>
          </a:p>
          <a:p>
            <a:pPr marL="342900" indent="-342900">
              <a:lnSpc>
                <a:spcPct val="200000"/>
              </a:lnSpc>
              <a:buFont typeface="+mj-lt"/>
              <a:buAutoNum type="arabicPeriod"/>
            </a:pPr>
            <a:r>
              <a:rPr lang="cs-CZ" sz="2000" dirty="0">
                <a:solidFill>
                  <a:srgbClr val="FF0000"/>
                </a:solidFill>
              </a:rPr>
              <a:t>RUIAN</a:t>
            </a:r>
            <a:r>
              <a:rPr lang="cs-CZ" sz="2000" dirty="0"/>
              <a:t> </a:t>
            </a:r>
            <a:r>
              <a:rPr lang="cs-CZ" sz="2000" dirty="0" smtClean="0"/>
              <a:t>			ČÚZK (</a:t>
            </a:r>
            <a:r>
              <a:rPr lang="cs-CZ" sz="2000" dirty="0"/>
              <a:t>ing. Chromý</a:t>
            </a:r>
            <a:r>
              <a:rPr lang="cs-CZ" sz="2000" dirty="0" smtClean="0"/>
              <a:t>)</a:t>
            </a:r>
            <a:endParaRPr lang="cs-CZ" sz="2000" dirty="0"/>
          </a:p>
        </p:txBody>
      </p:sp>
      <p:sp>
        <p:nvSpPr>
          <p:cNvPr id="5" name="TextovéPole 8"/>
          <p:cNvSpPr txBox="1">
            <a:spLocks noChangeArrowheads="1"/>
          </p:cNvSpPr>
          <p:nvPr/>
        </p:nvSpPr>
        <p:spPr bwMode="auto">
          <a:xfrm>
            <a:off x="4213225" y="609600"/>
            <a:ext cx="3178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cs-CZ" sz="2000" b="1" dirty="0" smtClean="0"/>
              <a:t>Správci registrů</a:t>
            </a:r>
            <a:endParaRPr lang="cs-CZ" sz="2000" b="1" dirty="0"/>
          </a:p>
        </p:txBody>
      </p:sp>
    </p:spTree>
    <p:extLst>
      <p:ext uri="{BB962C8B-B14F-4D97-AF65-F5344CB8AC3E}">
        <p14:creationId xmlns:p14="http://schemas.microsoft.com/office/powerpoint/2010/main" val="4151812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1"/>
          </p:nvPr>
        </p:nvSpPr>
        <p:spPr/>
        <p:txBody>
          <a:bodyPr/>
          <a:lstStyle/>
          <a:p>
            <a:endParaRPr lang="cs-CZ"/>
          </a:p>
        </p:txBody>
      </p:sp>
      <p:sp>
        <p:nvSpPr>
          <p:cNvPr id="5" name="Rectangle 2"/>
          <p:cNvSpPr>
            <a:spLocks noGrp="1" noChangeArrowheads="1"/>
          </p:cNvSpPr>
          <p:nvPr>
            <p:ph idx="1"/>
          </p:nvPr>
        </p:nvSpPr>
        <p:spPr/>
        <p:txBody>
          <a:bodyPr/>
          <a:lstStyle/>
          <a:p>
            <a:pPr algn="ctr" eaLnBrk="1" hangingPunct="1">
              <a:defRPr/>
            </a:pPr>
            <a:endParaRPr lang="cs-CZ" sz="3800" dirty="0" smtClean="0">
              <a:effectLst>
                <a:outerShdw blurRad="38100" dist="38100" dir="2700000" algn="tl">
                  <a:srgbClr val="C0C0C0"/>
                </a:outerShdw>
              </a:effectLst>
            </a:endParaRPr>
          </a:p>
          <a:p>
            <a:pPr algn="ctr" eaLnBrk="1" hangingPunct="1">
              <a:defRPr/>
            </a:pPr>
            <a:r>
              <a:rPr lang="cs-CZ" sz="3800" dirty="0" smtClean="0">
                <a:effectLst>
                  <a:outerShdw blurRad="38100" dist="38100" dir="2700000" algn="tl">
                    <a:srgbClr val="C0C0C0"/>
                  </a:outerShdw>
                </a:effectLst>
              </a:rPr>
              <a:t>Novela školského zákona</a:t>
            </a:r>
            <a:br>
              <a:rPr lang="cs-CZ" sz="3800" dirty="0" smtClean="0">
                <a:effectLst>
                  <a:outerShdw blurRad="38100" dist="38100" dir="2700000" algn="tl">
                    <a:srgbClr val="C0C0C0"/>
                  </a:outerShdw>
                </a:effectLst>
              </a:rPr>
            </a:br>
            <a:r>
              <a:rPr lang="cs-CZ" sz="3800" dirty="0" smtClean="0">
                <a:effectLst>
                  <a:outerShdw blurRad="38100" dist="38100" dir="2700000" algn="tl">
                    <a:srgbClr val="C0C0C0"/>
                  </a:outerShdw>
                </a:effectLst>
              </a:rPr>
              <a:t>z. č. 472/2011 Sb. </a:t>
            </a:r>
          </a:p>
          <a:p>
            <a:pPr algn="ctr" eaLnBrk="1" hangingPunct="1">
              <a:defRPr/>
            </a:pPr>
            <a:endParaRPr lang="cs-CZ" sz="3800" dirty="0">
              <a:effectLst>
                <a:outerShdw blurRad="38100" dist="38100" dir="2700000" algn="tl">
                  <a:srgbClr val="C0C0C0"/>
                </a:outerShdw>
              </a:effectLst>
            </a:endParaRPr>
          </a:p>
          <a:p>
            <a:pPr algn="ctr" eaLnBrk="1" hangingPunct="1">
              <a:defRPr/>
            </a:pPr>
            <a:r>
              <a:rPr lang="cs-CZ" sz="3800" dirty="0" smtClean="0">
                <a:effectLst>
                  <a:outerShdw blurRad="38100" dist="38100" dir="2700000" algn="tl">
                    <a:srgbClr val="C0C0C0"/>
                  </a:outerShdw>
                </a:effectLst>
              </a:rPr>
              <a:t>od 1. 1. 2012</a:t>
            </a:r>
          </a:p>
        </p:txBody>
      </p:sp>
    </p:spTree>
    <p:extLst>
      <p:ext uri="{BB962C8B-B14F-4D97-AF65-F5344CB8AC3E}">
        <p14:creationId xmlns:p14="http://schemas.microsoft.com/office/powerpoint/2010/main" val="7098587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ovéPole 2"/>
          <p:cNvSpPr txBox="1"/>
          <p:nvPr/>
        </p:nvSpPr>
        <p:spPr>
          <a:xfrm>
            <a:off x="152400" y="1981200"/>
            <a:ext cx="8915400" cy="3570208"/>
          </a:xfrm>
          <a:prstGeom prst="rect">
            <a:avLst/>
          </a:prstGeom>
          <a:noFill/>
        </p:spPr>
        <p:txBody>
          <a:bodyPr wrap="square" rtlCol="0">
            <a:spAutoFit/>
          </a:bodyPr>
          <a:lstStyle/>
          <a:p>
            <a:endParaRPr lang="cs-CZ" sz="2000" dirty="0"/>
          </a:p>
          <a:p>
            <a:r>
              <a:rPr lang="cs-CZ" sz="2000" dirty="0" smtClean="0"/>
              <a:t>Od 1.2.2012	připojování editačních AIS</a:t>
            </a:r>
          </a:p>
          <a:p>
            <a:endParaRPr lang="cs-CZ" sz="2000" dirty="0" smtClean="0"/>
          </a:p>
          <a:p>
            <a:r>
              <a:rPr lang="cs-CZ" sz="2000" dirty="0" smtClean="0"/>
              <a:t>Do 1.4.2012	ověřovací provoz na </a:t>
            </a:r>
            <a:r>
              <a:rPr lang="cs-CZ" sz="2000" b="1" dirty="0" smtClean="0"/>
              <a:t>zkušebních</a:t>
            </a:r>
            <a:r>
              <a:rPr lang="cs-CZ" sz="2000" dirty="0" smtClean="0"/>
              <a:t> datech</a:t>
            </a:r>
          </a:p>
          <a:p>
            <a:endParaRPr lang="cs-CZ" sz="2000" dirty="0" smtClean="0"/>
          </a:p>
          <a:p>
            <a:r>
              <a:rPr lang="cs-CZ" sz="2000" dirty="0" smtClean="0"/>
              <a:t>Od 1.4.2012</a:t>
            </a:r>
            <a:r>
              <a:rPr lang="cs-CZ" sz="2000" dirty="0" smtClean="0">
                <a:solidFill>
                  <a:srgbClr val="FF0000"/>
                </a:solidFill>
              </a:rPr>
              <a:t>	</a:t>
            </a:r>
            <a:r>
              <a:rPr lang="cs-CZ" sz="2000" dirty="0"/>
              <a:t>ověřovací provoz na </a:t>
            </a:r>
            <a:r>
              <a:rPr lang="cs-CZ" sz="2000" b="1" dirty="0" smtClean="0"/>
              <a:t>ostrých</a:t>
            </a:r>
            <a:r>
              <a:rPr lang="cs-CZ" sz="2000" dirty="0" smtClean="0"/>
              <a:t> datech</a:t>
            </a:r>
          </a:p>
          <a:p>
            <a:endParaRPr lang="cs-CZ" sz="2000" dirty="0" smtClean="0">
              <a:solidFill>
                <a:srgbClr val="FF0000"/>
              </a:solidFill>
            </a:endParaRPr>
          </a:p>
          <a:p>
            <a:endParaRPr lang="cs-CZ" sz="2000" dirty="0">
              <a:solidFill>
                <a:srgbClr val="FF0000"/>
              </a:solidFill>
            </a:endParaRPr>
          </a:p>
          <a:p>
            <a:endParaRPr lang="cs-CZ" sz="2000" dirty="0">
              <a:solidFill>
                <a:srgbClr val="FF0000"/>
              </a:solidFill>
            </a:endParaRPr>
          </a:p>
          <a:p>
            <a:pPr algn="ctr"/>
            <a:r>
              <a:rPr lang="cs-CZ" sz="2800" b="1" dirty="0" smtClean="0">
                <a:solidFill>
                  <a:srgbClr val="FF0000"/>
                </a:solidFill>
              </a:rPr>
              <a:t>1.7.2012	spuštění ostrého provozu</a:t>
            </a:r>
          </a:p>
          <a:p>
            <a:endParaRPr lang="cs-CZ" dirty="0"/>
          </a:p>
        </p:txBody>
      </p:sp>
      <p:sp>
        <p:nvSpPr>
          <p:cNvPr id="7" name="TextovéPole 8"/>
          <p:cNvSpPr txBox="1">
            <a:spLocks noChangeArrowheads="1"/>
          </p:cNvSpPr>
          <p:nvPr/>
        </p:nvSpPr>
        <p:spPr bwMode="auto">
          <a:xfrm>
            <a:off x="4213225" y="609600"/>
            <a:ext cx="3178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cs-CZ" sz="2000" b="1" dirty="0" smtClean="0"/>
              <a:t>Harmonogram</a:t>
            </a:r>
            <a:endParaRPr lang="cs-CZ" sz="2000" b="1" dirty="0"/>
          </a:p>
        </p:txBody>
      </p:sp>
    </p:spTree>
    <p:extLst>
      <p:ext uri="{BB962C8B-B14F-4D97-AF65-F5344CB8AC3E}">
        <p14:creationId xmlns:p14="http://schemas.microsoft.com/office/powerpoint/2010/main" val="40686902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ovéPole 2"/>
          <p:cNvSpPr txBox="1"/>
          <p:nvPr/>
        </p:nvSpPr>
        <p:spPr>
          <a:xfrm>
            <a:off x="152400" y="1981200"/>
            <a:ext cx="8915400" cy="1908215"/>
          </a:xfrm>
          <a:prstGeom prst="rect">
            <a:avLst/>
          </a:prstGeom>
          <a:noFill/>
          <a:ln>
            <a:noFill/>
          </a:ln>
        </p:spPr>
        <p:txBody>
          <a:bodyPr wrap="square" rtlCol="0">
            <a:spAutoFit/>
          </a:bodyPr>
          <a:lstStyle/>
          <a:p>
            <a:r>
              <a:rPr lang="cs-CZ" sz="2000" dirty="0" smtClean="0"/>
              <a:t>Všechny informace o problematice základních registrů najdete na adrese:</a:t>
            </a:r>
          </a:p>
          <a:p>
            <a:endParaRPr lang="cs-CZ" sz="2000" dirty="0">
              <a:solidFill>
                <a:srgbClr val="FF0000"/>
              </a:solidFill>
            </a:endParaRPr>
          </a:p>
          <a:p>
            <a:pPr algn="ctr"/>
            <a:r>
              <a:rPr lang="cs-CZ" sz="6000" dirty="0">
                <a:solidFill>
                  <a:srgbClr val="FF0000"/>
                </a:solidFill>
                <a:hlinkClick r:id="rId3"/>
              </a:rPr>
              <a:t>http://www.szrcr.cz</a:t>
            </a:r>
            <a:r>
              <a:rPr lang="cs-CZ" sz="6000" dirty="0" smtClean="0">
                <a:solidFill>
                  <a:srgbClr val="FF0000"/>
                </a:solidFill>
                <a:hlinkClick r:id="rId3"/>
              </a:rPr>
              <a:t>/</a:t>
            </a:r>
            <a:endParaRPr lang="cs-CZ" sz="6000" dirty="0" smtClean="0">
              <a:solidFill>
                <a:srgbClr val="FF0000"/>
              </a:solidFill>
            </a:endParaRPr>
          </a:p>
          <a:p>
            <a:endParaRPr lang="cs-CZ" dirty="0"/>
          </a:p>
        </p:txBody>
      </p:sp>
      <p:sp>
        <p:nvSpPr>
          <p:cNvPr id="7" name="TextovéPole 8"/>
          <p:cNvSpPr txBox="1">
            <a:spLocks noChangeArrowheads="1"/>
          </p:cNvSpPr>
          <p:nvPr/>
        </p:nvSpPr>
        <p:spPr bwMode="auto">
          <a:xfrm>
            <a:off x="4213225" y="609600"/>
            <a:ext cx="3178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cs-CZ" sz="2000" dirty="0" smtClean="0"/>
              <a:t>INFORMACE</a:t>
            </a:r>
            <a:endParaRPr lang="cs-CZ" sz="2000"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3177" t="5003" r="24614" b="34794"/>
          <a:stretch/>
        </p:blipFill>
        <p:spPr bwMode="auto">
          <a:xfrm>
            <a:off x="2209800" y="3581399"/>
            <a:ext cx="4572000" cy="2965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87012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ovéPole 8"/>
          <p:cNvSpPr txBox="1">
            <a:spLocks noChangeArrowheads="1"/>
          </p:cNvSpPr>
          <p:nvPr/>
        </p:nvSpPr>
        <p:spPr bwMode="auto">
          <a:xfrm>
            <a:off x="5181600" y="645042"/>
            <a:ext cx="3178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cs-CZ" sz="2000" b="1" dirty="0"/>
              <a:t>Zajímavá čísla:</a:t>
            </a:r>
          </a:p>
        </p:txBody>
      </p:sp>
      <p:sp>
        <p:nvSpPr>
          <p:cNvPr id="5" name="Zástupný symbol pro obsah 2"/>
          <p:cNvSpPr txBox="1">
            <a:spLocks/>
          </p:cNvSpPr>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a:endParaRPr lang="cs-CZ" b="1" dirty="0" smtClean="0"/>
          </a:p>
          <a:p>
            <a:r>
              <a:rPr lang="cs-CZ" sz="2400" b="1" dirty="0" err="1" smtClean="0"/>
              <a:t>CzechPoint</a:t>
            </a:r>
            <a:endParaRPr lang="cs-CZ" sz="2400" b="1" dirty="0"/>
          </a:p>
          <a:p>
            <a:pPr algn="l"/>
            <a:r>
              <a:rPr lang="cs-CZ" sz="2400" dirty="0" smtClean="0"/>
              <a:t>	6 </a:t>
            </a:r>
            <a:r>
              <a:rPr lang="cs-CZ" sz="2400" dirty="0"/>
              <a:t>400 000 </a:t>
            </a:r>
            <a:r>
              <a:rPr lang="cs-CZ" sz="2400" dirty="0" smtClean="0"/>
              <a:t>	vydaných </a:t>
            </a:r>
            <a:r>
              <a:rPr lang="cs-CZ" sz="2400" dirty="0"/>
              <a:t>ověřených </a:t>
            </a:r>
            <a:r>
              <a:rPr lang="cs-CZ" sz="2400" dirty="0" smtClean="0"/>
              <a:t>výpisů</a:t>
            </a:r>
          </a:p>
          <a:p>
            <a:pPr algn="l"/>
            <a:endParaRPr lang="cs-CZ" sz="2400" dirty="0" smtClean="0"/>
          </a:p>
          <a:p>
            <a:r>
              <a:rPr lang="cs-CZ" sz="2400" b="1" dirty="0" smtClean="0"/>
              <a:t>Datové schránky</a:t>
            </a:r>
          </a:p>
          <a:p>
            <a:pPr algn="l"/>
            <a:r>
              <a:rPr lang="cs-CZ" sz="2400" dirty="0" smtClean="0"/>
              <a:t> 	</a:t>
            </a:r>
            <a:r>
              <a:rPr lang="cs-CZ" sz="2400" dirty="0"/>
              <a:t>456 113 </a:t>
            </a:r>
            <a:r>
              <a:rPr lang="cs-CZ" sz="2400" dirty="0" smtClean="0"/>
              <a:t>	zřízených </a:t>
            </a:r>
            <a:r>
              <a:rPr lang="cs-CZ" sz="2400" dirty="0"/>
              <a:t>datových </a:t>
            </a:r>
            <a:r>
              <a:rPr lang="cs-CZ" sz="2400" dirty="0" smtClean="0"/>
              <a:t>schránek</a:t>
            </a:r>
          </a:p>
          <a:p>
            <a:pPr algn="l"/>
            <a:r>
              <a:rPr lang="cs-CZ" sz="2400" dirty="0"/>
              <a:t>	</a:t>
            </a:r>
            <a:r>
              <a:rPr lang="cs-CZ" sz="2400" dirty="0" smtClean="0"/>
              <a:t>97,2 %	průměrná úspěšnost doručení 				(dříve v papírové podobě 75 %)</a:t>
            </a:r>
          </a:p>
          <a:p>
            <a:pPr algn="l"/>
            <a:r>
              <a:rPr lang="cs-CZ" sz="2400" dirty="0"/>
              <a:t>	</a:t>
            </a:r>
            <a:r>
              <a:rPr lang="cs-CZ" sz="2400" dirty="0" smtClean="0"/>
              <a:t>69 000 000 	odeslaných zpráv</a:t>
            </a:r>
          </a:p>
          <a:p>
            <a:pPr algn="l"/>
            <a:endParaRPr lang="cs-CZ" sz="2400" dirty="0"/>
          </a:p>
        </p:txBody>
      </p:sp>
    </p:spTree>
    <p:extLst>
      <p:ext uri="{BB962C8B-B14F-4D97-AF65-F5344CB8AC3E}">
        <p14:creationId xmlns:p14="http://schemas.microsoft.com/office/powerpoint/2010/main" val="65251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algn="ctr"/>
            <a:endParaRPr lang="cs-CZ" sz="3600" b="1" dirty="0" smtClean="0"/>
          </a:p>
          <a:p>
            <a:pPr algn="ctr"/>
            <a:endParaRPr lang="cs-CZ" sz="3600" b="1" dirty="0"/>
          </a:p>
          <a:p>
            <a:pPr algn="ctr"/>
            <a:r>
              <a:rPr lang="cs-CZ" sz="3600" b="1" dirty="0" smtClean="0"/>
              <a:t>Děkuji za pozornost</a:t>
            </a:r>
          </a:p>
          <a:p>
            <a:pPr algn="ctr"/>
            <a:endParaRPr lang="cs-CZ" sz="3600" b="1" dirty="0" smtClean="0"/>
          </a:p>
          <a:p>
            <a:pPr algn="ctr"/>
            <a:endParaRPr lang="cs-CZ" sz="3600" b="1" dirty="0"/>
          </a:p>
          <a:p>
            <a:pPr algn="ctr"/>
            <a:r>
              <a:rPr lang="cs-CZ" b="1" dirty="0" smtClean="0"/>
              <a:t>Libor Kolář</a:t>
            </a:r>
          </a:p>
          <a:p>
            <a:pPr algn="ctr"/>
            <a:r>
              <a:rPr lang="cs-CZ" b="1" dirty="0" smtClean="0"/>
              <a:t>ředitel krajského úřadu</a:t>
            </a:r>
          </a:p>
          <a:p>
            <a:endParaRPr lang="cs-CZ" dirty="0"/>
          </a:p>
          <a:p>
            <a:endParaRPr lang="cs-CZ" dirty="0" smtClean="0"/>
          </a:p>
        </p:txBody>
      </p:sp>
      <p:sp>
        <p:nvSpPr>
          <p:cNvPr id="4" name="Zástupný symbol pro zápatí 3"/>
          <p:cNvSpPr>
            <a:spLocks noGrp="1"/>
          </p:cNvSpPr>
          <p:nvPr>
            <p:ph type="ftr" sz="quarter" idx="11"/>
          </p:nvPr>
        </p:nvSpPr>
        <p:spPr/>
        <p:txBody>
          <a:bodyPr/>
          <a:lstStyle/>
          <a:p>
            <a:endParaRPr lang="cs-CZ"/>
          </a:p>
        </p:txBody>
      </p:sp>
    </p:spTree>
    <p:extLst>
      <p:ext uri="{BB962C8B-B14F-4D97-AF65-F5344CB8AC3E}">
        <p14:creationId xmlns:p14="http://schemas.microsoft.com/office/powerpoint/2010/main" val="4138129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1"/>
          </p:nvPr>
        </p:nvSpPr>
        <p:spPr/>
        <p:txBody>
          <a:bodyPr/>
          <a:lstStyle/>
          <a:p>
            <a:endParaRPr lang="cs-CZ"/>
          </a:p>
        </p:txBody>
      </p:sp>
      <p:sp>
        <p:nvSpPr>
          <p:cNvPr id="6" name="Rectangle 5"/>
          <p:cNvSpPr>
            <a:spLocks noGrp="1" noChangeArrowheads="1"/>
          </p:cNvSpPr>
          <p:nvPr>
            <p:ph type="title"/>
          </p:nvPr>
        </p:nvSpPr>
        <p:spPr/>
        <p:txBody>
          <a:bodyPr/>
          <a:lstStyle/>
          <a:p>
            <a:pPr algn="r" eaLnBrk="1" hangingPunct="1">
              <a:defRPr/>
            </a:pPr>
            <a:r>
              <a:rPr lang="cs-CZ" sz="2800" b="1" dirty="0" smtClean="0">
                <a:effectLst>
                  <a:outerShdw blurRad="38100" dist="38100" dir="2700000" algn="tl">
                    <a:srgbClr val="C0C0C0"/>
                  </a:outerShdw>
                </a:effectLst>
              </a:rPr>
              <a:t/>
            </a:r>
            <a:br>
              <a:rPr lang="cs-CZ" sz="2800" b="1" dirty="0" smtClean="0">
                <a:effectLst>
                  <a:outerShdw blurRad="38100" dist="38100" dir="2700000" algn="tl">
                    <a:srgbClr val="C0C0C0"/>
                  </a:outerShdw>
                </a:effectLst>
              </a:rPr>
            </a:br>
            <a:r>
              <a:rPr lang="cs-CZ" sz="2000" b="1" dirty="0" smtClean="0">
                <a:effectLst>
                  <a:outerShdw blurRad="38100" dist="38100" dir="2700000" algn="tl">
                    <a:srgbClr val="C0C0C0"/>
                  </a:outerShdw>
                </a:effectLst>
              </a:rPr>
              <a:t>Nejdůležitější změny ve školském zákoně</a:t>
            </a:r>
            <a:r>
              <a:rPr lang="cs-CZ" sz="2000" b="1" dirty="0" smtClean="0">
                <a:solidFill>
                  <a:srgbClr val="FFFFCC"/>
                </a:solidFill>
                <a:effectLst>
                  <a:outerShdw blurRad="38100" dist="38100" dir="2700000" algn="tl">
                    <a:srgbClr val="C0C0C0"/>
                  </a:outerShdw>
                </a:effectLst>
              </a:rPr>
              <a:t/>
            </a:r>
            <a:br>
              <a:rPr lang="cs-CZ" sz="2000" b="1" dirty="0" smtClean="0">
                <a:solidFill>
                  <a:srgbClr val="FFFFCC"/>
                </a:solidFill>
                <a:effectLst>
                  <a:outerShdw blurRad="38100" dist="38100" dir="2700000" algn="tl">
                    <a:srgbClr val="C0C0C0"/>
                  </a:outerShdw>
                </a:effectLst>
              </a:rPr>
            </a:br>
            <a:endParaRPr lang="cs-CZ" sz="2800" b="1" dirty="0" smtClean="0">
              <a:solidFill>
                <a:srgbClr val="FFFFCC"/>
              </a:solidFill>
              <a:effectLst>
                <a:outerShdw blurRad="38100" dist="38100" dir="2700000" algn="tl">
                  <a:srgbClr val="C0C0C0"/>
                </a:outerShdw>
              </a:effectLst>
            </a:endParaRPr>
          </a:p>
        </p:txBody>
      </p:sp>
      <p:sp>
        <p:nvSpPr>
          <p:cNvPr id="7" name="Rectangle 6"/>
          <p:cNvSpPr>
            <a:spLocks noGrp="1" noChangeArrowheads="1"/>
          </p:cNvSpPr>
          <p:nvPr>
            <p:ph idx="1"/>
          </p:nvPr>
        </p:nvSpPr>
        <p:spPr/>
        <p:txBody>
          <a:bodyPr/>
          <a:lstStyle/>
          <a:p>
            <a:pPr algn="just" eaLnBrk="1" hangingPunct="1">
              <a:lnSpc>
                <a:spcPct val="90000"/>
              </a:lnSpc>
              <a:spcBef>
                <a:spcPct val="120000"/>
              </a:spcBef>
              <a:buSzPct val="120000"/>
              <a:buFontTx/>
              <a:buNone/>
            </a:pPr>
            <a:r>
              <a:rPr lang="cs-CZ" sz="2000" b="1" dirty="0" smtClean="0">
                <a:cs typeface="Arial" charset="0"/>
              </a:rPr>
              <a:t>1.</a:t>
            </a:r>
            <a:r>
              <a:rPr lang="cs-CZ" sz="2400" dirty="0" smtClean="0">
                <a:cs typeface="Arial" charset="0"/>
              </a:rPr>
              <a:t>	</a:t>
            </a:r>
            <a:r>
              <a:rPr lang="cs-CZ" sz="2000" u="sng" dirty="0" smtClean="0">
                <a:cs typeface="Arial" charset="0"/>
              </a:rPr>
              <a:t>Zavedení pravidla jmenování ředitelů škol </a:t>
            </a:r>
            <a:r>
              <a:rPr lang="cs-CZ" sz="2000" dirty="0" smtClean="0">
                <a:cs typeface="Arial" charset="0"/>
              </a:rPr>
              <a:t>do pracovního poměru na dobu určitou 6 let:</a:t>
            </a:r>
          </a:p>
          <a:p>
            <a:pPr algn="just" eaLnBrk="1" hangingPunct="1">
              <a:lnSpc>
                <a:spcPct val="90000"/>
              </a:lnSpc>
              <a:spcBef>
                <a:spcPts val="1200"/>
              </a:spcBef>
              <a:buSzPct val="120000"/>
              <a:buFontTx/>
              <a:buNone/>
            </a:pPr>
            <a:r>
              <a:rPr lang="cs-CZ" sz="2000" dirty="0" smtClean="0">
                <a:cs typeface="Arial" charset="0"/>
              </a:rPr>
              <a:t>a)  časové období, kdy ředitel ze zákona skončí výkon funkce;</a:t>
            </a:r>
          </a:p>
          <a:p>
            <a:pPr eaLnBrk="1" hangingPunct="1">
              <a:lnSpc>
                <a:spcPct val="90000"/>
              </a:lnSpc>
              <a:spcBef>
                <a:spcPct val="120000"/>
              </a:spcBef>
              <a:buSzPct val="120000"/>
              <a:buFontTx/>
              <a:buNone/>
            </a:pPr>
            <a:endParaRPr lang="cs-CZ" sz="2400" dirty="0" smtClean="0">
              <a:cs typeface="Arial" charset="0"/>
            </a:endParaRPr>
          </a:p>
          <a:p>
            <a:pPr eaLnBrk="1" hangingPunct="1">
              <a:lnSpc>
                <a:spcPct val="90000"/>
              </a:lnSpc>
              <a:spcBef>
                <a:spcPct val="120000"/>
              </a:spcBef>
              <a:buSzPct val="120000"/>
              <a:buFontTx/>
              <a:buNone/>
            </a:pPr>
            <a:endParaRPr lang="cs-CZ" sz="2400" dirty="0" smtClean="0">
              <a:cs typeface="Arial" charset="0"/>
            </a:endParaRPr>
          </a:p>
          <a:p>
            <a:pPr algn="just" eaLnBrk="1" hangingPunct="1">
              <a:lnSpc>
                <a:spcPct val="90000"/>
              </a:lnSpc>
              <a:spcBef>
                <a:spcPct val="120000"/>
              </a:spcBef>
              <a:buSzPct val="120000"/>
              <a:buFontTx/>
              <a:buNone/>
            </a:pPr>
            <a:r>
              <a:rPr lang="cs-CZ" sz="2000" dirty="0" smtClean="0">
                <a:cs typeface="Arial" charset="0"/>
              </a:rPr>
              <a:t>b)</a:t>
            </a:r>
            <a:r>
              <a:rPr lang="cs-CZ" sz="2400" dirty="0" smtClean="0">
                <a:cs typeface="Arial" charset="0"/>
              </a:rPr>
              <a:t> </a:t>
            </a:r>
            <a:r>
              <a:rPr lang="cs-CZ" sz="2000" b="1" dirty="0" smtClean="0"/>
              <a:t>	</a:t>
            </a:r>
            <a:r>
              <a:rPr lang="cs-CZ" sz="2000" dirty="0" smtClean="0"/>
              <a:t>nedojde-li k vyhlášení konkurzu, pokračuje dosavadní ředitel ve funkci 6 let (záleží na zřizovateli, zda konkurz vyhlásí);</a:t>
            </a:r>
          </a:p>
          <a:p>
            <a:pPr algn="just" eaLnBrk="1" hangingPunct="1">
              <a:lnSpc>
                <a:spcPct val="90000"/>
              </a:lnSpc>
              <a:spcBef>
                <a:spcPts val="1200"/>
              </a:spcBef>
              <a:buSzPct val="120000"/>
              <a:buFontTx/>
              <a:buNone/>
            </a:pPr>
            <a:r>
              <a:rPr lang="cs-CZ" sz="2000" dirty="0" smtClean="0">
                <a:cs typeface="Arial" charset="0"/>
              </a:rPr>
              <a:t>c)	Olomoucký kraj nemá v plánu plošné konkurzy, ale bude vyhlašovat konkurzní řízení pouze v jednotlivých případech.</a:t>
            </a:r>
            <a:endParaRPr lang="cs-CZ" sz="2000" dirty="0" smtClean="0"/>
          </a:p>
        </p:txBody>
      </p:sp>
      <p:graphicFrame>
        <p:nvGraphicFramePr>
          <p:cNvPr id="9" name="Tabulka 8"/>
          <p:cNvGraphicFramePr>
            <a:graphicFrameLocks noGrp="1"/>
          </p:cNvGraphicFramePr>
          <p:nvPr>
            <p:extLst>
              <p:ext uri="{D42A27DB-BD31-4B8C-83A1-F6EECF244321}">
                <p14:modId xmlns:p14="http://schemas.microsoft.com/office/powerpoint/2010/main" val="1407789490"/>
              </p:ext>
            </p:extLst>
          </p:nvPr>
        </p:nvGraphicFramePr>
        <p:xfrm>
          <a:off x="914400" y="2971800"/>
          <a:ext cx="7696200" cy="1522095"/>
        </p:xfrm>
        <a:graphic>
          <a:graphicData uri="http://schemas.openxmlformats.org/drawingml/2006/table">
            <a:tbl>
              <a:tblPr firstRow="1" bandRow="1">
                <a:tableStyleId>{5C22544A-7EE6-4342-B048-85BDC9FD1C3A}</a:tableStyleId>
              </a:tblPr>
              <a:tblGrid>
                <a:gridCol w="3848100"/>
                <a:gridCol w="3848100"/>
              </a:tblGrid>
              <a:tr h="361950">
                <a:tc>
                  <a:txBody>
                    <a:bodyPr/>
                    <a:lstStyle/>
                    <a:p>
                      <a:pPr algn="ctr" rtl="0" fontAlgn="ctr"/>
                      <a:r>
                        <a:rPr lang="cs-CZ" sz="1400" b="1" i="0" u="none" strike="noStrike" dirty="0">
                          <a:solidFill>
                            <a:srgbClr val="000000"/>
                          </a:solidFill>
                          <a:effectLst/>
                          <a:latin typeface="+mn-lt"/>
                        </a:rPr>
                        <a:t>Nepřetržitý výkon činnosti ředitele </a:t>
                      </a:r>
                      <a:r>
                        <a:rPr lang="cs-CZ" sz="1400" b="1" i="0" u="none" strike="noStrike" dirty="0" smtClean="0">
                          <a:solidFill>
                            <a:srgbClr val="000000"/>
                          </a:solidFill>
                          <a:effectLst/>
                          <a:latin typeface="+mn-lt"/>
                        </a:rPr>
                        <a:t/>
                      </a:r>
                      <a:br>
                        <a:rPr lang="cs-CZ" sz="1400" b="1" i="0" u="none" strike="noStrike" dirty="0" smtClean="0">
                          <a:solidFill>
                            <a:srgbClr val="000000"/>
                          </a:solidFill>
                          <a:effectLst/>
                          <a:latin typeface="+mn-lt"/>
                        </a:rPr>
                      </a:br>
                      <a:r>
                        <a:rPr lang="cs-CZ" sz="1400" b="1" i="0" u="none" strike="noStrike" dirty="0" smtClean="0">
                          <a:solidFill>
                            <a:srgbClr val="000000"/>
                          </a:solidFill>
                          <a:effectLst/>
                          <a:latin typeface="+mn-lt"/>
                        </a:rPr>
                        <a:t>k </a:t>
                      </a:r>
                      <a:r>
                        <a:rPr lang="cs-CZ" sz="1400" b="1" i="0" u="none" strike="noStrike" dirty="0">
                          <a:solidFill>
                            <a:srgbClr val="000000"/>
                          </a:solidFill>
                          <a:effectLst/>
                          <a:latin typeface="+mn-lt"/>
                        </a:rPr>
                        <a:t>1. 1. 2012</a:t>
                      </a:r>
                    </a:p>
                  </a:txBody>
                  <a:tcPr marL="9525" marR="9525" marT="9525" marB="0" anchor="ctr"/>
                </a:tc>
                <a:tc>
                  <a:txBody>
                    <a:bodyPr/>
                    <a:lstStyle/>
                    <a:p>
                      <a:pPr algn="ctr" rtl="0" fontAlgn="ctr"/>
                      <a:r>
                        <a:rPr lang="cs-CZ" sz="1400" b="1" i="0" u="none" strike="noStrike" dirty="0">
                          <a:solidFill>
                            <a:srgbClr val="000000"/>
                          </a:solidFill>
                          <a:effectLst/>
                          <a:latin typeface="+mn-lt"/>
                        </a:rPr>
                        <a:t>Konec výkonu práce </a:t>
                      </a:r>
                      <a:r>
                        <a:rPr lang="cs-CZ" sz="1400" b="1" i="0" u="none" strike="noStrike" dirty="0" smtClean="0">
                          <a:solidFill>
                            <a:srgbClr val="000000"/>
                          </a:solidFill>
                          <a:effectLst/>
                          <a:latin typeface="+mn-lt"/>
                        </a:rPr>
                        <a:t/>
                      </a:r>
                      <a:br>
                        <a:rPr lang="cs-CZ" sz="1400" b="1" i="0" u="none" strike="noStrike" dirty="0" smtClean="0">
                          <a:solidFill>
                            <a:srgbClr val="000000"/>
                          </a:solidFill>
                          <a:effectLst/>
                          <a:latin typeface="+mn-lt"/>
                        </a:rPr>
                      </a:br>
                      <a:r>
                        <a:rPr lang="cs-CZ" sz="1400" b="1" i="0" u="none" strike="noStrike" dirty="0" smtClean="0">
                          <a:solidFill>
                            <a:srgbClr val="000000"/>
                          </a:solidFill>
                          <a:effectLst/>
                          <a:latin typeface="+mn-lt"/>
                        </a:rPr>
                        <a:t>na </a:t>
                      </a:r>
                      <a:r>
                        <a:rPr lang="cs-CZ" sz="1400" b="1" i="0" u="none" strike="noStrike" dirty="0">
                          <a:solidFill>
                            <a:srgbClr val="000000"/>
                          </a:solidFill>
                          <a:effectLst/>
                          <a:latin typeface="+mn-lt"/>
                        </a:rPr>
                        <a:t>vedoucím pracovním místě</a:t>
                      </a:r>
                    </a:p>
                  </a:txBody>
                  <a:tcPr marL="9525" marR="9525" marT="9525" marB="0" anchor="ctr"/>
                </a:tc>
              </a:tr>
              <a:tr h="361950">
                <a:tc>
                  <a:txBody>
                    <a:bodyPr/>
                    <a:lstStyle/>
                    <a:p>
                      <a:pPr algn="ctr" rtl="0" fontAlgn="ctr"/>
                      <a:r>
                        <a:rPr lang="cs-CZ" sz="1600" b="1" i="0" u="none" strike="noStrike" dirty="0">
                          <a:solidFill>
                            <a:srgbClr val="000000"/>
                          </a:solidFill>
                          <a:effectLst/>
                          <a:latin typeface="+mn-lt"/>
                        </a:rPr>
                        <a:t>déle než 6 let</a:t>
                      </a:r>
                    </a:p>
                  </a:txBody>
                  <a:tcPr marL="9525" marR="9525" marT="9525" marB="0" anchor="ctr"/>
                </a:tc>
                <a:tc>
                  <a:txBody>
                    <a:bodyPr/>
                    <a:lstStyle/>
                    <a:p>
                      <a:pPr algn="ctr" rtl="0" fontAlgn="ctr"/>
                      <a:r>
                        <a:rPr lang="cs-CZ" sz="1600" b="1" i="0" u="none" strike="noStrike" dirty="0">
                          <a:solidFill>
                            <a:srgbClr val="000000"/>
                          </a:solidFill>
                          <a:effectLst/>
                          <a:latin typeface="+mn-lt"/>
                        </a:rPr>
                        <a:t>31.7.2012</a:t>
                      </a:r>
                    </a:p>
                  </a:txBody>
                  <a:tcPr marL="9525" marR="9525" marT="9525" marB="0" anchor="ctr"/>
                </a:tc>
              </a:tr>
              <a:tr h="361950">
                <a:tc>
                  <a:txBody>
                    <a:bodyPr/>
                    <a:lstStyle/>
                    <a:p>
                      <a:pPr algn="ctr" rtl="0" fontAlgn="ctr"/>
                      <a:r>
                        <a:rPr lang="cs-CZ" sz="1600" b="1" i="0" u="none" strike="noStrike" dirty="0">
                          <a:solidFill>
                            <a:srgbClr val="000000"/>
                          </a:solidFill>
                          <a:effectLst/>
                          <a:latin typeface="+mn-lt"/>
                        </a:rPr>
                        <a:t>3 až 6 let</a:t>
                      </a:r>
                    </a:p>
                  </a:txBody>
                  <a:tcPr marL="9525" marR="9525" marT="9525" marB="0" anchor="ctr"/>
                </a:tc>
                <a:tc>
                  <a:txBody>
                    <a:bodyPr/>
                    <a:lstStyle/>
                    <a:p>
                      <a:pPr algn="ctr" rtl="0" fontAlgn="ctr"/>
                      <a:r>
                        <a:rPr lang="cs-CZ" sz="1600" b="1" i="0" u="none" strike="noStrike" dirty="0">
                          <a:solidFill>
                            <a:srgbClr val="000000"/>
                          </a:solidFill>
                          <a:effectLst/>
                          <a:latin typeface="+mn-lt"/>
                        </a:rPr>
                        <a:t>31.7.2013</a:t>
                      </a:r>
                    </a:p>
                  </a:txBody>
                  <a:tcPr marL="9525" marR="9525" marT="9525" marB="0" anchor="ctr"/>
                </a:tc>
              </a:tr>
              <a:tr h="361950">
                <a:tc>
                  <a:txBody>
                    <a:bodyPr/>
                    <a:lstStyle/>
                    <a:p>
                      <a:pPr algn="ctr" rtl="0" fontAlgn="ctr"/>
                      <a:r>
                        <a:rPr lang="cs-CZ" sz="1600" b="1" i="0" u="none" strike="noStrike" dirty="0">
                          <a:solidFill>
                            <a:srgbClr val="000000"/>
                          </a:solidFill>
                          <a:effectLst/>
                          <a:latin typeface="+mn-lt"/>
                        </a:rPr>
                        <a:t>méně než 3 roky</a:t>
                      </a:r>
                    </a:p>
                  </a:txBody>
                  <a:tcPr marL="9525" marR="9525" marT="9525" marB="0" anchor="ctr"/>
                </a:tc>
                <a:tc>
                  <a:txBody>
                    <a:bodyPr/>
                    <a:lstStyle/>
                    <a:p>
                      <a:pPr algn="ctr" rtl="0" fontAlgn="ctr"/>
                      <a:r>
                        <a:rPr lang="cs-CZ" sz="1600" b="1" i="0" u="none" strike="noStrike" dirty="0">
                          <a:solidFill>
                            <a:srgbClr val="000000"/>
                          </a:solidFill>
                          <a:effectLst/>
                          <a:latin typeface="+mn-lt"/>
                        </a:rPr>
                        <a:t>31.7.2014</a:t>
                      </a:r>
                    </a:p>
                  </a:txBody>
                  <a:tcPr marL="9525" marR="9525" marT="9525" marB="0" anchor="ctr"/>
                </a:tc>
              </a:tr>
            </a:tbl>
          </a:graphicData>
        </a:graphic>
      </p:graphicFrame>
    </p:spTree>
    <p:extLst>
      <p:ext uri="{BB962C8B-B14F-4D97-AF65-F5344CB8AC3E}">
        <p14:creationId xmlns:p14="http://schemas.microsoft.com/office/powerpoint/2010/main" val="3566262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1"/>
          </p:nvPr>
        </p:nvSpPr>
        <p:spPr/>
        <p:txBody>
          <a:bodyPr/>
          <a:lstStyle/>
          <a:p>
            <a:endParaRPr lang="cs-CZ"/>
          </a:p>
        </p:txBody>
      </p:sp>
      <p:sp>
        <p:nvSpPr>
          <p:cNvPr id="7" name="Rectangle 4"/>
          <p:cNvSpPr>
            <a:spLocks noGrp="1" noChangeArrowheads="1"/>
          </p:cNvSpPr>
          <p:nvPr>
            <p:ph idx="1"/>
          </p:nvPr>
        </p:nvSpPr>
        <p:spPr>
          <a:xfrm>
            <a:off x="457200" y="1371600"/>
            <a:ext cx="8229600" cy="4648200"/>
          </a:xfrm>
        </p:spPr>
        <p:txBody>
          <a:bodyPr anchor="ctr"/>
          <a:lstStyle/>
          <a:p>
            <a:pPr lvl="1" eaLnBrk="1" hangingPunct="1">
              <a:lnSpc>
                <a:spcPct val="90000"/>
              </a:lnSpc>
              <a:spcBef>
                <a:spcPct val="45000"/>
              </a:spcBef>
              <a:buFontTx/>
              <a:buNone/>
            </a:pPr>
            <a:endParaRPr lang="cs-CZ" sz="2000" b="1" dirty="0" smtClean="0">
              <a:cs typeface="Arial" charset="0"/>
            </a:endParaRPr>
          </a:p>
          <a:p>
            <a:pPr marL="171450" lvl="1" indent="-457200" algn="just" eaLnBrk="1" hangingPunct="1">
              <a:lnSpc>
                <a:spcPct val="90000"/>
              </a:lnSpc>
              <a:spcBef>
                <a:spcPct val="45000"/>
              </a:spcBef>
              <a:buFontTx/>
              <a:buAutoNum type="arabicPeriod" startAt="2"/>
            </a:pPr>
            <a:r>
              <a:rPr lang="cs-CZ" sz="2000" dirty="0" smtClean="0">
                <a:cs typeface="Arial" charset="0"/>
              </a:rPr>
              <a:t>      </a:t>
            </a:r>
            <a:r>
              <a:rPr lang="cs-CZ" sz="2000" u="sng" dirty="0" smtClean="0">
                <a:cs typeface="Arial" charset="0"/>
              </a:rPr>
              <a:t>Složení školské rady </a:t>
            </a:r>
            <a:r>
              <a:rPr lang="cs-CZ" sz="2000" dirty="0" smtClean="0">
                <a:cs typeface="Arial" charset="0"/>
              </a:rPr>
              <a:t>– zůstala zachována povinnost zřizovat 	školskou radu, </a:t>
            </a:r>
            <a:r>
              <a:rPr lang="cs-CZ" sz="2000" dirty="0" smtClean="0">
                <a:cs typeface="Arial" charset="0"/>
              </a:rPr>
              <a:t>přičemž pedagogický pracovník školy nemůže 	být zvolen za člena školské rady této školy zákonnými zástupci 	nezletilých žáků, zletilými žáky a studenty, ani jmenován 	zřizovatelem školy.</a:t>
            </a:r>
            <a:endParaRPr lang="cs-CZ" sz="2000" dirty="0" smtClean="0">
              <a:cs typeface="Arial" charset="0"/>
            </a:endParaRPr>
          </a:p>
          <a:p>
            <a:pPr lvl="1" indent="0" algn="just" eaLnBrk="1" hangingPunct="1">
              <a:lnSpc>
                <a:spcPct val="90000"/>
              </a:lnSpc>
              <a:spcBef>
                <a:spcPct val="45000"/>
              </a:spcBef>
              <a:buNone/>
            </a:pPr>
            <a:r>
              <a:rPr lang="cs-CZ" sz="2000" b="1" dirty="0" smtClean="0">
                <a:cs typeface="Arial" charset="0"/>
              </a:rPr>
              <a:t>3.</a:t>
            </a:r>
            <a:r>
              <a:rPr lang="cs-CZ" sz="2000" dirty="0" smtClean="0">
                <a:cs typeface="Arial" charset="0"/>
              </a:rPr>
              <a:t>   	</a:t>
            </a:r>
            <a:r>
              <a:rPr lang="cs-CZ" sz="2000" u="sng" dirty="0" smtClean="0">
                <a:cs typeface="Arial" charset="0"/>
              </a:rPr>
              <a:t>Omezení bezplatnosti vzdělávání</a:t>
            </a:r>
            <a:r>
              <a:rPr lang="cs-CZ" sz="2000" dirty="0" smtClean="0">
                <a:cs typeface="Arial" charset="0"/>
              </a:rPr>
              <a:t> v posledním ročníku 	mateřské školy po dobu nejvýše 12 měsíců počínaje 1. </a:t>
            </a:r>
            <a:r>
              <a:rPr lang="cs-CZ" sz="2000" dirty="0" smtClean="0">
                <a:cs typeface="Arial" charset="0"/>
              </a:rPr>
              <a:t>1.2012</a:t>
            </a:r>
            <a:r>
              <a:rPr lang="cs-CZ" sz="2000" dirty="0" smtClean="0">
                <a:cs typeface="Arial" charset="0"/>
              </a:rPr>
              <a:t>.</a:t>
            </a:r>
          </a:p>
          <a:p>
            <a:pPr lvl="1" algn="just" eaLnBrk="1" hangingPunct="1">
              <a:lnSpc>
                <a:spcPct val="90000"/>
              </a:lnSpc>
              <a:spcBef>
                <a:spcPct val="45000"/>
              </a:spcBef>
              <a:buFontTx/>
              <a:buNone/>
            </a:pPr>
            <a:r>
              <a:rPr lang="cs-CZ" sz="2000" b="1" dirty="0" smtClean="0">
                <a:cs typeface="Arial" charset="0"/>
              </a:rPr>
              <a:t>4.</a:t>
            </a:r>
            <a:r>
              <a:rPr lang="cs-CZ" sz="2000" dirty="0" smtClean="0">
                <a:cs typeface="Arial" charset="0"/>
              </a:rPr>
              <a:t>  	</a:t>
            </a:r>
            <a:r>
              <a:rPr lang="cs-CZ" sz="2000" u="sng" dirty="0" smtClean="0">
                <a:cs typeface="Arial" charset="0"/>
              </a:rPr>
              <a:t>Vyhlášení maximálně 5 volných dnů</a:t>
            </a:r>
            <a:r>
              <a:rPr lang="cs-CZ" sz="2000" dirty="0" smtClean="0">
                <a:cs typeface="Arial" charset="0"/>
              </a:rPr>
              <a:t> oznámí ředitel </a:t>
            </a:r>
            <a:br>
              <a:rPr lang="cs-CZ" sz="2000" dirty="0" smtClean="0">
                <a:cs typeface="Arial" charset="0"/>
              </a:rPr>
            </a:br>
            <a:r>
              <a:rPr lang="cs-CZ" sz="2000" dirty="0" smtClean="0">
                <a:cs typeface="Arial" charset="0"/>
              </a:rPr>
              <a:t>	s dostatečným  předstihem spolu s důvody zřizovateli</a:t>
            </a:r>
            <a:br>
              <a:rPr lang="cs-CZ" sz="2000" dirty="0" smtClean="0">
                <a:cs typeface="Arial" charset="0"/>
              </a:rPr>
            </a:br>
            <a:r>
              <a:rPr lang="cs-CZ" sz="2000" dirty="0" smtClean="0">
                <a:cs typeface="Arial" charset="0"/>
              </a:rPr>
              <a:t>	a zveřejní  způsobem  umožňujícím dálkový přístup.</a:t>
            </a:r>
          </a:p>
          <a:p>
            <a:pPr lvl="1" algn="just" eaLnBrk="1" hangingPunct="1">
              <a:lnSpc>
                <a:spcPct val="90000"/>
              </a:lnSpc>
              <a:spcBef>
                <a:spcPct val="45000"/>
              </a:spcBef>
              <a:buFontTx/>
              <a:buNone/>
            </a:pPr>
            <a:r>
              <a:rPr lang="cs-CZ" sz="2000" b="1" dirty="0" smtClean="0">
                <a:cs typeface="Arial" charset="0"/>
              </a:rPr>
              <a:t>5.</a:t>
            </a:r>
            <a:r>
              <a:rPr lang="cs-CZ" sz="2000" dirty="0" smtClean="0">
                <a:cs typeface="Arial" charset="0"/>
              </a:rPr>
              <a:t>  	</a:t>
            </a:r>
            <a:r>
              <a:rPr lang="cs-CZ" sz="2000" u="sng" dirty="0" smtClean="0">
                <a:cs typeface="Arial" charset="0"/>
              </a:rPr>
              <a:t>Přijímací řízení na střední školy</a:t>
            </a:r>
            <a:r>
              <a:rPr lang="cs-CZ" sz="2000" dirty="0" smtClean="0">
                <a:cs typeface="Arial" charset="0"/>
              </a:rPr>
              <a:t> – 2 přihlášky místo původních  	3 přihlášek.</a:t>
            </a:r>
          </a:p>
        </p:txBody>
      </p:sp>
      <p:sp>
        <p:nvSpPr>
          <p:cNvPr id="8" name="Rectangle 3"/>
          <p:cNvSpPr>
            <a:spLocks noGrp="1" noChangeArrowheads="1"/>
          </p:cNvSpPr>
          <p:nvPr>
            <p:ph type="title"/>
          </p:nvPr>
        </p:nvSpPr>
        <p:spPr/>
        <p:txBody>
          <a:bodyPr/>
          <a:lstStyle/>
          <a:p>
            <a:pPr algn="r" eaLnBrk="1" hangingPunct="1">
              <a:defRPr/>
            </a:pPr>
            <a:r>
              <a:rPr lang="cs-CZ" sz="2000" b="1" dirty="0" smtClean="0">
                <a:effectLst>
                  <a:outerShdw blurRad="38100" dist="38100" dir="2700000" algn="tl">
                    <a:srgbClr val="C0C0C0"/>
                  </a:outerShdw>
                </a:effectLst>
              </a:rPr>
              <a:t/>
            </a:r>
            <a:br>
              <a:rPr lang="cs-CZ" sz="2000" b="1" dirty="0" smtClean="0">
                <a:effectLst>
                  <a:outerShdw blurRad="38100" dist="38100" dir="2700000" algn="tl">
                    <a:srgbClr val="C0C0C0"/>
                  </a:outerShdw>
                </a:effectLst>
              </a:rPr>
            </a:br>
            <a:r>
              <a:rPr lang="cs-CZ" sz="2000" b="1" dirty="0" smtClean="0">
                <a:effectLst>
                  <a:outerShdw blurRad="38100" dist="38100" dir="2700000" algn="tl">
                    <a:srgbClr val="C0C0C0"/>
                  </a:outerShdw>
                </a:effectLst>
              </a:rPr>
              <a:t>Nejdůležitější </a:t>
            </a:r>
            <a:r>
              <a:rPr lang="cs-CZ" sz="2000" b="1" dirty="0">
                <a:effectLst>
                  <a:outerShdw blurRad="38100" dist="38100" dir="2700000" algn="tl">
                    <a:srgbClr val="C0C0C0"/>
                  </a:outerShdw>
                </a:effectLst>
              </a:rPr>
              <a:t>změny ve školském zákoně</a:t>
            </a:r>
            <a:r>
              <a:rPr lang="cs-CZ" sz="2000" b="1" dirty="0">
                <a:solidFill>
                  <a:srgbClr val="FFFFCC"/>
                </a:solidFill>
                <a:effectLst>
                  <a:outerShdw blurRad="38100" dist="38100" dir="2700000" algn="tl">
                    <a:srgbClr val="C0C0C0"/>
                  </a:outerShdw>
                </a:effectLst>
              </a:rPr>
              <a:t/>
            </a:r>
            <a:br>
              <a:rPr lang="cs-CZ" sz="2000" b="1" dirty="0">
                <a:solidFill>
                  <a:srgbClr val="FFFFCC"/>
                </a:solidFill>
                <a:effectLst>
                  <a:outerShdw blurRad="38100" dist="38100" dir="2700000" algn="tl">
                    <a:srgbClr val="C0C0C0"/>
                  </a:outerShdw>
                </a:effectLst>
              </a:rPr>
            </a:br>
            <a:endParaRPr lang="cs-CZ" sz="2000" b="1" dirty="0" smtClean="0">
              <a:solidFill>
                <a:srgbClr val="FFFFCC"/>
              </a:solidFill>
              <a:effectLst>
                <a:outerShdw blurRad="38100" dist="38100" dir="2700000" algn="tl">
                  <a:srgbClr val="C0C0C0"/>
                </a:outerShdw>
              </a:effectLst>
            </a:endParaRPr>
          </a:p>
        </p:txBody>
      </p:sp>
    </p:spTree>
    <p:extLst>
      <p:ext uri="{BB962C8B-B14F-4D97-AF65-F5344CB8AC3E}">
        <p14:creationId xmlns:p14="http://schemas.microsoft.com/office/powerpoint/2010/main" val="1121371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1"/>
          </p:nvPr>
        </p:nvSpPr>
        <p:spPr/>
        <p:txBody>
          <a:bodyPr/>
          <a:lstStyle/>
          <a:p>
            <a:endParaRPr lang="cs-CZ"/>
          </a:p>
        </p:txBody>
      </p:sp>
      <p:sp>
        <p:nvSpPr>
          <p:cNvPr id="5" name="Rectangle 2"/>
          <p:cNvSpPr>
            <a:spLocks noGrp="1" noChangeArrowheads="1"/>
          </p:cNvSpPr>
          <p:nvPr>
            <p:ph idx="1"/>
          </p:nvPr>
        </p:nvSpPr>
        <p:spPr/>
        <p:txBody>
          <a:bodyPr/>
          <a:lstStyle/>
          <a:p>
            <a:pPr algn="ctr" eaLnBrk="1" hangingPunct="1">
              <a:defRPr/>
            </a:pPr>
            <a:endParaRPr lang="cs-CZ" sz="3800" dirty="0" smtClean="0">
              <a:effectLst>
                <a:outerShdw blurRad="38100" dist="38100" dir="2700000" algn="tl">
                  <a:srgbClr val="C0C0C0"/>
                </a:outerShdw>
              </a:effectLst>
            </a:endParaRPr>
          </a:p>
          <a:p>
            <a:pPr algn="ctr" eaLnBrk="1" hangingPunct="1">
              <a:defRPr/>
            </a:pPr>
            <a:r>
              <a:rPr lang="cs-CZ" sz="3800" dirty="0" smtClean="0">
                <a:effectLst>
                  <a:outerShdw blurRad="38100" dist="38100" dir="2700000" algn="tl">
                    <a:srgbClr val="C0C0C0"/>
                  </a:outerShdw>
                </a:effectLst>
              </a:rPr>
              <a:t>Volby </a:t>
            </a:r>
          </a:p>
          <a:p>
            <a:pPr algn="ctr" eaLnBrk="1" hangingPunct="1">
              <a:defRPr/>
            </a:pPr>
            <a:r>
              <a:rPr lang="cs-CZ" sz="3800" dirty="0" smtClean="0">
                <a:effectLst>
                  <a:outerShdw blurRad="38100" dist="38100" dir="2700000" algn="tl">
                    <a:srgbClr val="C0C0C0"/>
                  </a:outerShdw>
                </a:effectLst>
              </a:rPr>
              <a:t>a </a:t>
            </a:r>
          </a:p>
          <a:p>
            <a:pPr algn="ctr" eaLnBrk="1" hangingPunct="1">
              <a:defRPr/>
            </a:pPr>
            <a:r>
              <a:rPr lang="cs-CZ" sz="3800" dirty="0" smtClean="0">
                <a:effectLst>
                  <a:outerShdw blurRad="38100" dist="38100" dir="2700000" algn="tl">
                    <a:srgbClr val="C0C0C0"/>
                  </a:outerShdw>
                </a:effectLst>
              </a:rPr>
              <a:t>novela volebních zákonů</a:t>
            </a:r>
          </a:p>
        </p:txBody>
      </p:sp>
    </p:spTree>
    <p:extLst>
      <p:ext uri="{BB962C8B-B14F-4D97-AF65-F5344CB8AC3E}">
        <p14:creationId xmlns:p14="http://schemas.microsoft.com/office/powerpoint/2010/main" val="322487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1"/>
          </p:nvPr>
        </p:nvSpPr>
        <p:spPr/>
        <p:txBody>
          <a:bodyPr/>
          <a:lstStyle/>
          <a:p>
            <a:endParaRPr lang="cs-CZ"/>
          </a:p>
        </p:txBody>
      </p:sp>
      <p:sp>
        <p:nvSpPr>
          <p:cNvPr id="5" name="Rectangle 3"/>
          <p:cNvSpPr>
            <a:spLocks noGrp="1" noChangeArrowheads="1"/>
          </p:cNvSpPr>
          <p:nvPr>
            <p:ph idx="1"/>
          </p:nvPr>
        </p:nvSpPr>
        <p:spPr/>
        <p:txBody>
          <a:bodyPr/>
          <a:lstStyle/>
          <a:p>
            <a:r>
              <a:rPr lang="cs-CZ" sz="2000" u="sng" dirty="0" smtClean="0"/>
              <a:t>Volby do zastupitelstev krajů</a:t>
            </a:r>
          </a:p>
          <a:p>
            <a:pPr marL="342900" lvl="1" indent="-342900">
              <a:buFont typeface="Wingdings" pitchFamily="2" charset="2"/>
              <a:buChar char="§"/>
            </a:pPr>
            <a:r>
              <a:rPr lang="cs-CZ" sz="2000" dirty="0" smtClean="0"/>
              <a:t>předpokládaný termín </a:t>
            </a:r>
          </a:p>
          <a:p>
            <a:pPr marL="457200" lvl="1" indent="0" algn="ctr">
              <a:buNone/>
            </a:pPr>
            <a:r>
              <a:rPr lang="cs-CZ" sz="2000" dirty="0" smtClean="0"/>
              <a:t>5. a 6. 10. 2012 nebo 12. a 13. 10. 2012</a:t>
            </a:r>
          </a:p>
          <a:p>
            <a:pPr marL="342900" lvl="1" indent="-342900">
              <a:buFont typeface="Wingdings" pitchFamily="2" charset="2"/>
              <a:buChar char="§"/>
            </a:pPr>
            <a:r>
              <a:rPr lang="cs-CZ" sz="2000" dirty="0" smtClean="0"/>
              <a:t>lze hlasovat </a:t>
            </a:r>
            <a:r>
              <a:rPr lang="cs-CZ" sz="2000" dirty="0"/>
              <a:t>na voličský průkaz</a:t>
            </a:r>
          </a:p>
          <a:p>
            <a:pPr marL="342900" lvl="1" indent="-342900">
              <a:buFont typeface="Wingdings" pitchFamily="2" charset="2"/>
              <a:buChar char="§"/>
            </a:pPr>
            <a:r>
              <a:rPr lang="cs-CZ" sz="2000" dirty="0"/>
              <a:t>žádost podaná písemně – 7 dnů přede dnem voleb</a:t>
            </a:r>
          </a:p>
          <a:p>
            <a:pPr marL="342900" lvl="1" indent="-342900">
              <a:buFont typeface="Wingdings" pitchFamily="2" charset="2"/>
              <a:buChar char="§"/>
            </a:pPr>
            <a:r>
              <a:rPr lang="cs-CZ" sz="2000" dirty="0"/>
              <a:t>žádost podaná osobně – 2 dny přede dnem </a:t>
            </a:r>
            <a:r>
              <a:rPr lang="cs-CZ" sz="2000" dirty="0" smtClean="0"/>
              <a:t>voleb</a:t>
            </a:r>
          </a:p>
          <a:p>
            <a:endParaRPr lang="cs-CZ" sz="2000" u="sng" dirty="0" smtClean="0"/>
          </a:p>
          <a:p>
            <a:r>
              <a:rPr lang="cs-CZ" sz="2000" u="sng" dirty="0" smtClean="0"/>
              <a:t>Volby do Senátu PČR</a:t>
            </a:r>
          </a:p>
          <a:p>
            <a:pPr marL="342900" lvl="1" indent="-342900">
              <a:buFont typeface="Wingdings" pitchFamily="2" charset="2"/>
              <a:buChar char="§"/>
            </a:pPr>
            <a:r>
              <a:rPr lang="cs-CZ" sz="2000" dirty="0" smtClean="0"/>
              <a:t>Obvod č. 62 se sídlem v Prostějově</a:t>
            </a:r>
          </a:p>
          <a:p>
            <a:pPr marL="342900" lvl="1" indent="-342900">
              <a:buFont typeface="Wingdings" pitchFamily="2" charset="2"/>
              <a:buChar char="§"/>
            </a:pPr>
            <a:r>
              <a:rPr lang="cs-CZ" sz="2000" dirty="0" smtClean="0"/>
              <a:t>Obvod č. 65 se sídlem v Šumperku</a:t>
            </a:r>
          </a:p>
          <a:p>
            <a:r>
              <a:rPr lang="cs-CZ" sz="2000" dirty="0" smtClean="0"/>
              <a:t>Informace:   </a:t>
            </a:r>
            <a:r>
              <a:rPr lang="cs-CZ" sz="2000" u="sng" dirty="0" smtClean="0">
                <a:solidFill>
                  <a:schemeClr val="accent1">
                    <a:lumMod val="50000"/>
                  </a:schemeClr>
                </a:solidFill>
                <a:hlinkClick r:id="rId3"/>
              </a:rPr>
              <a:t>www.kr-olomoucky.cz</a:t>
            </a:r>
            <a:r>
              <a:rPr lang="cs-CZ" sz="2000" u="sng" dirty="0" smtClean="0">
                <a:solidFill>
                  <a:schemeClr val="accent1">
                    <a:lumMod val="50000"/>
                  </a:schemeClr>
                </a:solidFill>
              </a:rPr>
              <a:t>/</a:t>
            </a:r>
            <a:r>
              <a:rPr lang="cs-CZ" sz="2000" u="sng" dirty="0" smtClean="0">
                <a:solidFill>
                  <a:schemeClr val="accent1">
                    <a:lumMod val="50000"/>
                  </a:schemeClr>
                </a:solidFill>
                <a:hlinkClick r:id="rId4"/>
              </a:rPr>
              <a:t>Volby</a:t>
            </a:r>
            <a:endParaRPr lang="cs-CZ" sz="2000" u="sng" dirty="0">
              <a:solidFill>
                <a:schemeClr val="accent1">
                  <a:lumMod val="50000"/>
                </a:schemeClr>
              </a:solidFill>
            </a:endParaRPr>
          </a:p>
        </p:txBody>
      </p:sp>
      <p:sp>
        <p:nvSpPr>
          <p:cNvPr id="7" name="TextovéPole 8"/>
          <p:cNvSpPr txBox="1">
            <a:spLocks noChangeArrowheads="1"/>
          </p:cNvSpPr>
          <p:nvPr/>
        </p:nvSpPr>
        <p:spPr bwMode="auto">
          <a:xfrm>
            <a:off x="3810001" y="609600"/>
            <a:ext cx="3581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cs-CZ" sz="2000" b="1" dirty="0">
                <a:effectLst>
                  <a:outerShdw blurRad="38100" dist="38100" dir="2700000" algn="tl">
                    <a:srgbClr val="C0C0C0"/>
                  </a:outerShdw>
                </a:effectLst>
              </a:rPr>
              <a:t>Volby v roce 2012</a:t>
            </a:r>
            <a:endParaRPr lang="cs-CZ" sz="2000" b="1" dirty="0"/>
          </a:p>
        </p:txBody>
      </p:sp>
    </p:spTree>
    <p:extLst>
      <p:ext uri="{BB962C8B-B14F-4D97-AF65-F5344CB8AC3E}">
        <p14:creationId xmlns:p14="http://schemas.microsoft.com/office/powerpoint/2010/main" val="2793598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1"/>
          </p:nvPr>
        </p:nvSpPr>
        <p:spPr/>
        <p:txBody>
          <a:bodyPr/>
          <a:lstStyle/>
          <a:p>
            <a:endParaRPr lang="cs-CZ"/>
          </a:p>
        </p:txBody>
      </p:sp>
      <p:sp>
        <p:nvSpPr>
          <p:cNvPr id="6" name="Rectangle 3"/>
          <p:cNvSpPr>
            <a:spLocks noGrp="1" noChangeArrowheads="1"/>
          </p:cNvSpPr>
          <p:nvPr>
            <p:ph idx="1"/>
          </p:nvPr>
        </p:nvSpPr>
        <p:spPr/>
        <p:txBody>
          <a:bodyPr/>
          <a:lstStyle/>
          <a:p>
            <a:r>
              <a:rPr lang="cs-CZ" sz="2000" u="sng" dirty="0" smtClean="0"/>
              <a:t>Telefonní spojení</a:t>
            </a:r>
          </a:p>
          <a:p>
            <a:pPr marL="342900" lvl="1" indent="-342900">
              <a:buFont typeface="Wingdings" pitchFamily="2" charset="2"/>
              <a:buChar char="§"/>
            </a:pPr>
            <a:r>
              <a:rPr lang="cs-CZ" sz="2000" dirty="0" smtClean="0"/>
              <a:t>odpovídá obecní úřad – dříve MV ČR</a:t>
            </a:r>
          </a:p>
          <a:p>
            <a:pPr marL="342900" lvl="1" indent="-342900">
              <a:buFont typeface="Wingdings" pitchFamily="2" charset="2"/>
              <a:buChar char="§"/>
            </a:pPr>
            <a:r>
              <a:rPr lang="cs-CZ" sz="2000" dirty="0" smtClean="0"/>
              <a:t>Tel. seznam zpracuje OÚ a předá </a:t>
            </a:r>
            <a:r>
              <a:rPr lang="cs-CZ" sz="2000" dirty="0" err="1" smtClean="0"/>
              <a:t>PoÚ</a:t>
            </a:r>
            <a:r>
              <a:rPr lang="cs-CZ" sz="2000" dirty="0" smtClean="0"/>
              <a:t> 9 dnů před konáním voleb</a:t>
            </a:r>
          </a:p>
          <a:p>
            <a:pPr marL="342900" lvl="1" indent="-342900">
              <a:buFont typeface="Wingdings" pitchFamily="2" charset="2"/>
              <a:buChar char="§"/>
            </a:pPr>
            <a:r>
              <a:rPr lang="cs-CZ" sz="2000" dirty="0" err="1" smtClean="0"/>
              <a:t>PoÚ</a:t>
            </a:r>
            <a:r>
              <a:rPr lang="cs-CZ" sz="2000" dirty="0" smtClean="0"/>
              <a:t> předá tel. seznam správního obvodu krajskému úřadu 4 dny před konáním voleb</a:t>
            </a:r>
          </a:p>
          <a:p>
            <a:pPr marL="342900" lvl="1" indent="-342900">
              <a:buFont typeface="Wingdings" pitchFamily="2" charset="2"/>
              <a:buChar char="§"/>
            </a:pPr>
            <a:r>
              <a:rPr lang="cs-CZ" sz="2000" dirty="0" smtClean="0"/>
              <a:t>krajský úřad a </a:t>
            </a:r>
            <a:r>
              <a:rPr lang="cs-CZ" sz="2000" dirty="0" err="1" smtClean="0"/>
              <a:t>PoÚ</a:t>
            </a:r>
            <a:r>
              <a:rPr lang="cs-CZ" sz="2000" dirty="0" smtClean="0"/>
              <a:t> zveřejní tel. seznam správního obvodu na internetu</a:t>
            </a:r>
            <a:endParaRPr lang="cs-CZ" sz="2000" dirty="0"/>
          </a:p>
          <a:p>
            <a:r>
              <a:rPr lang="cs-CZ" sz="2000" u="sng" dirty="0"/>
              <a:t>Náklady na spojení</a:t>
            </a:r>
          </a:p>
          <a:p>
            <a:pPr marL="342900" lvl="1" indent="-342900">
              <a:buFont typeface="Wingdings" pitchFamily="2" charset="2"/>
              <a:buChar char="§"/>
            </a:pPr>
            <a:r>
              <a:rPr lang="cs-CZ" sz="2000" dirty="0"/>
              <a:t>paušál stanovený MF ČR</a:t>
            </a:r>
          </a:p>
          <a:p>
            <a:pPr marL="342900" lvl="1" indent="-342900">
              <a:buFont typeface="Wingdings" pitchFamily="2" charset="2"/>
              <a:buChar char="§"/>
            </a:pPr>
            <a:r>
              <a:rPr lang="cs-CZ" sz="2000" dirty="0"/>
              <a:t>prokazatelné náklady nad paušál </a:t>
            </a:r>
            <a:r>
              <a:rPr lang="cs-CZ" sz="2000" dirty="0" smtClean="0"/>
              <a:t>má být proplacen</a:t>
            </a:r>
            <a:endParaRPr lang="cs-CZ" sz="2000" dirty="0"/>
          </a:p>
          <a:p>
            <a:pPr marL="457200" lvl="1" indent="0">
              <a:buNone/>
            </a:pPr>
            <a:endParaRPr lang="cs-CZ" dirty="0" smtClean="0"/>
          </a:p>
        </p:txBody>
      </p:sp>
      <p:sp>
        <p:nvSpPr>
          <p:cNvPr id="7" name="TextovéPole 8"/>
          <p:cNvSpPr txBox="1">
            <a:spLocks noChangeArrowheads="1"/>
          </p:cNvSpPr>
          <p:nvPr/>
        </p:nvSpPr>
        <p:spPr bwMode="auto">
          <a:xfrm>
            <a:off x="3124200" y="609600"/>
            <a:ext cx="57911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cs-CZ" sz="2000" b="1" dirty="0"/>
              <a:t>Připravovaná </a:t>
            </a:r>
            <a:r>
              <a:rPr lang="cs-CZ" sz="2000" b="1" dirty="0" smtClean="0"/>
              <a:t>novelizace volebních zákonů</a:t>
            </a:r>
            <a:endParaRPr lang="cs-CZ" sz="2000" b="1" dirty="0"/>
          </a:p>
        </p:txBody>
      </p:sp>
    </p:spTree>
    <p:extLst>
      <p:ext uri="{BB962C8B-B14F-4D97-AF65-F5344CB8AC3E}">
        <p14:creationId xmlns:p14="http://schemas.microsoft.com/office/powerpoint/2010/main" val="355681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1"/>
          </p:nvPr>
        </p:nvSpPr>
        <p:spPr/>
        <p:txBody>
          <a:bodyPr/>
          <a:lstStyle/>
          <a:p>
            <a:endParaRPr lang="cs-CZ"/>
          </a:p>
        </p:txBody>
      </p:sp>
      <p:sp>
        <p:nvSpPr>
          <p:cNvPr id="5" name="Rectangle 2"/>
          <p:cNvSpPr>
            <a:spLocks noGrp="1" noChangeArrowheads="1"/>
          </p:cNvSpPr>
          <p:nvPr>
            <p:ph idx="1"/>
          </p:nvPr>
        </p:nvSpPr>
        <p:spPr/>
        <p:txBody>
          <a:bodyPr/>
          <a:lstStyle/>
          <a:p>
            <a:pPr algn="ctr" eaLnBrk="1" hangingPunct="1">
              <a:defRPr/>
            </a:pPr>
            <a:endParaRPr lang="cs-CZ" sz="3800" dirty="0" smtClean="0">
              <a:effectLst>
                <a:outerShdw blurRad="38100" dist="38100" dir="2700000" algn="tl">
                  <a:srgbClr val="C0C0C0"/>
                </a:outerShdw>
              </a:effectLst>
            </a:endParaRPr>
          </a:p>
          <a:p>
            <a:pPr algn="ctr" eaLnBrk="1" hangingPunct="1">
              <a:defRPr/>
            </a:pPr>
            <a:r>
              <a:rPr lang="cs-CZ" sz="3800" dirty="0" smtClean="0">
                <a:effectLst>
                  <a:outerShdw blurRad="38100" dist="38100" dir="2700000" algn="tl">
                    <a:srgbClr val="C0C0C0"/>
                  </a:outerShdw>
                </a:effectLst>
              </a:rPr>
              <a:t>Základní registry</a:t>
            </a:r>
          </a:p>
          <a:p>
            <a:pPr algn="ctr" eaLnBrk="1" hangingPunct="1">
              <a:defRPr/>
            </a:pPr>
            <a:endParaRPr lang="cs-CZ" sz="3800" dirty="0">
              <a:effectLst>
                <a:outerShdw blurRad="38100" dist="38100" dir="2700000" algn="tl">
                  <a:srgbClr val="C0C0C0"/>
                </a:outerShdw>
              </a:effectLst>
            </a:endParaRPr>
          </a:p>
          <a:p>
            <a:pPr algn="ctr" eaLnBrk="1" hangingPunct="1">
              <a:defRPr/>
            </a:pPr>
            <a:r>
              <a:rPr lang="cs-CZ" sz="3800" dirty="0" smtClean="0">
                <a:effectLst>
                  <a:outerShdw blurRad="38100" dist="38100" dir="2700000" algn="tl">
                    <a:srgbClr val="C0C0C0"/>
                  </a:outerShdw>
                </a:effectLst>
              </a:rPr>
              <a:t>od 1.7. 2012</a:t>
            </a:r>
          </a:p>
        </p:txBody>
      </p:sp>
    </p:spTree>
    <p:extLst>
      <p:ext uri="{BB962C8B-B14F-4D97-AF65-F5344CB8AC3E}">
        <p14:creationId xmlns:p14="http://schemas.microsoft.com/office/powerpoint/2010/main" val="3329736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endParaRPr lang="cs-CZ" b="1" dirty="0"/>
          </a:p>
          <a:p>
            <a:r>
              <a:rPr lang="cs-CZ" sz="2000" b="1" dirty="0" smtClean="0"/>
              <a:t>Zákon č</a:t>
            </a:r>
            <a:r>
              <a:rPr lang="cs-CZ" sz="2000" b="1" dirty="0"/>
              <a:t>. 111/2009 Sb</a:t>
            </a:r>
            <a:r>
              <a:rPr lang="cs-CZ" sz="2000" b="1" dirty="0" smtClean="0"/>
              <a:t>. Zákon </a:t>
            </a:r>
            <a:r>
              <a:rPr lang="cs-CZ" sz="2000" b="1" dirty="0"/>
              <a:t>o základních </a:t>
            </a:r>
            <a:r>
              <a:rPr lang="cs-CZ" sz="2000" b="1" dirty="0" smtClean="0"/>
              <a:t>registrech</a:t>
            </a:r>
          </a:p>
          <a:p>
            <a:pPr>
              <a:buFont typeface="Wingdings" pitchFamily="2" charset="2"/>
              <a:buChar char="§"/>
            </a:pPr>
            <a:r>
              <a:rPr lang="cs-CZ" sz="2000" dirty="0"/>
              <a:t>vymezuje obsah základních registrů, informačního systému základních registrů a informačního systému územní identifikace a stanoví práva a povinnosti, které souvisejí s jejich vytvářením, užíváním a provozem,</a:t>
            </a:r>
          </a:p>
          <a:p>
            <a:pPr>
              <a:buFont typeface="Wingdings" pitchFamily="2" charset="2"/>
              <a:buChar char="§"/>
            </a:pPr>
            <a:r>
              <a:rPr lang="cs-CZ" sz="2000" dirty="0"/>
              <a:t>zřizuje Správu základních registrů.</a:t>
            </a:r>
          </a:p>
          <a:p>
            <a:pPr marL="0" indent="0"/>
            <a:endParaRPr lang="cs-CZ" sz="2000" dirty="0"/>
          </a:p>
          <a:p>
            <a:r>
              <a:rPr lang="cs-CZ" sz="2000" dirty="0"/>
              <a:t>Účinnost od 1. července 2010</a:t>
            </a:r>
          </a:p>
          <a:p>
            <a:endParaRPr lang="cs-CZ" dirty="0"/>
          </a:p>
        </p:txBody>
      </p:sp>
      <p:sp>
        <p:nvSpPr>
          <p:cNvPr id="4" name="Zástupný symbol pro zápatí 3"/>
          <p:cNvSpPr>
            <a:spLocks noGrp="1"/>
          </p:cNvSpPr>
          <p:nvPr>
            <p:ph type="ftr" sz="quarter" idx="11"/>
          </p:nvPr>
        </p:nvSpPr>
        <p:spPr/>
        <p:txBody>
          <a:bodyPr/>
          <a:lstStyle/>
          <a:p>
            <a:endParaRPr lang="cs-CZ"/>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3675" y="3886200"/>
            <a:ext cx="2143125" cy="2286000"/>
          </a:xfrm>
          <a:prstGeom prst="rect">
            <a:avLst/>
          </a:prstGeom>
        </p:spPr>
      </p:pic>
      <p:sp>
        <p:nvSpPr>
          <p:cNvPr id="8" name="TextovéPole 8"/>
          <p:cNvSpPr txBox="1">
            <a:spLocks noChangeArrowheads="1"/>
          </p:cNvSpPr>
          <p:nvPr/>
        </p:nvSpPr>
        <p:spPr bwMode="auto">
          <a:xfrm>
            <a:off x="4213225" y="609600"/>
            <a:ext cx="3178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cs-CZ" sz="2000" dirty="0" smtClean="0"/>
              <a:t>Zákon o registrech </a:t>
            </a:r>
            <a:endParaRPr lang="cs-CZ" sz="2000" dirty="0"/>
          </a:p>
        </p:txBody>
      </p:sp>
    </p:spTree>
    <p:extLst>
      <p:ext uri="{BB962C8B-B14F-4D97-AF65-F5344CB8AC3E}">
        <p14:creationId xmlns:p14="http://schemas.microsoft.com/office/powerpoint/2010/main" val="3743880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9432</TotalTime>
  <Words>766</Words>
  <Application>Microsoft Office PowerPoint</Application>
  <PresentationFormat>Předvádění na obrazovce (4:3)</PresentationFormat>
  <Paragraphs>307</Paragraphs>
  <Slides>23</Slides>
  <Notes>23</Notes>
  <HiddenSlides>0</HiddenSlides>
  <MMClips>0</MMClips>
  <ScaleCrop>false</ScaleCrop>
  <HeadingPairs>
    <vt:vector size="4" baseType="variant">
      <vt:variant>
        <vt:lpstr>Motiv</vt:lpstr>
      </vt:variant>
      <vt:variant>
        <vt:i4>1</vt:i4>
      </vt:variant>
      <vt:variant>
        <vt:lpstr>Nadpisy snímků</vt:lpstr>
      </vt:variant>
      <vt:variant>
        <vt:i4>23</vt:i4>
      </vt:variant>
    </vt:vector>
  </HeadingPairs>
  <TitlesOfParts>
    <vt:vector size="24" baseType="lpstr">
      <vt:lpstr>Výchozí návrh</vt:lpstr>
      <vt:lpstr>Olomouc, 27. února 2012 </vt:lpstr>
      <vt:lpstr>Prezentace aplikace PowerPoint</vt:lpstr>
      <vt:lpstr> Nejdůležitější změny ve školském zákoně </vt:lpstr>
      <vt:lpstr> Nejdůležitější změny ve školském zákoně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Jana</dc:creator>
  <cp:lastModifiedBy>Sedláček Tomáš</cp:lastModifiedBy>
  <cp:revision>341</cp:revision>
  <cp:lastPrinted>2012-02-24T07:41:33Z</cp:lastPrinted>
  <dcterms:created xsi:type="dcterms:W3CDTF">2008-01-15T11:19:01Z</dcterms:created>
  <dcterms:modified xsi:type="dcterms:W3CDTF">2012-03-01T12:33:00Z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
  </property>
  <property fmtid="{D5CDD505-2E9C-101B-9397-08002B2CF9AE}" pid="3" name="Status">
    <vt:lpwstr/>
  </property>
</Properties>
</file>