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58" r:id="rId8"/>
    <p:sldId id="261" r:id="rId9"/>
    <p:sldId id="264" r:id="rId10"/>
    <p:sldId id="269" r:id="rId11"/>
    <p:sldId id="270" r:id="rId12"/>
    <p:sldId id="272" r:id="rId13"/>
    <p:sldId id="286" r:id="rId14"/>
    <p:sldId id="271" r:id="rId15"/>
    <p:sldId id="259" r:id="rId16"/>
    <p:sldId id="273" r:id="rId17"/>
    <p:sldId id="274" r:id="rId18"/>
    <p:sldId id="276" r:id="rId19"/>
    <p:sldId id="277" r:id="rId20"/>
    <p:sldId id="275" r:id="rId21"/>
    <p:sldId id="278" r:id="rId22"/>
    <p:sldId id="284" r:id="rId23"/>
    <p:sldId id="285" r:id="rId24"/>
    <p:sldId id="279" r:id="rId25"/>
    <p:sldId id="280" r:id="rId26"/>
    <p:sldId id="281" r:id="rId27"/>
    <p:sldId id="262" r:id="rId28"/>
    <p:sldId id="283" r:id="rId29"/>
  </p:sldIdLst>
  <p:sldSz cx="12190413" cy="6859588"/>
  <p:notesSz cx="6858000" cy="9144000"/>
  <p:defaultTextStyle>
    <a:defPPr>
      <a:defRPr lang="it-IT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4" y="24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1593372095372668E-3"/>
                  <c:y val="-1.72229355287011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Candara" panose="020E0502030303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Pěšky</c:v>
                </c:pt>
                <c:pt idx="1">
                  <c:v>Na kole</c:v>
                </c:pt>
                <c:pt idx="2">
                  <c:v>Autobusem</c:v>
                </c:pt>
                <c:pt idx="3">
                  <c:v>Autem</c:v>
                </c:pt>
                <c:pt idx="4">
                  <c:v>MHD</c:v>
                </c:pt>
                <c:pt idx="5">
                  <c:v>Ostatní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179</c:v>
                </c:pt>
                <c:pt idx="1">
                  <c:v>16</c:v>
                </c:pt>
                <c:pt idx="2">
                  <c:v>9</c:v>
                </c:pt>
                <c:pt idx="3">
                  <c:v>74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72483528681859"/>
          <c:y val="7.1463620444289264E-2"/>
          <c:w val="0.30396890585152447"/>
          <c:h val="0.87883290745472731"/>
        </c:manualLayout>
      </c:layout>
      <c:overlay val="0"/>
      <c:txPr>
        <a:bodyPr/>
        <a:lstStyle/>
        <a:p>
          <a:pPr>
            <a:defRPr sz="1600" b="1">
              <a:solidFill>
                <a:schemeClr val="tx2"/>
              </a:solidFill>
              <a:latin typeface="Candara" panose="020E0502030303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7113397592898"/>
          <c:y val="4.2536924989639451E-2"/>
          <c:w val="0.76961707450744832"/>
          <c:h val="0.59264517198508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List1!$A$2:$A$6</c:f>
              <c:strCache>
                <c:ptCount val="5"/>
                <c:pt idx="0">
                  <c:v>Zcela nespokojen</c:v>
                </c:pt>
                <c:pt idx="1">
                  <c:v>Spíše nespokojen</c:v>
                </c:pt>
                <c:pt idx="2">
                  <c:v>Nevím</c:v>
                </c:pt>
                <c:pt idx="3">
                  <c:v>Spíše spokojen</c:v>
                </c:pt>
                <c:pt idx="4">
                  <c:v>Zcela nespokojen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29</c:v>
                </c:pt>
                <c:pt idx="1">
                  <c:v>48</c:v>
                </c:pt>
                <c:pt idx="2">
                  <c:v>51</c:v>
                </c:pt>
                <c:pt idx="3">
                  <c:v>95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782968"/>
        <c:axId val="305783360"/>
      </c:barChart>
      <c:catAx>
        <c:axId val="305782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Candara" panose="020E0502030303020204" pitchFamily="34" charset="0"/>
              </a:defRPr>
            </a:pPr>
            <a:endParaRPr lang="cs-CZ"/>
          </a:p>
        </c:txPr>
        <c:crossAx val="305783360"/>
        <c:crosses val="autoZero"/>
        <c:auto val="1"/>
        <c:lblAlgn val="ctr"/>
        <c:lblOffset val="100"/>
        <c:noMultiLvlLbl val="0"/>
      </c:catAx>
      <c:valAx>
        <c:axId val="3057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782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7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8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9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35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17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2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22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7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5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3113-CA1B-4C3F-AD1D-70824A7AA819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F93B-0B1E-4F75-9197-5166DA0C6F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13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9" Type="http://schemas.openxmlformats.org/officeDocument/2006/relationships/image" Target="../media/image25.jpe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38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37" Type="http://schemas.openxmlformats.org/officeDocument/2006/relationships/image" Target="../media/image23.jpeg"/><Relationship Id="rId40" Type="http://schemas.openxmlformats.org/officeDocument/2006/relationships/image" Target="../media/image26.jpe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image" Target="../media/image22.jpe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37" Type="http://schemas.openxmlformats.org/officeDocument/2006/relationships/image" Target="../media/image29.jp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image" Target="../media/image28.jpe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www.youtube.com/watch?v=o_2tpAINUzw&amp;t=35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9" Type="http://schemas.openxmlformats.org/officeDocument/2006/relationships/image" Target="../media/image36.jpe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38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37" Type="http://schemas.openxmlformats.org/officeDocument/2006/relationships/image" Target="../media/image34.jpe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image" Target="../media/image33.jpe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image" Target="../media/image38.jpe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37" Type="http://schemas.openxmlformats.org/officeDocument/2006/relationships/image" Target="../media/image39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hyperlink" Target="mailto:valcik@muvalmez.cz" TargetMode="External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mailto:horin@muvalmez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Relationship Id="rId3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onadipiave.net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etrinja.hr/" TargetMode="External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1.gif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hyperlink" Target="http://kildare.ie/countycouncil/index.html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hyperlink" Target="http://www.valasskemezirici.cz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heerlen.nl/" TargetMode="External"/><Relationship Id="rId20" Type="http://schemas.openxmlformats.org/officeDocument/2006/relationships/hyperlink" Target="http://www.idrija.s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hyperlink" Target="http://www.nort-sur-erdre.fr/jsp/site/Portal.jsp" TargetMode="External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hyperlink" Target="http://www.ayto-medinadelcampo.es/MedinaDelCampo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urbact.eu/citycentredoct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miasto.radlin.pl/" TargetMode="External"/><Relationship Id="rId22" Type="http://schemas.openxmlformats.org/officeDocument/2006/relationships/hyperlink" Target="http://www.cm-amarante.pt/" TargetMode="External"/><Relationship Id="rId27" Type="http://schemas.openxmlformats.org/officeDocument/2006/relationships/hyperlink" Target="https://twitter.com/citycentredoc" TargetMode="External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22433" y="2735414"/>
            <a:ext cx="101435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>
                <a:solidFill>
                  <a:srgbClr val="1F4E79"/>
                </a:solidFill>
                <a:latin typeface="Candara" pitchFamily="34"/>
              </a:rPr>
              <a:t>City Centre Doctor </a:t>
            </a:r>
            <a:r>
              <a:rPr lang="en-IE" sz="5400" b="1" dirty="0" smtClean="0">
                <a:solidFill>
                  <a:srgbClr val="1F4E79"/>
                </a:solidFill>
                <a:latin typeface="Candara" pitchFamily="34"/>
              </a:rPr>
              <a:t>Project</a:t>
            </a:r>
            <a:endParaRPr lang="cs-CZ" sz="5400" b="1" dirty="0" smtClean="0">
              <a:solidFill>
                <a:srgbClr val="1F4E79"/>
              </a:solidFill>
              <a:latin typeface="Candara" pitchFamily="34"/>
            </a:endParaRPr>
          </a:p>
          <a:p>
            <a:pPr algn="ctr"/>
            <a:r>
              <a:rPr lang="cs-CZ" sz="4800" dirty="0" smtClean="0">
                <a:solidFill>
                  <a:srgbClr val="1F4E79"/>
                </a:solidFill>
                <a:latin typeface="Candara" pitchFamily="34"/>
              </a:rPr>
              <a:t>Olomouc</a:t>
            </a:r>
          </a:p>
          <a:p>
            <a:pPr algn="ctr"/>
            <a:r>
              <a:rPr lang="cs-CZ" sz="4800" dirty="0" smtClean="0">
                <a:solidFill>
                  <a:srgbClr val="1F4E79"/>
                </a:solidFill>
                <a:latin typeface="Candara" pitchFamily="34"/>
              </a:rPr>
              <a:t>18. 9. 2017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157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5857" y="1826458"/>
            <a:ext cx="101435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4, WP 1 – projektové řízení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OP URBACT doporučuje pracovní úvazek ve výši 1,0 (projektový manažer, koordinátor projektu, finanční manažer).</a:t>
            </a:r>
          </a:p>
          <a:p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Veškeré nejasnosti vždy konzultovat s </a:t>
            </a:r>
            <a:r>
              <a:rPr lang="cs-CZ" sz="2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Lead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Partnerem , CRR nebo Národním kontaktním místem.  </a:t>
            </a:r>
          </a:p>
          <a:p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Veškeré výdaje se nahrávají do systému Synergie CTE, ve kterém probíhá jejich validace.</a:t>
            </a:r>
          </a:p>
          <a:p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Oficiální komunikace jen v ANGLIČTINĚ = možné problémy.  </a:t>
            </a:r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5857" y="1826458"/>
            <a:ext cx="101435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5, WP 2 – mezinárodní výměna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Jedna z nejzásadnějších projektových aktivit.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 rámci projektu probíhá mezinárodní výměna zkušeností. Partneři se navzájem navštěvují a konzultují danou problematiku.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Stěžejní role </a:t>
            </a:r>
            <a:r>
              <a:rPr lang="cs-CZ" sz="2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Lead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experta.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Projekt hradí veškeré výdaje vzniklé s těmito cestami.</a:t>
            </a: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41679" y="1020653"/>
            <a:ext cx="1014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5, WP 2 – mezinárodní výměna</a:t>
            </a: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2" y="1714271"/>
            <a:ext cx="3592425" cy="2022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55" y="1601032"/>
            <a:ext cx="3632692" cy="2043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97" y="1647056"/>
            <a:ext cx="3669543" cy="20641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85" y="3894677"/>
            <a:ext cx="3856698" cy="21693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91" y="3759705"/>
            <a:ext cx="3475353" cy="23169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9" y="3795706"/>
            <a:ext cx="3446386" cy="22975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3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62957" y="1020653"/>
            <a:ext cx="1014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5, WP 2 – </a:t>
            </a:r>
            <a:r>
              <a:rPr lang="cs-CZ" sz="32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setkání ve Valašském Meziříčí</a:t>
            </a: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7" y="1857774"/>
            <a:ext cx="3496906" cy="202281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3" y="4005858"/>
            <a:ext cx="3536360" cy="198920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85" y="1832246"/>
            <a:ext cx="6323362" cy="42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5857" y="1826458"/>
            <a:ext cx="10143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Cílem je zapojit občany a na základě jejich podnětů a nápadů vytvořit Integrovaný akční plán. </a:t>
            </a:r>
          </a:p>
          <a:p>
            <a:endParaRPr lang="cs-CZ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Hlavní nástroj: URBACT LOCAL GROUP (ULG)</a:t>
            </a:r>
          </a:p>
        </p:txBody>
      </p:sp>
    </p:spTree>
    <p:extLst>
      <p:ext uri="{BB962C8B-B14F-4D97-AF65-F5344CB8AC3E}">
        <p14:creationId xmlns:p14="http://schemas.microsoft.com/office/powerpoint/2010/main" val="38635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entagon 6"/>
          <p:cNvSpPr/>
          <p:nvPr/>
        </p:nvSpPr>
        <p:spPr>
          <a:xfrm>
            <a:off x="2897201" y="2462473"/>
            <a:ext cx="2125474" cy="1359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5947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gradFill>
            <a:gsLst>
              <a:gs pos="0">
                <a:srgbClr val="A00035"/>
              </a:gs>
              <a:gs pos="100000">
                <a:srgbClr val="E60051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FFFFFF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Místní analýza </a:t>
            </a:r>
            <a:endParaRPr lang="en-IE" sz="3600" b="0" i="0" u="none" strike="noStrike" kern="1200" cap="none" spc="0" baseline="0" dirty="0">
              <a:solidFill>
                <a:srgbClr val="FFFFFF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30" name="Pentagon 7"/>
          <p:cNvSpPr/>
          <p:nvPr/>
        </p:nvSpPr>
        <p:spPr>
          <a:xfrm>
            <a:off x="372916" y="2429309"/>
            <a:ext cx="2265551" cy="1359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2936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gradFill>
            <a:gsLst>
              <a:gs pos="0">
                <a:srgbClr val="2C5981"/>
              </a:gs>
              <a:gs pos="100000">
                <a:srgbClr val="4382BA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FFFFFF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Místní struktura</a:t>
            </a:r>
            <a:endParaRPr lang="en-IE" sz="3600" b="0" i="0" u="none" strike="noStrike" kern="1200" cap="none" spc="0" baseline="0" dirty="0">
              <a:solidFill>
                <a:srgbClr val="FFFFFF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31" name="Pentagon 8"/>
          <p:cNvSpPr/>
          <p:nvPr/>
        </p:nvSpPr>
        <p:spPr>
          <a:xfrm>
            <a:off x="5198848" y="2462473"/>
            <a:ext cx="2110279" cy="1359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7954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gradFill>
            <a:gsLst>
              <a:gs pos="0">
                <a:srgbClr val="006D2A"/>
              </a:gs>
              <a:gs pos="100000">
                <a:srgbClr val="009E41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0" cap="none" spc="0" baseline="0" dirty="0">
                <a:solidFill>
                  <a:srgbClr val="FFFFFF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Nápady</a:t>
            </a:r>
            <a:endParaRPr lang="en-IE" sz="3600" b="0" i="0" u="none" strike="noStrike" kern="1200" cap="none" spc="0" baseline="0" dirty="0">
              <a:solidFill>
                <a:srgbClr val="FFFFFF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52" name="Rectangle 1"/>
          <p:cNvSpPr/>
          <p:nvPr/>
        </p:nvSpPr>
        <p:spPr>
          <a:xfrm>
            <a:off x="2768635" y="3932670"/>
            <a:ext cx="2333793" cy="22472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 dirty="0" smtClean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Základní</a:t>
            </a:r>
            <a:r>
              <a:rPr lang="cs-CZ" sz="2800" dirty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 </a:t>
            </a:r>
            <a:r>
              <a:rPr lang="cs-CZ" sz="2800" dirty="0" smtClean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m</a:t>
            </a:r>
            <a:r>
              <a:rPr lang="cs-CZ" sz="2800" b="0" i="0" u="none" strike="noStrike" kern="0" cap="none" spc="0" baseline="0" dirty="0" smtClean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ístní </a:t>
            </a: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průzkum</a:t>
            </a:r>
            <a:endParaRPr lang="en-IE" sz="2800" b="0" i="0" u="none" strike="noStrike" kern="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Místní indikátory</a:t>
            </a:r>
            <a:endParaRPr lang="en-IE" sz="2800" b="0" i="0" u="none" strike="noStrike" kern="120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59" name="Rectangle 1"/>
          <p:cNvSpPr/>
          <p:nvPr/>
        </p:nvSpPr>
        <p:spPr>
          <a:xfrm>
            <a:off x="5198847" y="3932670"/>
            <a:ext cx="2333793" cy="22472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Výměna zkušeností</a:t>
            </a:r>
            <a:endParaRPr lang="en-IE" sz="2800" b="0" i="0" u="none" strike="noStrike" kern="120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Local Idea Cafes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Výzkum</a:t>
            </a:r>
            <a:endParaRPr lang="en-IE" sz="2800" b="0" i="0" u="none" strike="noStrike" kern="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9024" y="3948425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9144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400" dirty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ULG</a:t>
            </a:r>
          </a:p>
          <a:p>
            <a:pPr marL="457200" lvl="0" indent="-457200" defTabSz="9144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Projektová síť</a:t>
            </a:r>
            <a:endParaRPr lang="en-IE" sz="2400" kern="0" dirty="0">
              <a:solidFill>
                <a:schemeClr val="tx2"/>
              </a:solidFill>
              <a:latin typeface="Candara" panose="020E0502030303020204" pitchFamily="34" charset="0"/>
              <a:ea typeface="Ebrima" pitchFamily="2"/>
              <a:cs typeface="Ebrima" pitchFamily="2"/>
            </a:endParaRPr>
          </a:p>
          <a:p>
            <a:pPr marL="457200" lvl="0" indent="-457200" defTabSz="9144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komunikace</a:t>
            </a:r>
            <a:endParaRPr lang="en-IE" sz="2400" dirty="0">
              <a:solidFill>
                <a:schemeClr val="tx2"/>
              </a:solidFill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69" name="Pentagon 9"/>
          <p:cNvSpPr/>
          <p:nvPr/>
        </p:nvSpPr>
        <p:spPr>
          <a:xfrm>
            <a:off x="7594415" y="2472531"/>
            <a:ext cx="1994979" cy="1359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7954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gradFill>
            <a:gsLst>
              <a:gs pos="0">
                <a:srgbClr val="A07400"/>
              </a:gs>
              <a:gs pos="100000">
                <a:srgbClr val="E6A900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b="0" i="0" u="none" strike="noStrike" kern="1200" cap="none" spc="0" baseline="0" dirty="0">
                <a:solidFill>
                  <a:srgbClr val="FFFFFF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Beta actions</a:t>
            </a:r>
          </a:p>
        </p:txBody>
      </p:sp>
      <p:sp>
        <p:nvSpPr>
          <p:cNvPr id="70" name="Pentagon 10"/>
          <p:cNvSpPr/>
          <p:nvPr/>
        </p:nvSpPr>
        <p:spPr>
          <a:xfrm>
            <a:off x="9987814" y="2472531"/>
            <a:ext cx="1833581" cy="1359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7954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gradFill>
            <a:gsLst>
              <a:gs pos="0">
                <a:srgbClr val="A000A0"/>
              </a:gs>
              <a:gs pos="100000">
                <a:srgbClr val="E600E6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FFFFFF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Akční plán</a:t>
            </a:r>
            <a:endParaRPr lang="en-IE" sz="3600" b="0" i="0" u="none" strike="noStrike" kern="1200" cap="none" spc="0" baseline="0" dirty="0">
              <a:solidFill>
                <a:srgbClr val="FFFFFF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71" name="Rectangle 1"/>
          <p:cNvSpPr/>
          <p:nvPr/>
        </p:nvSpPr>
        <p:spPr>
          <a:xfrm>
            <a:off x="7540510" y="3949178"/>
            <a:ext cx="2333793" cy="18162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Návrhy akcí</a:t>
            </a:r>
            <a:endParaRPr lang="en-IE" sz="2800" b="0" i="0" u="none" strike="noStrike" kern="120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Pilot</a:t>
            </a:r>
            <a:r>
              <a:rPr lang="cs-CZ" sz="2800" b="0" i="0" u="none" strike="noStrike" kern="0" cap="none" spc="0" baseline="0" dirty="0" smtClean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ní</a:t>
            </a:r>
            <a:r>
              <a:rPr lang="cs-CZ" sz="2800" kern="0" dirty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 </a:t>
            </a:r>
            <a:r>
              <a:rPr lang="cs-CZ" sz="2800" kern="0" dirty="0" smtClean="0">
                <a:solidFill>
                  <a:schemeClr val="tx2"/>
                </a:solidFill>
                <a:latin typeface="Candara" panose="020E0502030303020204" pitchFamily="34" charset="0"/>
                <a:ea typeface="Ebrima" pitchFamily="2"/>
                <a:cs typeface="Ebrima" pitchFamily="2"/>
              </a:rPr>
              <a:t>e</a:t>
            </a:r>
            <a:r>
              <a:rPr lang="cs-CZ" sz="2800" b="0" i="0" u="none" strike="noStrike" kern="0" cap="none" spc="0" baseline="0" dirty="0" smtClean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valuace</a:t>
            </a:r>
            <a:endParaRPr lang="en-IE" sz="2800" b="0" i="0" u="none" strike="noStrike" kern="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  <p:sp>
        <p:nvSpPr>
          <p:cNvPr id="72" name="Rectangle 1"/>
          <p:cNvSpPr/>
          <p:nvPr/>
        </p:nvSpPr>
        <p:spPr>
          <a:xfrm>
            <a:off x="9702385" y="3948425"/>
            <a:ext cx="2477664" cy="22472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Finální aktivity</a:t>
            </a:r>
            <a:endParaRPr lang="en-IE" sz="2800" b="0" i="0" u="none" strike="noStrike" kern="120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Finální konference</a:t>
            </a:r>
            <a:endParaRPr lang="en-IE" sz="2800" b="0" i="0" u="none" strike="noStrike" kern="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chemeClr val="tx2"/>
                </a:solidFill>
                <a:uFillTx/>
                <a:latin typeface="Candara" panose="020E0502030303020204" pitchFamily="34" charset="0"/>
                <a:ea typeface="Ebrima" pitchFamily="2"/>
                <a:cs typeface="Ebrima" pitchFamily="2"/>
              </a:rPr>
              <a:t>Realizace</a:t>
            </a:r>
            <a:endParaRPr lang="en-IE" sz="2800" b="0" i="0" u="none" strike="noStrike" kern="0" cap="none" spc="0" baseline="0" dirty="0">
              <a:solidFill>
                <a:schemeClr val="tx2"/>
              </a:solidFill>
              <a:uFillTx/>
              <a:latin typeface="Candara" panose="020E0502030303020204" pitchFamily="34" charset="0"/>
              <a:ea typeface="Ebrima" pitchFamily="2"/>
              <a:cs typeface="Ebri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360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7917" y="1543401"/>
            <a:ext cx="101435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URBACT LOCAL GROUP</a:t>
            </a:r>
          </a:p>
          <a:p>
            <a:pPr marL="457200" indent="-4572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Hlavní nástroj pro práci s veřejností</a:t>
            </a:r>
          </a:p>
          <a:p>
            <a:pPr marL="457200" indent="-4572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 současnosti cca 15 členů (odborníci z řad pracovníků města, architekti, marketingoví experti, studenti, restauratéři, podnikatelé, učitelé, zástupci poskytovatelů soc. služeb atd.)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30" y="1543400"/>
            <a:ext cx="3679845" cy="2446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5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5857" y="1826458"/>
            <a:ext cx="101435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Místní analýza</a:t>
            </a:r>
          </a:p>
          <a:p>
            <a:pPr marL="571500" indent="-571500">
              <a:buFontTx/>
              <a:buChar char="-"/>
            </a:pPr>
            <a:r>
              <a:rPr lang="cs-CZ" sz="3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 rámci projektu jsme vypracovali obsáhlou místní analýzu.</a:t>
            </a:r>
          </a:p>
          <a:p>
            <a:pPr marL="571500" indent="-571500">
              <a:buFontTx/>
              <a:buChar char="-"/>
            </a:pPr>
            <a:r>
              <a:rPr lang="cs-CZ" sz="3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Zahrnuje údaje jak z dotazníkového šetření, tak i cíleného pozorování členů ULG.</a:t>
            </a:r>
          </a:p>
        </p:txBody>
      </p:sp>
    </p:spTree>
    <p:extLst>
      <p:ext uri="{BB962C8B-B14F-4D97-AF65-F5344CB8AC3E}">
        <p14:creationId xmlns:p14="http://schemas.microsoft.com/office/powerpoint/2010/main" val="1200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3" y="556525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1"/>
            <a:ext cx="12191999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5161929" y="1601033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1999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2" y="332656"/>
            <a:ext cx="1616579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6" y="332844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4" y="207151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500" y="332657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1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4" y="6331725"/>
            <a:ext cx="30357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5" y="6331727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1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1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70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1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2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7" y="6331726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3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7" y="6328869"/>
            <a:ext cx="342371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50" y="6318486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8" y="6321384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6318595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18916" y="1618995"/>
            <a:ext cx="10715632" cy="323163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Analýza </a:t>
            </a:r>
            <a:r>
              <a:rPr lang="cs-CZ" sz="3600" dirty="0">
                <a:solidFill>
                  <a:schemeClr val="tx2"/>
                </a:solidFill>
                <a:latin typeface="Candara" panose="020E0502030303020204" pitchFamily="34" charset="0"/>
              </a:rPr>
              <a:t>městského</a:t>
            </a:r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 centra</a:t>
            </a:r>
          </a:p>
          <a:p>
            <a:r>
              <a:rPr lang="cs-CZ" sz="2800" b="1" dirty="0">
                <a:solidFill>
                  <a:schemeClr val="tx2"/>
                </a:solidFill>
                <a:latin typeface="Candara" panose="020E0502030303020204" pitchFamily="34" charset="0"/>
              </a:rPr>
              <a:t>Výsledky dotazníkové šetření</a:t>
            </a:r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:</a:t>
            </a:r>
          </a:p>
          <a:p>
            <a:endParaRPr lang="cs-CZ" sz="3600" b="1" dirty="0"/>
          </a:p>
          <a:p>
            <a:endParaRPr lang="cs-CZ" sz="3600" dirty="0"/>
          </a:p>
          <a:p>
            <a:pPr algn="ctr"/>
            <a:endParaRPr lang="cs-CZ" sz="3600" b="1" dirty="0"/>
          </a:p>
          <a:p>
            <a:endParaRPr lang="cs-CZ" sz="2400" dirty="0"/>
          </a:p>
        </p:txBody>
      </p:sp>
      <p:graphicFrame>
        <p:nvGraphicFramePr>
          <p:cNvPr id="32" name="Graf 31"/>
          <p:cNvGraphicFramePr/>
          <p:nvPr>
            <p:extLst>
              <p:ext uri="{D42A27DB-BD31-4B8C-83A1-F6EECF244321}">
                <p14:modId xmlns:p14="http://schemas.microsoft.com/office/powerpoint/2010/main" val="3387443857"/>
              </p:ext>
            </p:extLst>
          </p:nvPr>
        </p:nvGraphicFramePr>
        <p:xfrm>
          <a:off x="6479200" y="2781572"/>
          <a:ext cx="5295731" cy="30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65951"/>
              </p:ext>
            </p:extLst>
          </p:nvPr>
        </p:nvGraphicFramePr>
        <p:xfrm>
          <a:off x="567130" y="2781722"/>
          <a:ext cx="4918417" cy="32628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27677"/>
                <a:gridCol w="790740"/>
              </a:tblGrid>
              <a:tr h="65928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Nejčastější </a:t>
                      </a: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způsob, jakým se dopravujete do centra města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6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Pěšky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179</a:t>
                      </a:r>
                      <a:endParaRPr lang="cs-CZ" sz="1600" b="1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Na kole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cs-CZ" sz="1600" b="1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Autobusem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  <a:endParaRPr lang="cs-CZ" sz="1600" b="1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Městskou hromadnou dopravou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cs-CZ" sz="1600" b="1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Autem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74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Ostatní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3" y="556525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1"/>
            <a:ext cx="12191999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5442118" y="1773610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1999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2" y="332656"/>
            <a:ext cx="1616579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6" y="332844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4" y="207151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500" y="332657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1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4" y="6331725"/>
            <a:ext cx="30357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5" y="6331727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1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1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70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1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2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7" y="6331726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3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7" y="6328869"/>
            <a:ext cx="342371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50" y="6318486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8" y="6321384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6318595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18916" y="1773610"/>
            <a:ext cx="10715632" cy="323163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Analýza </a:t>
            </a:r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městského centra</a:t>
            </a:r>
          </a:p>
          <a:p>
            <a:r>
              <a:rPr lang="cs-CZ" sz="2800" b="1" dirty="0">
                <a:solidFill>
                  <a:schemeClr val="tx2"/>
                </a:solidFill>
                <a:latin typeface="Candara" panose="020E0502030303020204" pitchFamily="34" charset="0"/>
              </a:rPr>
              <a:t>Výsledky dotazníkové šetření:</a:t>
            </a:r>
          </a:p>
          <a:p>
            <a:endParaRPr lang="cs-CZ" sz="3600" b="1" dirty="0"/>
          </a:p>
          <a:p>
            <a:endParaRPr lang="cs-CZ" sz="3600" dirty="0"/>
          </a:p>
          <a:p>
            <a:pPr algn="ctr"/>
            <a:endParaRPr lang="cs-CZ" sz="3600" b="1" dirty="0"/>
          </a:p>
          <a:p>
            <a:endParaRPr lang="cs-CZ" sz="2400" dirty="0"/>
          </a:p>
        </p:txBody>
      </p:sp>
      <p:graphicFrame>
        <p:nvGraphicFramePr>
          <p:cNvPr id="32" name="Graf 31"/>
          <p:cNvGraphicFramePr/>
          <p:nvPr>
            <p:extLst>
              <p:ext uri="{D42A27DB-BD31-4B8C-83A1-F6EECF244321}">
                <p14:modId xmlns:p14="http://schemas.microsoft.com/office/powerpoint/2010/main" val="4157482796"/>
              </p:ext>
            </p:extLst>
          </p:nvPr>
        </p:nvGraphicFramePr>
        <p:xfrm>
          <a:off x="6889638" y="2277666"/>
          <a:ext cx="5039010" cy="373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2822"/>
              </p:ext>
            </p:extLst>
          </p:nvPr>
        </p:nvGraphicFramePr>
        <p:xfrm>
          <a:off x="567130" y="2997646"/>
          <a:ext cx="5912069" cy="30371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71215"/>
                <a:gridCol w="1140854"/>
              </a:tblGrid>
              <a:tr h="65928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Jste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spokojen </a:t>
                      </a: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(a) s otevíracími hodinami obchodů na náměstí?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68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Zcela nespokojen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29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Spíše nespokojen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48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Nevím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51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Spíše spokojen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95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Zcela nespokojen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  <a:latin typeface="Candara" panose="020E0502030303020204" pitchFamily="34" charset="0"/>
                        </a:rPr>
                        <a:t>60</a:t>
                      </a: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12698" marR="12698" marT="9527" marB="952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7917" y="1596640"/>
            <a:ext cx="1014350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1F4E79"/>
                </a:solidFill>
                <a:latin typeface="Candara" pitchFamily="34"/>
              </a:rPr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Jak se zapojit do OP URBACT?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Proč jsme se zapojili?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O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WP 1 – projektové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WP2 – mezinárodní výměna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WP3 – místní politika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WP4 – publicita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Cíl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Naše očekávání</a:t>
            </a:r>
          </a:p>
          <a:p>
            <a:pPr marL="514350" indent="-514350">
              <a:buFont typeface="+mj-lt"/>
              <a:buAutoNum type="arabicPeriod"/>
            </a:pPr>
            <a:endParaRPr lang="cs-CZ" sz="2800" b="1" dirty="0" smtClean="0">
              <a:solidFill>
                <a:srgbClr val="1F4E79"/>
              </a:solidFill>
              <a:latin typeface="Candara" pitchFamily="34"/>
            </a:endParaRPr>
          </a:p>
          <a:p>
            <a:pPr marL="514350" indent="-514350">
              <a:buFont typeface="+mj-lt"/>
              <a:buAutoNum type="arabicPeriod"/>
            </a:pPr>
            <a:endParaRPr lang="cs-CZ" sz="2800" b="1" dirty="0" smtClean="0">
              <a:solidFill>
                <a:srgbClr val="1F4E79"/>
              </a:solidFill>
              <a:latin typeface="Candara" pitchFamily="34"/>
            </a:endParaRPr>
          </a:p>
          <a:p>
            <a:pPr marL="514350" indent="-514350">
              <a:buFont typeface="+mj-lt"/>
              <a:buAutoNum type="arabicPeriod"/>
            </a:pPr>
            <a:endParaRPr lang="cs-CZ" sz="2800" b="1" dirty="0" smtClean="0">
              <a:solidFill>
                <a:srgbClr val="1F4E79"/>
              </a:solidFill>
              <a:latin typeface="Candara" pitchFamily="34"/>
            </a:endParaRPr>
          </a:p>
          <a:p>
            <a:pPr marL="914400" indent="-914400">
              <a:buFont typeface="+mj-lt"/>
              <a:buAutoNum type="arabicPeriod"/>
            </a:pP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9400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0099" y="1826458"/>
            <a:ext cx="101435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endParaRPr lang="cs-CZ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Idea Café a </a:t>
            </a:r>
            <a:r>
              <a:rPr lang="cs-CZ" sz="2400" b="1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Ideas</a:t>
            </a:r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Generation</a:t>
            </a: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Aktivity zaměřené na získání nápadů a inovací od veřejnosti.</a:t>
            </a:r>
          </a:p>
          <a:p>
            <a:pPr marL="887151" lvl="1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veřejné projednání</a:t>
            </a:r>
          </a:p>
          <a:p>
            <a:pPr marL="887151" lvl="1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latin typeface="Candara" panose="020E0502030303020204" pitchFamily="34" charset="0"/>
              </a:rPr>
              <a:t>n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eformální diskuze s občany</a:t>
            </a:r>
          </a:p>
          <a:p>
            <a:pPr marL="887151" lvl="1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latin typeface="Candara" panose="020E0502030303020204" pitchFamily="34" charset="0"/>
              </a:rPr>
              <a:t>c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elodenní událost v centru města</a:t>
            </a:r>
          </a:p>
          <a:p>
            <a:pPr lvl="1"/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lvl="1"/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  <a:hlinkClick r:id="rId35"/>
              </a:rPr>
              <a:t>Video z akcí</a:t>
            </a:r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3795" y="1500344"/>
            <a:ext cx="10143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endParaRPr lang="cs-CZ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45" y="3965202"/>
            <a:ext cx="3783278" cy="2128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69" y="1354738"/>
            <a:ext cx="3617843" cy="2405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08" y="1601032"/>
            <a:ext cx="2423474" cy="430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6" y="4249692"/>
            <a:ext cx="3845225" cy="18469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5" y="2102728"/>
            <a:ext cx="3167189" cy="2105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0099" y="1826458"/>
            <a:ext cx="101435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Beta akce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Reálné výstupy projektu směřující k oživení městského centra.</a:t>
            </a:r>
          </a:p>
          <a:p>
            <a:pPr marL="887151" lvl="1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latin typeface="Candara" panose="020E0502030303020204" pitchFamily="34" charset="0"/>
              </a:rPr>
              <a:t>s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naha o inovace veřejného prostoru</a:t>
            </a:r>
          </a:p>
          <a:p>
            <a:pPr marL="887151" lvl="1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latin typeface="Candara" panose="020E0502030303020204" pitchFamily="34" charset="0"/>
              </a:rPr>
              <a:t>v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ýstup práce ULG</a:t>
            </a:r>
          </a:p>
          <a:p>
            <a:pPr marL="887151" lvl="1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latin typeface="Candara" panose="020E0502030303020204" pitchFamily="34" charset="0"/>
              </a:rPr>
              <a:t>j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ak dlouhodobého charakteru, tak i jednodenní událost</a:t>
            </a:r>
          </a:p>
          <a:p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0099" y="1826458"/>
            <a:ext cx="10143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6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WP 3 – místní politika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Beta akce</a:t>
            </a:r>
          </a:p>
          <a:p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2995117"/>
            <a:ext cx="4862289" cy="27350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68" y="2995118"/>
            <a:ext cx="4862287" cy="27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0099" y="1826458"/>
            <a:ext cx="101435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7, WP 4 – publicita</a:t>
            </a:r>
          </a:p>
          <a:p>
            <a:endParaRPr lang="cs-CZ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Standardně vedená publicita: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Správně uvedené loga atd.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Důraz na užívání sociálních sítí (</a:t>
            </a:r>
            <a:r>
              <a:rPr lang="cs-CZ" sz="2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Twitter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r>
              <a:rPr lang="cs-CZ" sz="2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Facebook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atd.).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Snaha o co největší interaktivitu s občany.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Každý partner disponuje svým marketingovým mixem.</a:t>
            </a:r>
          </a:p>
          <a:p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0099" y="1826458"/>
            <a:ext cx="101435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8</a:t>
            </a:r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, Cíl projektu</a:t>
            </a:r>
            <a:endParaRPr lang="cs-CZ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Vypracování integrovaného akčního plánu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Souhrnný návod na oživení městského centra.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Zásobník možných opatření jak zatraktivnit městské centrum.</a:t>
            </a:r>
          </a:p>
          <a:p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Vytvoření místní podpůrné skupiny a větší zapojení veřejnosti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Komunitně vedený rozvoj města.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Moderní a aktivní přístup. </a:t>
            </a:r>
          </a:p>
          <a:p>
            <a:pPr marL="342900" indent="-342900">
              <a:buFontTx/>
              <a:buChar char="-"/>
            </a:pPr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0099" y="1826458"/>
            <a:ext cx="101435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9, Naše očekávání?</a:t>
            </a:r>
            <a:endParaRPr lang="cs-CZ" sz="24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Zlepšit informovanost občanů města.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Zvýšit zapojení veřejnosti do místního dění.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Zatraktivnit městské centrum.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Zkvalitnit služby v městském centru.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Dát centru „duši“. </a:t>
            </a:r>
          </a:p>
          <a:p>
            <a:pPr marL="342900" indent="-342900">
              <a:buFontTx/>
              <a:buChar char="-"/>
            </a:pPr>
            <a:endParaRPr lang="cs-CZ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sz="3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22433" y="2735414"/>
            <a:ext cx="101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1F4E79"/>
                </a:solidFill>
                <a:latin typeface="Candara" pitchFamily="34"/>
              </a:rPr>
              <a:t>Děkuji za pozornost!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856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5161928" y="1601032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7388" y="1712318"/>
            <a:ext cx="10715631" cy="589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Kontakty:</a:t>
            </a:r>
          </a:p>
          <a:p>
            <a:pPr lvl="0" algn="ctr" defTabSz="914400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dirty="0" smtClean="0">
                <a:solidFill>
                  <a:srgbClr val="000000"/>
                </a:solidFill>
                <a:latin typeface="Ebrima" pitchFamily="2"/>
                <a:ea typeface="Ebrima" pitchFamily="2"/>
                <a:cs typeface="Ebrima" pitchFamily="2"/>
              </a:rPr>
              <a:t>Antonín </a:t>
            </a:r>
            <a:r>
              <a:rPr lang="cs-CZ" sz="3200" dirty="0">
                <a:solidFill>
                  <a:srgbClr val="000000"/>
                </a:solidFill>
                <a:latin typeface="Ebrima" pitchFamily="2"/>
                <a:ea typeface="Ebrima" pitchFamily="2"/>
                <a:cs typeface="Ebrima" pitchFamily="2"/>
              </a:rPr>
              <a:t>Hořín – ULG koordinátor</a:t>
            </a:r>
            <a:endParaRPr lang="en-IE" sz="3200" dirty="0">
              <a:solidFill>
                <a:srgbClr val="000000"/>
              </a:solidFill>
              <a:latin typeface="Ebrima" pitchFamily="2"/>
              <a:ea typeface="Ebrima" pitchFamily="2"/>
              <a:cs typeface="Ebrima" pitchFamily="2"/>
            </a:endParaRPr>
          </a:p>
          <a:p>
            <a:pPr lvl="0" algn="ctr" defTabSz="914400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dirty="0">
                <a:solidFill>
                  <a:srgbClr val="000000"/>
                </a:solidFill>
                <a:latin typeface="Ebrima" pitchFamily="2"/>
                <a:ea typeface="Ebrima" pitchFamily="2"/>
                <a:cs typeface="Ebrima" pitchFamily="2"/>
                <a:hlinkClick r:id="rId35"/>
              </a:rPr>
              <a:t>horin@muvalmez.cz</a:t>
            </a:r>
            <a:endParaRPr lang="cs-CZ" sz="2800" dirty="0">
              <a:solidFill>
                <a:srgbClr val="000000"/>
              </a:solidFill>
              <a:latin typeface="Ebrima" pitchFamily="2"/>
              <a:ea typeface="Ebrima" pitchFamily="2"/>
              <a:cs typeface="Ebrima" pitchFamily="2"/>
            </a:endParaRPr>
          </a:p>
          <a:p>
            <a:pPr lvl="0" algn="ctr" defTabSz="914400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kern="0" dirty="0">
                <a:solidFill>
                  <a:srgbClr val="000000"/>
                </a:solidFill>
                <a:latin typeface="Ebrima" pitchFamily="2"/>
                <a:ea typeface="Ebrima" pitchFamily="2"/>
                <a:cs typeface="Ebrima" pitchFamily="2"/>
              </a:rPr>
              <a:t>Václav Valčík – projektový </a:t>
            </a:r>
            <a:r>
              <a:rPr lang="cs-CZ" sz="3200" kern="0" dirty="0" err="1">
                <a:solidFill>
                  <a:srgbClr val="000000"/>
                </a:solidFill>
                <a:latin typeface="Ebrima" pitchFamily="2"/>
                <a:ea typeface="Ebrima" pitchFamily="2"/>
                <a:cs typeface="Ebrima" pitchFamily="2"/>
              </a:rPr>
              <a:t>manager</a:t>
            </a:r>
            <a:endParaRPr lang="cs-CZ" sz="3200" kern="0" dirty="0">
              <a:solidFill>
                <a:srgbClr val="000000"/>
              </a:solidFill>
              <a:latin typeface="Ebrima" pitchFamily="2"/>
              <a:ea typeface="Ebrima" pitchFamily="2"/>
              <a:cs typeface="Ebrima" pitchFamily="2"/>
            </a:endParaRPr>
          </a:p>
          <a:p>
            <a:pPr lvl="0" algn="ctr" defTabSz="914400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Ebrima" pitchFamily="2"/>
                <a:ea typeface="Ebrima" pitchFamily="2"/>
                <a:cs typeface="Ebrima" pitchFamily="2"/>
                <a:hlinkClick r:id="rId36"/>
              </a:rPr>
              <a:t>valcik@muvalmez.cz</a:t>
            </a:r>
            <a:endParaRPr lang="cs-CZ" sz="2800" kern="0" dirty="0">
              <a:solidFill>
                <a:srgbClr val="000000"/>
              </a:solidFill>
              <a:latin typeface="Ebrima" pitchFamily="2"/>
              <a:ea typeface="Ebrima" pitchFamily="2"/>
              <a:cs typeface="Ebrima" pitchFamily="2"/>
            </a:endParaRPr>
          </a:p>
          <a:p>
            <a:endParaRPr lang="cs-CZ" sz="3200" b="1" dirty="0" smtClean="0"/>
          </a:p>
          <a:p>
            <a:endParaRPr lang="cs-CZ" sz="2800" dirty="0" smtClean="0"/>
          </a:p>
          <a:p>
            <a:pPr marL="457200" indent="-457200">
              <a:buFontTx/>
              <a:buChar char="-"/>
            </a:pPr>
            <a:endParaRPr lang="cs-CZ" sz="2800" dirty="0" smtClean="0"/>
          </a:p>
          <a:p>
            <a:pPr marL="457200" indent="-457200">
              <a:buFontTx/>
              <a:buChar char="-"/>
            </a:pPr>
            <a:endParaRPr lang="cs-CZ" sz="2800" dirty="0"/>
          </a:p>
        </p:txBody>
      </p:sp>
      <p:pic>
        <p:nvPicPr>
          <p:cNvPr id="29" name="Picture 4" descr="https://www.westsussexcpd.co.uk/_images/14106/Sign%20up%20for%20email%20alerts/Email_logo.pn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>
          <a:xfrm>
            <a:off x="2863358" y="3201956"/>
            <a:ext cx="891686" cy="88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https://www.westsussexcpd.co.uk/_images/14106/Sign%20up%20for%20email%20alerts/Email_logo.pn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>
          <a:xfrm>
            <a:off x="2863358" y="4869954"/>
            <a:ext cx="891686" cy="88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20826" y="1826458"/>
            <a:ext cx="101435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1, Jak se zapojit do OP URBACT?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Nejdříve je nejdůležitější definovat vlastní oblast zájmu (dle prioritních os programu).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OP URBACT otevírá výzvy k projektovým záměrům. 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Na internetových stránkách programu lze nalézt možné partnery a projektové záměry. Poté stačí jen kontaktovat potřebnou osobu.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Národní kontaktní místo zasílá pravidelný monitoring možných sítí – to byla i naše cesta k zapojení do OP URBACT.</a:t>
            </a:r>
          </a:p>
          <a:p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0084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20826" y="1826458"/>
            <a:ext cx="101435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2, Proč jsme se zapojili?</a:t>
            </a:r>
          </a:p>
          <a:p>
            <a:endParaRPr lang="cs-CZ" sz="2800" dirty="0" smtClean="0">
              <a:solidFill>
                <a:srgbClr val="1F4E79"/>
              </a:solidFill>
              <a:latin typeface="Candara" pitchFamily="34"/>
            </a:endParaRPr>
          </a:p>
          <a:p>
            <a:pPr algn="ctr"/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Tento projekt řeší problematiku oživení městského centra a jeho zatraktivnění jak pro občany města, tak i pro podnikatele. 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solidFill>
                <a:srgbClr val="1F4E79"/>
              </a:solidFill>
              <a:latin typeface="Candara" pitchFamily="34"/>
            </a:endParaRPr>
          </a:p>
          <a:p>
            <a:pPr algn="ctr"/>
            <a:r>
              <a:rPr lang="cs-CZ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„</a:t>
            </a:r>
            <a:r>
              <a:rPr lang="en-US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Innovation </a:t>
            </a:r>
            <a:r>
              <a:rPr lang="en-US" sz="2800" b="1" dirty="0">
                <a:solidFill>
                  <a:schemeClr val="tx2"/>
                </a:solidFill>
                <a:latin typeface="Candara" panose="020E0502030303020204" pitchFamily="34" charset="0"/>
              </a:rPr>
              <a:t>in the </a:t>
            </a:r>
            <a:r>
              <a:rPr lang="en-US" sz="2800" b="1" dirty="0" err="1">
                <a:solidFill>
                  <a:schemeClr val="tx2"/>
                </a:solidFill>
                <a:latin typeface="Candara" panose="020E0502030303020204" pitchFamily="34" charset="0"/>
              </a:rPr>
              <a:t>centres</a:t>
            </a:r>
            <a:r>
              <a:rPr lang="en-US" sz="2800" b="1" dirty="0">
                <a:solidFill>
                  <a:schemeClr val="tx2"/>
                </a:solidFill>
                <a:latin typeface="Candara" panose="020E0502030303020204" pitchFamily="34" charset="0"/>
              </a:rPr>
              <a:t> of smaller cities to retain local custom and to attract businesses and create </a:t>
            </a:r>
            <a:r>
              <a:rPr lang="en-US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employment</a:t>
            </a:r>
            <a:r>
              <a:rPr lang="cs-CZ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“</a:t>
            </a:r>
          </a:p>
          <a:p>
            <a:endParaRPr lang="cs-CZ" sz="2800" dirty="0" smtClean="0">
              <a:solidFill>
                <a:srgbClr val="1F4E79"/>
              </a:solidFill>
              <a:latin typeface="Candara" pitchFamily="34"/>
            </a:endParaRPr>
          </a:p>
          <a:p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9037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20826" y="1826458"/>
            <a:ext cx="101435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2, Proč jsme se zapojili?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Cílem je získat nové informace a nápady pro rozvoj městského centra. 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Vytvoření Integrovaného akčního plánu.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Komunitně vedené projektové aktivity.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Město Valašské Meziříčí plánuje celkovou rekonstrukci městského centra.</a:t>
            </a:r>
          </a:p>
          <a:p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 </a:t>
            </a:r>
          </a:p>
          <a:p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7786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7917" y="1796404"/>
            <a:ext cx="101435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1F4E79"/>
                </a:solidFill>
                <a:latin typeface="Candara" pitchFamily="34"/>
              </a:rPr>
              <a:t>3, O projektu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Před realizační fází proběhl detailní </a:t>
            </a:r>
            <a:r>
              <a:rPr lang="cs-CZ" sz="2800" dirty="0" err="1" smtClean="0">
                <a:solidFill>
                  <a:srgbClr val="1F4E79"/>
                </a:solidFill>
                <a:latin typeface="Candara" pitchFamily="34"/>
              </a:rPr>
              <a:t>screening</a:t>
            </a: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 </a:t>
            </a:r>
            <a:r>
              <a:rPr lang="cs-CZ" sz="2800" dirty="0" err="1" smtClean="0">
                <a:solidFill>
                  <a:srgbClr val="1F4E79"/>
                </a:solidFill>
                <a:latin typeface="Candara" pitchFamily="34"/>
              </a:rPr>
              <a:t>lead</a:t>
            </a: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 partnerem projektu (2 kola výběrového řízení potenciálních partnerů).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solidFill>
                  <a:srgbClr val="1F4E79"/>
                </a:solidFill>
                <a:latin typeface="Candara" pitchFamily="34"/>
              </a:rPr>
              <a:t>Do projektu je zapojeno celkem 10 evropských měst podobné velikosti. </a:t>
            </a:r>
          </a:p>
          <a:p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40907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941723" y="1512130"/>
            <a:ext cx="6392482" cy="42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67129" y="2205658"/>
            <a:ext cx="241764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A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Naas</a:t>
            </a: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FF660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Medina del Campo</a:t>
            </a: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C</a:t>
            </a:r>
            <a:r>
              <a:rPr lang="en-IE" sz="2000" b="1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San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Doná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 di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Piave</a:t>
            </a:r>
            <a:endParaRPr lang="en-IE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92D05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D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Radlin</a:t>
            </a:r>
            <a:endParaRPr lang="en-IE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00B05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E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Idrija</a:t>
            </a: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F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Valašské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Meziříčí</a:t>
            </a:r>
            <a:endParaRPr lang="en-IE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0066FF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G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Petrinja</a:t>
            </a:r>
            <a:endParaRPr lang="en-IE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1F4E79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H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Heerlen</a:t>
            </a: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000099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I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Nort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-sur-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Erdre</a:t>
            </a:r>
            <a:endParaRPr lang="en-IE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dirty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Candara" panose="020E0502030303020204" pitchFamily="34" charset="0"/>
              </a:rPr>
              <a:t>J</a:t>
            </a:r>
            <a:r>
              <a:rPr lang="en-IE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andara" panose="020E0502030303020204" pitchFamily="34" charset="0"/>
              </a:rPr>
              <a:t>– </a:t>
            </a:r>
            <a:r>
              <a:rPr lang="en-IE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Amarante</a:t>
            </a:r>
            <a:endParaRPr lang="en-IE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5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22433" y="1826458"/>
            <a:ext cx="10143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Projekt je rozdělen do 4 částí: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WP – projektové řízení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WP – mezinárodní výměna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WP – místní politika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solidFill>
                  <a:schemeClr val="tx2"/>
                </a:solidFill>
                <a:latin typeface="Candara" panose="020E0502030303020204" pitchFamily="34" charset="0"/>
              </a:rPr>
              <a:t>WP – publicita</a:t>
            </a:r>
            <a:endParaRPr lang="cs-CZ" sz="3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9001192" y="556524"/>
            <a:ext cx="2927455" cy="928259"/>
          </a:xfrm>
          <a:prstGeom prst="roundRect">
            <a:avLst/>
          </a:prstGeom>
          <a:solidFill>
            <a:srgbClr val="FFD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12192000" cy="853795"/>
          </a:xfrm>
          <a:prstGeom prst="rect">
            <a:avLst/>
          </a:prstGeom>
          <a:solidFill>
            <a:srgbClr val="331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12520" y="225534"/>
            <a:ext cx="3839264" cy="1600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9001192" y="188640"/>
            <a:ext cx="2927456" cy="837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-1816" y="6093296"/>
            <a:ext cx="12192000" cy="76470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32656"/>
            <a:ext cx="1341712" cy="12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45" y="332843"/>
            <a:ext cx="752162" cy="65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43" y="207150"/>
            <a:ext cx="1616543" cy="778397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99" y="332656"/>
            <a:ext cx="1682548" cy="8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ttangolo arrotondato 41"/>
          <p:cNvSpPr/>
          <p:nvPr/>
        </p:nvSpPr>
        <p:spPr>
          <a:xfrm>
            <a:off x="312520" y="6237312"/>
            <a:ext cx="601821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" descr="Risultati immagini per comune san donà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3" y="6331724"/>
            <a:ext cx="303573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isultati immagini per MEDINA DEL CAMPO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6331726"/>
            <a:ext cx="280602" cy="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isultati immagini per KILDARE COUNTY COUNCI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359727"/>
            <a:ext cx="321975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adlin – Stem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31725"/>
            <a:ext cx="300110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Risultati immagini per HEERLEN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6353862"/>
            <a:ext cx="735516" cy="2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Risultati immagini per PETRINJA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6313245"/>
            <a:ext cx="257053" cy="3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Risultati immagini per Idrija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6309320"/>
            <a:ext cx="24876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Amarante – Stemm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31" y="6311375"/>
            <a:ext cx="332633" cy="3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Blason de Nort-sur-Erdr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6331725"/>
            <a:ext cx="325650" cy="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arrotondato 52"/>
          <p:cNvSpPr/>
          <p:nvPr/>
        </p:nvSpPr>
        <p:spPr>
          <a:xfrm>
            <a:off x="8904312" y="6264338"/>
            <a:ext cx="3071471" cy="477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7" descr="Risultati immagini per icons fb youtube twitter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6328868"/>
            <a:ext cx="342372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9" descr="Risultati immagini per icons fb youtube twitte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49" y="6318485"/>
            <a:ext cx="343281" cy="3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51" y="6327686"/>
            <a:ext cx="330772" cy="3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 descr="Risultati immagini per icons pinterest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803" y="6305321"/>
            <a:ext cx="380522" cy="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 descr="Risultati immagini per icon we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547" y="6321383"/>
            <a:ext cx="340384" cy="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Znak měs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18594"/>
            <a:ext cx="323401" cy="3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5857" y="1826458"/>
            <a:ext cx="101435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4, WP 1 – projektové řízení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Celkový rozpočet projektu: 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744 531,57 EUR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Rozpočet města Val. Meziříčí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: 47 975,83 EUR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Spolufinancování: 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7 196,37 EUR</a:t>
            </a:r>
          </a:p>
          <a:p>
            <a:endParaRPr lang="cs-CZ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Rozpočet je členěn na kapitoly, které umožňují přesun až 20 %  financí z jedná kapitoly do druhé.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Ex – post financování, </a:t>
            </a:r>
            <a:r>
              <a:rPr lang="cs-CZ" sz="2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tz</a:t>
            </a:r>
            <a:r>
              <a:rPr lang="cs-CZ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. že po certifikaci výdajů Centrem pro regionální rozvoj dojde  k proplacení uznatelných výdajů.</a:t>
            </a:r>
          </a:p>
        </p:txBody>
      </p:sp>
    </p:spTree>
    <p:extLst>
      <p:ext uri="{BB962C8B-B14F-4D97-AF65-F5344CB8AC3E}">
        <p14:creationId xmlns:p14="http://schemas.microsoft.com/office/powerpoint/2010/main" val="25535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909</Words>
  <Application>Microsoft Office PowerPoint</Application>
  <PresentationFormat>Vlastní</PresentationFormat>
  <Paragraphs>193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Candara</vt:lpstr>
      <vt:lpstr>Ebrima</vt:lpstr>
      <vt:lpstr>Times New Roman</vt:lpstr>
      <vt:lpstr>Tema di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Šafářová Marie</cp:lastModifiedBy>
  <cp:revision>40</cp:revision>
  <dcterms:created xsi:type="dcterms:W3CDTF">2016-09-12T09:03:41Z</dcterms:created>
  <dcterms:modified xsi:type="dcterms:W3CDTF">2017-09-18T05:02:53Z</dcterms:modified>
</cp:coreProperties>
</file>