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7" r:id="rId3"/>
    <p:sldId id="260" r:id="rId4"/>
    <p:sldId id="261" r:id="rId5"/>
    <p:sldId id="262" r:id="rId6"/>
    <p:sldId id="263" r:id="rId7"/>
    <p:sldId id="272" r:id="rId8"/>
    <p:sldId id="271" r:id="rId9"/>
    <p:sldId id="268" r:id="rId10"/>
    <p:sldId id="270" r:id="rId11"/>
    <p:sldId id="264" r:id="rId12"/>
    <p:sldId id="265" r:id="rId13"/>
    <p:sldId id="267" r:id="rId14"/>
    <p:sldId id="259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7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0C1DCF-F9D4-4E62-9ECC-B5709A960994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8BE1D0F-183A-41D9-B219-4CEE90F3ECBE}">
      <dgm:prSet phldrT="[Text]"/>
      <dgm:spPr/>
      <dgm:t>
        <a:bodyPr/>
        <a:lstStyle/>
        <a:p>
          <a:r>
            <a:rPr lang="cs-CZ" smtClean="0"/>
            <a:t>3-5/2016 Podání projektové žádosti (2. krok)</a:t>
          </a:r>
          <a:endParaRPr lang="cs-CZ" dirty="0"/>
        </a:p>
      </dgm:t>
    </dgm:pt>
    <dgm:pt modelId="{456A78BF-D88F-42ED-A12D-FFF04980C50B}" type="parTrans" cxnId="{11F5951D-4211-42F0-B489-4126E70AF192}">
      <dgm:prSet/>
      <dgm:spPr/>
      <dgm:t>
        <a:bodyPr/>
        <a:lstStyle/>
        <a:p>
          <a:endParaRPr lang="cs-CZ"/>
        </a:p>
      </dgm:t>
    </dgm:pt>
    <dgm:pt modelId="{139A8C14-042E-4A72-BDA6-D9F3984A1551}" type="sibTrans" cxnId="{11F5951D-4211-42F0-B489-4126E70AF192}">
      <dgm:prSet/>
      <dgm:spPr/>
      <dgm:t>
        <a:bodyPr/>
        <a:lstStyle/>
        <a:p>
          <a:endParaRPr lang="cs-CZ"/>
        </a:p>
      </dgm:t>
    </dgm:pt>
    <dgm:pt modelId="{D7CBDBA4-8371-4450-AFB7-A23C3B3BB6D6}">
      <dgm:prSet phldrT="[Text]"/>
      <dgm:spPr/>
      <dgm:t>
        <a:bodyPr/>
        <a:lstStyle/>
        <a:p>
          <a:r>
            <a:rPr lang="cs-CZ" dirty="0" smtClean="0"/>
            <a:t>10/2016 Schválení projektu k realizaci</a:t>
          </a:r>
          <a:endParaRPr lang="cs-CZ" dirty="0"/>
        </a:p>
      </dgm:t>
    </dgm:pt>
    <dgm:pt modelId="{003FECCA-BAE7-4EE3-9EDB-4189E932703E}" type="parTrans" cxnId="{7CE096BE-1A55-4591-B998-EB6335852D6D}">
      <dgm:prSet/>
      <dgm:spPr/>
      <dgm:t>
        <a:bodyPr/>
        <a:lstStyle/>
        <a:p>
          <a:endParaRPr lang="cs-CZ"/>
        </a:p>
      </dgm:t>
    </dgm:pt>
    <dgm:pt modelId="{692E6F6B-FF21-4CEA-B73D-4618DE85A0C4}" type="sibTrans" cxnId="{7CE096BE-1A55-4591-B998-EB6335852D6D}">
      <dgm:prSet/>
      <dgm:spPr/>
      <dgm:t>
        <a:bodyPr/>
        <a:lstStyle/>
        <a:p>
          <a:endParaRPr lang="cs-CZ"/>
        </a:p>
      </dgm:t>
    </dgm:pt>
    <dgm:pt modelId="{0FD23EEA-4B15-4EAA-AD8F-36308FA344EB}">
      <dgm:prSet phldrT="[Text]"/>
      <dgm:spPr/>
      <dgm:t>
        <a:bodyPr/>
        <a:lstStyle/>
        <a:p>
          <a:endParaRPr lang="cs-CZ" dirty="0"/>
        </a:p>
      </dgm:t>
    </dgm:pt>
    <dgm:pt modelId="{B9159A99-78EC-47CE-A850-82740E686B8F}" type="parTrans" cxnId="{F54717C9-A1C3-4096-A75D-B3EF63305E06}">
      <dgm:prSet/>
      <dgm:spPr/>
      <dgm:t>
        <a:bodyPr/>
        <a:lstStyle/>
        <a:p>
          <a:endParaRPr lang="cs-CZ"/>
        </a:p>
      </dgm:t>
    </dgm:pt>
    <dgm:pt modelId="{81890439-4C5A-40EA-AD58-B09FDECB032C}" type="sibTrans" cxnId="{F54717C9-A1C3-4096-A75D-B3EF63305E06}">
      <dgm:prSet/>
      <dgm:spPr/>
      <dgm:t>
        <a:bodyPr/>
        <a:lstStyle/>
        <a:p>
          <a:endParaRPr lang="cs-CZ"/>
        </a:p>
      </dgm:t>
    </dgm:pt>
    <dgm:pt modelId="{AF484FA8-5297-449D-A1FF-46909EE86627}">
      <dgm:prSet phldrT="[Text]"/>
      <dgm:spPr/>
      <dgm:t>
        <a:bodyPr/>
        <a:lstStyle/>
        <a:p>
          <a:r>
            <a:rPr lang="cs-CZ" dirty="0" smtClean="0"/>
            <a:t>1/2017 – 6/2019 Implementace projektu</a:t>
          </a:r>
          <a:endParaRPr lang="cs-CZ" dirty="0"/>
        </a:p>
      </dgm:t>
    </dgm:pt>
    <dgm:pt modelId="{25294EE1-6C6F-44E5-B7E9-FC31A3A8F186}" type="parTrans" cxnId="{D2EF5A46-CFAF-4713-B825-D3D173436C8F}">
      <dgm:prSet/>
      <dgm:spPr/>
      <dgm:t>
        <a:bodyPr/>
        <a:lstStyle/>
        <a:p>
          <a:endParaRPr lang="cs-CZ"/>
        </a:p>
      </dgm:t>
    </dgm:pt>
    <dgm:pt modelId="{A1742B6F-F08A-4604-A2E6-F08130D0594B}" type="sibTrans" cxnId="{D2EF5A46-CFAF-4713-B825-D3D173436C8F}">
      <dgm:prSet/>
      <dgm:spPr/>
      <dgm:t>
        <a:bodyPr/>
        <a:lstStyle/>
        <a:p>
          <a:endParaRPr lang="cs-CZ"/>
        </a:p>
      </dgm:t>
    </dgm:pt>
    <dgm:pt modelId="{4D845615-DC29-4DA4-9DA6-5949D6A5F79E}">
      <dgm:prSet phldrT="[Text]"/>
      <dgm:spPr/>
      <dgm:t>
        <a:bodyPr/>
        <a:lstStyle/>
        <a:p>
          <a:endParaRPr lang="cs-CZ" dirty="0"/>
        </a:p>
      </dgm:t>
    </dgm:pt>
    <dgm:pt modelId="{994304BF-6D16-4581-A68F-924042721736}" type="parTrans" cxnId="{44E1CF72-EA0C-431A-AD1F-B21F0CBBAF3C}">
      <dgm:prSet/>
      <dgm:spPr/>
      <dgm:t>
        <a:bodyPr/>
        <a:lstStyle/>
        <a:p>
          <a:endParaRPr lang="cs-CZ"/>
        </a:p>
      </dgm:t>
    </dgm:pt>
    <dgm:pt modelId="{5F2E4EB4-03E4-4BFD-8F5C-4A37D6B62387}" type="sibTrans" cxnId="{44E1CF72-EA0C-431A-AD1F-B21F0CBBAF3C}">
      <dgm:prSet/>
      <dgm:spPr/>
      <dgm:t>
        <a:bodyPr/>
        <a:lstStyle/>
        <a:p>
          <a:endParaRPr lang="cs-CZ"/>
        </a:p>
      </dgm:t>
    </dgm:pt>
    <dgm:pt modelId="{1DA0E930-EEA1-4536-A1B1-D503C7BA7909}">
      <dgm:prSet phldrT="[Text]"/>
      <dgm:spPr/>
      <dgm:t>
        <a:bodyPr/>
        <a:lstStyle/>
        <a:p>
          <a:r>
            <a:rPr lang="cs-CZ" dirty="0" smtClean="0"/>
            <a:t>12/2016 Vypořádání připomínek k žádosti</a:t>
          </a:r>
          <a:endParaRPr lang="cs-CZ" dirty="0"/>
        </a:p>
      </dgm:t>
    </dgm:pt>
    <dgm:pt modelId="{7F18CAC3-55DE-4341-A859-AA3612E68900}" type="parTrans" cxnId="{931197C8-67AF-4AB3-B5B7-47806C95CE14}">
      <dgm:prSet/>
      <dgm:spPr/>
      <dgm:t>
        <a:bodyPr/>
        <a:lstStyle/>
        <a:p>
          <a:endParaRPr lang="cs-CZ"/>
        </a:p>
      </dgm:t>
    </dgm:pt>
    <dgm:pt modelId="{31D50602-25F1-4891-BDC7-191C6C78E51D}" type="sibTrans" cxnId="{931197C8-67AF-4AB3-B5B7-47806C95CE14}">
      <dgm:prSet/>
      <dgm:spPr/>
      <dgm:t>
        <a:bodyPr/>
        <a:lstStyle/>
        <a:p>
          <a:endParaRPr lang="cs-CZ"/>
        </a:p>
      </dgm:t>
    </dgm:pt>
    <dgm:pt modelId="{D9544FF4-0D26-4DB8-8129-ACA9F9F35A1E}">
      <dgm:prSet phldrT="[Text]" custT="1"/>
      <dgm:spPr/>
      <dgm:t>
        <a:bodyPr/>
        <a:lstStyle/>
        <a:p>
          <a:r>
            <a:rPr lang="cs-CZ" sz="2700" smtClean="0"/>
            <a:t>2/2017 Subsidy Contract - podpis  smlouvy</a:t>
          </a:r>
          <a:endParaRPr lang="cs-CZ" sz="2700" dirty="0"/>
        </a:p>
      </dgm:t>
    </dgm:pt>
    <dgm:pt modelId="{0DA8E790-E68F-4BD0-BBF6-4626123E4F42}" type="parTrans" cxnId="{3ACAF748-74E4-4116-8C43-93F5384B358D}">
      <dgm:prSet/>
      <dgm:spPr/>
      <dgm:t>
        <a:bodyPr/>
        <a:lstStyle/>
        <a:p>
          <a:endParaRPr lang="cs-CZ"/>
        </a:p>
      </dgm:t>
    </dgm:pt>
    <dgm:pt modelId="{46BAC7DC-0885-4F2D-9D78-54AD1C852B1C}" type="sibTrans" cxnId="{3ACAF748-74E4-4116-8C43-93F5384B358D}">
      <dgm:prSet/>
      <dgm:spPr/>
      <dgm:t>
        <a:bodyPr/>
        <a:lstStyle/>
        <a:p>
          <a:endParaRPr lang="cs-CZ"/>
        </a:p>
      </dgm:t>
    </dgm:pt>
    <dgm:pt modelId="{EBC026D6-C7EE-4354-8183-BFEF737A0A27}">
      <dgm:prSet phldrT="[Text]"/>
      <dgm:spPr/>
      <dgm:t>
        <a:bodyPr/>
        <a:lstStyle/>
        <a:p>
          <a:endParaRPr lang="cs-CZ" dirty="0"/>
        </a:p>
      </dgm:t>
    </dgm:pt>
    <dgm:pt modelId="{7D459369-3237-4194-8E78-E901453CEA6F}" type="parTrans" cxnId="{D182C240-3206-47E4-9A6E-87A5C2C515E8}">
      <dgm:prSet/>
      <dgm:spPr/>
      <dgm:t>
        <a:bodyPr/>
        <a:lstStyle/>
        <a:p>
          <a:endParaRPr lang="cs-CZ"/>
        </a:p>
      </dgm:t>
    </dgm:pt>
    <dgm:pt modelId="{EE8B74EF-A9A2-49B2-8828-F3528B92DE1D}" type="sibTrans" cxnId="{D182C240-3206-47E4-9A6E-87A5C2C515E8}">
      <dgm:prSet/>
      <dgm:spPr/>
      <dgm:t>
        <a:bodyPr/>
        <a:lstStyle/>
        <a:p>
          <a:endParaRPr lang="cs-CZ"/>
        </a:p>
      </dgm:t>
    </dgm:pt>
    <dgm:pt modelId="{1DD82E0C-0C0A-49F2-8ADD-303D5F3BCC7C}">
      <dgm:prSet phldrT="[Text]"/>
      <dgm:spPr/>
      <dgm:t>
        <a:bodyPr/>
        <a:lstStyle/>
        <a:p>
          <a:endParaRPr lang="cs-CZ" dirty="0"/>
        </a:p>
      </dgm:t>
    </dgm:pt>
    <dgm:pt modelId="{73280880-36A1-4803-AC6C-A9FA5791AB39}" type="parTrans" cxnId="{D9C524BC-E5B4-4077-92D3-F7BE7AF7E7E0}">
      <dgm:prSet/>
      <dgm:spPr/>
      <dgm:t>
        <a:bodyPr/>
        <a:lstStyle/>
        <a:p>
          <a:endParaRPr lang="cs-CZ"/>
        </a:p>
      </dgm:t>
    </dgm:pt>
    <dgm:pt modelId="{768B5ADD-92F7-45C8-8A5E-84C94C3E2A83}" type="sibTrans" cxnId="{D9C524BC-E5B4-4077-92D3-F7BE7AF7E7E0}">
      <dgm:prSet/>
      <dgm:spPr/>
      <dgm:t>
        <a:bodyPr/>
        <a:lstStyle/>
        <a:p>
          <a:endParaRPr lang="cs-CZ"/>
        </a:p>
      </dgm:t>
    </dgm:pt>
    <dgm:pt modelId="{2D41E98F-C8D0-4603-8085-D10AA917E2CA}">
      <dgm:prSet phldrT="[Text]"/>
      <dgm:spPr/>
      <dgm:t>
        <a:bodyPr/>
        <a:lstStyle/>
        <a:p>
          <a:r>
            <a:rPr lang="cs-CZ" dirty="0" smtClean="0"/>
            <a:t>11/2015 Vyjádření zájmu o projekt</a:t>
          </a:r>
          <a:endParaRPr lang="cs-CZ" dirty="0"/>
        </a:p>
      </dgm:t>
    </dgm:pt>
    <dgm:pt modelId="{845D545D-6109-4EF6-9CF1-5F163B1EF084}" type="parTrans" cxnId="{C740429B-B746-4B96-8ABD-9E2D944CB304}">
      <dgm:prSet/>
      <dgm:spPr/>
      <dgm:t>
        <a:bodyPr/>
        <a:lstStyle/>
        <a:p>
          <a:endParaRPr lang="cs-CZ"/>
        </a:p>
      </dgm:t>
    </dgm:pt>
    <dgm:pt modelId="{194C5B57-CFC4-464D-909C-EF2594AB151A}" type="sibTrans" cxnId="{C740429B-B746-4B96-8ABD-9E2D944CB304}">
      <dgm:prSet/>
      <dgm:spPr/>
      <dgm:t>
        <a:bodyPr/>
        <a:lstStyle/>
        <a:p>
          <a:endParaRPr lang="cs-CZ"/>
        </a:p>
      </dgm:t>
    </dgm:pt>
    <dgm:pt modelId="{CAB6E902-00BF-4924-8AC8-D0404D609046}">
      <dgm:prSet phldrT="[Text]"/>
      <dgm:spPr/>
      <dgm:t>
        <a:bodyPr/>
        <a:lstStyle/>
        <a:p>
          <a:r>
            <a:rPr lang="cs-CZ" dirty="0" smtClean="0"/>
            <a:t>9/2015 Otevření výzvy</a:t>
          </a:r>
          <a:endParaRPr lang="cs-CZ" dirty="0"/>
        </a:p>
      </dgm:t>
    </dgm:pt>
    <dgm:pt modelId="{BC1541AA-99D0-49E3-BDD7-FDB256A49006}" type="parTrans" cxnId="{4476AA4A-62F0-4C1B-B122-C19E106DF900}">
      <dgm:prSet/>
      <dgm:spPr/>
      <dgm:t>
        <a:bodyPr/>
        <a:lstStyle/>
        <a:p>
          <a:endParaRPr lang="cs-CZ"/>
        </a:p>
      </dgm:t>
    </dgm:pt>
    <dgm:pt modelId="{668BCAC4-4BBB-4D69-9994-C48BBAE8969E}" type="sibTrans" cxnId="{4476AA4A-62F0-4C1B-B122-C19E106DF900}">
      <dgm:prSet/>
      <dgm:spPr/>
      <dgm:t>
        <a:bodyPr/>
        <a:lstStyle/>
        <a:p>
          <a:endParaRPr lang="cs-CZ"/>
        </a:p>
      </dgm:t>
    </dgm:pt>
    <dgm:pt modelId="{5F4393DD-6646-4EE6-82AA-E83BCED4669E}">
      <dgm:prSet phldrT="[Text]"/>
      <dgm:spPr/>
      <dgm:t>
        <a:bodyPr/>
        <a:lstStyle/>
        <a:p>
          <a:endParaRPr lang="cs-CZ" dirty="0"/>
        </a:p>
      </dgm:t>
    </dgm:pt>
    <dgm:pt modelId="{A87AF843-8F76-4596-865A-0DCE9206504A}" type="parTrans" cxnId="{7634E8D7-F232-4F9F-BEAE-3E746696DB6D}">
      <dgm:prSet/>
      <dgm:spPr/>
      <dgm:t>
        <a:bodyPr/>
        <a:lstStyle/>
        <a:p>
          <a:endParaRPr lang="cs-CZ"/>
        </a:p>
      </dgm:t>
    </dgm:pt>
    <dgm:pt modelId="{7F59361B-9A86-416A-AE63-21957167B020}" type="sibTrans" cxnId="{7634E8D7-F232-4F9F-BEAE-3E746696DB6D}">
      <dgm:prSet/>
      <dgm:spPr/>
      <dgm:t>
        <a:bodyPr/>
        <a:lstStyle/>
        <a:p>
          <a:endParaRPr lang="cs-CZ"/>
        </a:p>
      </dgm:t>
    </dgm:pt>
    <dgm:pt modelId="{4623CDC4-C709-4D71-8CB3-9BB0157070BC}">
      <dgm:prSet phldrT="[Text]"/>
      <dgm:spPr/>
      <dgm:t>
        <a:bodyPr/>
        <a:lstStyle/>
        <a:p>
          <a:endParaRPr lang="cs-CZ" dirty="0"/>
        </a:p>
      </dgm:t>
    </dgm:pt>
    <dgm:pt modelId="{4121958F-727B-4D6E-B861-6F209018C672}" type="parTrans" cxnId="{A6BD450A-71A1-4B58-B8E6-72AD91654260}">
      <dgm:prSet/>
      <dgm:spPr/>
      <dgm:t>
        <a:bodyPr/>
        <a:lstStyle/>
        <a:p>
          <a:endParaRPr lang="cs-CZ"/>
        </a:p>
      </dgm:t>
    </dgm:pt>
    <dgm:pt modelId="{0AECFEE3-8DE8-46FF-96A3-B60250B7F559}" type="sibTrans" cxnId="{A6BD450A-71A1-4B58-B8E6-72AD91654260}">
      <dgm:prSet/>
      <dgm:spPr/>
      <dgm:t>
        <a:bodyPr/>
        <a:lstStyle/>
        <a:p>
          <a:endParaRPr lang="cs-CZ"/>
        </a:p>
      </dgm:t>
    </dgm:pt>
    <dgm:pt modelId="{80B98D5A-9CD5-4523-8FDC-BA75274018A9}">
      <dgm:prSet phldrT="[Text]"/>
      <dgm:spPr/>
      <dgm:t>
        <a:bodyPr/>
        <a:lstStyle/>
        <a:p>
          <a:endParaRPr lang="cs-CZ" dirty="0"/>
        </a:p>
      </dgm:t>
    </dgm:pt>
    <dgm:pt modelId="{B6CF808B-D1F1-41BD-A33A-CEDE3F591554}" type="sibTrans" cxnId="{D5BBF949-3986-4C4E-9E7A-C3D7F5C35BA7}">
      <dgm:prSet/>
      <dgm:spPr/>
      <dgm:t>
        <a:bodyPr/>
        <a:lstStyle/>
        <a:p>
          <a:endParaRPr lang="cs-CZ"/>
        </a:p>
      </dgm:t>
    </dgm:pt>
    <dgm:pt modelId="{BBD9D20D-291D-413A-8A57-226600AE58A7}" type="parTrans" cxnId="{D5BBF949-3986-4C4E-9E7A-C3D7F5C35BA7}">
      <dgm:prSet/>
      <dgm:spPr/>
      <dgm:t>
        <a:bodyPr/>
        <a:lstStyle/>
        <a:p>
          <a:endParaRPr lang="cs-CZ"/>
        </a:p>
      </dgm:t>
    </dgm:pt>
    <dgm:pt modelId="{4B8CF5D3-30E4-4895-8990-FDD544A4951B}" type="pres">
      <dgm:prSet presAssocID="{110C1DCF-F9D4-4E62-9ECC-B5709A96099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7BB6BBC-5C83-4BCD-AA81-97F2CF432FC0}" type="pres">
      <dgm:prSet presAssocID="{4623CDC4-C709-4D71-8CB3-9BB0157070BC}" presName="composite" presStyleCnt="0"/>
      <dgm:spPr/>
    </dgm:pt>
    <dgm:pt modelId="{62FA27F3-1953-497C-9DF7-2E421F30594B}" type="pres">
      <dgm:prSet presAssocID="{4623CDC4-C709-4D71-8CB3-9BB0157070BC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A5120D-759B-4AF2-B14C-911B00B147E5}" type="pres">
      <dgm:prSet presAssocID="{4623CDC4-C709-4D71-8CB3-9BB0157070BC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A3F249-0F55-482E-BFCC-2C094383D690}" type="pres">
      <dgm:prSet presAssocID="{0AECFEE3-8DE8-46FF-96A3-B60250B7F559}" presName="sp" presStyleCnt="0"/>
      <dgm:spPr/>
    </dgm:pt>
    <dgm:pt modelId="{C643F304-20D9-4B60-B74C-07AD5ADD89A6}" type="pres">
      <dgm:prSet presAssocID="{5F4393DD-6646-4EE6-82AA-E83BCED4669E}" presName="composite" presStyleCnt="0"/>
      <dgm:spPr/>
    </dgm:pt>
    <dgm:pt modelId="{27821FBD-423B-4B06-B56B-50400E370ABB}" type="pres">
      <dgm:prSet presAssocID="{5F4393DD-6646-4EE6-82AA-E83BCED4669E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9632B0-5884-4628-AE34-4E2369F3CEE2}" type="pres">
      <dgm:prSet presAssocID="{5F4393DD-6646-4EE6-82AA-E83BCED4669E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C1E3A4-DF78-4BA8-8218-2D40D773BFE7}" type="pres">
      <dgm:prSet presAssocID="{7F59361B-9A86-416A-AE63-21957167B020}" presName="sp" presStyleCnt="0"/>
      <dgm:spPr/>
    </dgm:pt>
    <dgm:pt modelId="{B1BD0146-E37C-4F2D-94E5-5498F27DC0E4}" type="pres">
      <dgm:prSet presAssocID="{80B98D5A-9CD5-4523-8FDC-BA75274018A9}" presName="composite" presStyleCnt="0"/>
      <dgm:spPr/>
    </dgm:pt>
    <dgm:pt modelId="{8B4CB8F1-C16A-438A-9A78-8EF735CD3461}" type="pres">
      <dgm:prSet presAssocID="{80B98D5A-9CD5-4523-8FDC-BA75274018A9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46504B-B08A-4A5B-989A-6E373B54E28F}" type="pres">
      <dgm:prSet presAssocID="{80B98D5A-9CD5-4523-8FDC-BA75274018A9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83D00F-FFF7-4E43-B143-C6D6953CD85E}" type="pres">
      <dgm:prSet presAssocID="{B6CF808B-D1F1-41BD-A33A-CEDE3F591554}" presName="sp" presStyleCnt="0"/>
      <dgm:spPr/>
    </dgm:pt>
    <dgm:pt modelId="{8DBC260C-06F6-48F8-A8FA-8ABA3E5F66CE}" type="pres">
      <dgm:prSet presAssocID="{0FD23EEA-4B15-4EAA-AD8F-36308FA344EB}" presName="composite" presStyleCnt="0"/>
      <dgm:spPr/>
    </dgm:pt>
    <dgm:pt modelId="{5E80B307-4B4E-4F8D-8FD5-A0235030EC37}" type="pres">
      <dgm:prSet presAssocID="{0FD23EEA-4B15-4EAA-AD8F-36308FA344EB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3F4F4A-F918-4C5A-9C93-7D9BE954CD5F}" type="pres">
      <dgm:prSet presAssocID="{0FD23EEA-4B15-4EAA-AD8F-36308FA344EB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1F82D8-1034-4E27-AF65-28ED727BC3B6}" type="pres">
      <dgm:prSet presAssocID="{81890439-4C5A-40EA-AD58-B09FDECB032C}" presName="sp" presStyleCnt="0"/>
      <dgm:spPr/>
    </dgm:pt>
    <dgm:pt modelId="{ED665033-599B-4C15-BAE1-D86230FCDB8E}" type="pres">
      <dgm:prSet presAssocID="{4D845615-DC29-4DA4-9DA6-5949D6A5F79E}" presName="composite" presStyleCnt="0"/>
      <dgm:spPr/>
    </dgm:pt>
    <dgm:pt modelId="{7EAE5612-1888-49E7-9A09-23F058DD1E2E}" type="pres">
      <dgm:prSet presAssocID="{4D845615-DC29-4DA4-9DA6-5949D6A5F79E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BA37A1-5964-4ED5-9BA0-DAB94E410BF8}" type="pres">
      <dgm:prSet presAssocID="{4D845615-DC29-4DA4-9DA6-5949D6A5F79E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37AFB7-907D-4AE2-BE10-E48B6EBCF12F}" type="pres">
      <dgm:prSet presAssocID="{5F2E4EB4-03E4-4BFD-8F5C-4A37D6B62387}" presName="sp" presStyleCnt="0"/>
      <dgm:spPr/>
    </dgm:pt>
    <dgm:pt modelId="{4D7EA49F-DDB3-4244-88BA-D2F7C35A5D6A}" type="pres">
      <dgm:prSet presAssocID="{EBC026D6-C7EE-4354-8183-BFEF737A0A27}" presName="composite" presStyleCnt="0"/>
      <dgm:spPr/>
    </dgm:pt>
    <dgm:pt modelId="{8613C775-D6B1-41DB-9E10-1CD6B40BD66A}" type="pres">
      <dgm:prSet presAssocID="{EBC026D6-C7EE-4354-8183-BFEF737A0A27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A4ADCF-FED8-4C6B-9EA8-D040459BBDBB}" type="pres">
      <dgm:prSet presAssocID="{EBC026D6-C7EE-4354-8183-BFEF737A0A27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4D4011-AA46-4D15-BCB6-77CCB9BF2611}" type="pres">
      <dgm:prSet presAssocID="{EE8B74EF-A9A2-49B2-8828-F3528B92DE1D}" presName="sp" presStyleCnt="0"/>
      <dgm:spPr/>
    </dgm:pt>
    <dgm:pt modelId="{E90C8E00-0986-4A78-BF5B-C1BFCF51E455}" type="pres">
      <dgm:prSet presAssocID="{1DD82E0C-0C0A-49F2-8ADD-303D5F3BCC7C}" presName="composite" presStyleCnt="0"/>
      <dgm:spPr/>
    </dgm:pt>
    <dgm:pt modelId="{5FAB4357-BA1B-43C2-9971-149D4F7E1D03}" type="pres">
      <dgm:prSet presAssocID="{1DD82E0C-0C0A-49F2-8ADD-303D5F3BCC7C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BFD7DB-D99A-4F87-95D8-5E380978192E}" type="pres">
      <dgm:prSet presAssocID="{1DD82E0C-0C0A-49F2-8ADD-303D5F3BCC7C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E24221-B3C7-48DB-A714-435428A73E4D}" type="presOf" srcId="{1DA0E930-EEA1-4536-A1B1-D503C7BA7909}" destId="{47BA37A1-5964-4ED5-9BA0-DAB94E410BF8}" srcOrd="0" destOrd="0" presId="urn:microsoft.com/office/officeart/2005/8/layout/chevron2"/>
    <dgm:cxn modelId="{44E1CF72-EA0C-431A-AD1F-B21F0CBBAF3C}" srcId="{110C1DCF-F9D4-4E62-9ECC-B5709A960994}" destId="{4D845615-DC29-4DA4-9DA6-5949D6A5F79E}" srcOrd="4" destOrd="0" parTransId="{994304BF-6D16-4581-A68F-924042721736}" sibTransId="{5F2E4EB4-03E4-4BFD-8F5C-4A37D6B62387}"/>
    <dgm:cxn modelId="{D9C524BC-E5B4-4077-92D3-F7BE7AF7E7E0}" srcId="{110C1DCF-F9D4-4E62-9ECC-B5709A960994}" destId="{1DD82E0C-0C0A-49F2-8ADD-303D5F3BCC7C}" srcOrd="6" destOrd="0" parTransId="{73280880-36A1-4803-AC6C-A9FA5791AB39}" sibTransId="{768B5ADD-92F7-45C8-8A5E-84C94C3E2A83}"/>
    <dgm:cxn modelId="{931197C8-67AF-4AB3-B5B7-47806C95CE14}" srcId="{4D845615-DC29-4DA4-9DA6-5949D6A5F79E}" destId="{1DA0E930-EEA1-4536-A1B1-D503C7BA7909}" srcOrd="0" destOrd="0" parTransId="{7F18CAC3-55DE-4341-A859-AA3612E68900}" sibTransId="{31D50602-25F1-4891-BDC7-191C6C78E51D}"/>
    <dgm:cxn modelId="{7634E8D7-F232-4F9F-BEAE-3E746696DB6D}" srcId="{110C1DCF-F9D4-4E62-9ECC-B5709A960994}" destId="{5F4393DD-6646-4EE6-82AA-E83BCED4669E}" srcOrd="1" destOrd="0" parTransId="{A87AF843-8F76-4596-865A-0DCE9206504A}" sibTransId="{7F59361B-9A86-416A-AE63-21957167B020}"/>
    <dgm:cxn modelId="{BB554001-3CEE-4300-B7B1-34878D06BA74}" type="presOf" srcId="{D7CBDBA4-8371-4450-AFB7-A23C3B3BB6D6}" destId="{E23F4F4A-F918-4C5A-9C93-7D9BE954CD5F}" srcOrd="0" destOrd="0" presId="urn:microsoft.com/office/officeart/2005/8/layout/chevron2"/>
    <dgm:cxn modelId="{D2EF5A46-CFAF-4713-B825-D3D173436C8F}" srcId="{1DD82E0C-0C0A-49F2-8ADD-303D5F3BCC7C}" destId="{AF484FA8-5297-449D-A1FF-46909EE86627}" srcOrd="0" destOrd="0" parTransId="{25294EE1-6C6F-44E5-B7E9-FC31A3A8F186}" sibTransId="{A1742B6F-F08A-4604-A2E6-F08130D0594B}"/>
    <dgm:cxn modelId="{833AD5C1-8D2E-41D7-B009-155CF1FDF2AB}" type="presOf" srcId="{5F4393DD-6646-4EE6-82AA-E83BCED4669E}" destId="{27821FBD-423B-4B06-B56B-50400E370ABB}" srcOrd="0" destOrd="0" presId="urn:microsoft.com/office/officeart/2005/8/layout/chevron2"/>
    <dgm:cxn modelId="{766C992B-1FBA-4FA2-B173-90F80566D3B1}" type="presOf" srcId="{1DD82E0C-0C0A-49F2-8ADD-303D5F3BCC7C}" destId="{5FAB4357-BA1B-43C2-9971-149D4F7E1D03}" srcOrd="0" destOrd="0" presId="urn:microsoft.com/office/officeart/2005/8/layout/chevron2"/>
    <dgm:cxn modelId="{DF638A5E-01C3-4442-91D2-C7A9231F71D4}" type="presOf" srcId="{EBC026D6-C7EE-4354-8183-BFEF737A0A27}" destId="{8613C775-D6B1-41DB-9E10-1CD6B40BD66A}" srcOrd="0" destOrd="0" presId="urn:microsoft.com/office/officeart/2005/8/layout/chevron2"/>
    <dgm:cxn modelId="{7CE096BE-1A55-4591-B998-EB6335852D6D}" srcId="{0FD23EEA-4B15-4EAA-AD8F-36308FA344EB}" destId="{D7CBDBA4-8371-4450-AFB7-A23C3B3BB6D6}" srcOrd="0" destOrd="0" parTransId="{003FECCA-BAE7-4EE3-9EDB-4189E932703E}" sibTransId="{692E6F6B-FF21-4CEA-B73D-4618DE85A0C4}"/>
    <dgm:cxn modelId="{41697F41-360D-468B-B212-6EDBE9EEBF9D}" type="presOf" srcId="{CAB6E902-00BF-4924-8AC8-D0404D609046}" destId="{28A5120D-759B-4AF2-B14C-911B00B147E5}" srcOrd="0" destOrd="0" presId="urn:microsoft.com/office/officeart/2005/8/layout/chevron2"/>
    <dgm:cxn modelId="{A2BFE487-72BD-48B9-8EDE-4BA12BBF0520}" type="presOf" srcId="{4D845615-DC29-4DA4-9DA6-5949D6A5F79E}" destId="{7EAE5612-1888-49E7-9A09-23F058DD1E2E}" srcOrd="0" destOrd="0" presId="urn:microsoft.com/office/officeart/2005/8/layout/chevron2"/>
    <dgm:cxn modelId="{C740429B-B746-4B96-8ABD-9E2D944CB304}" srcId="{5F4393DD-6646-4EE6-82AA-E83BCED4669E}" destId="{2D41E98F-C8D0-4603-8085-D10AA917E2CA}" srcOrd="0" destOrd="0" parTransId="{845D545D-6109-4EF6-9CF1-5F163B1EF084}" sibTransId="{194C5B57-CFC4-464D-909C-EF2594AB151A}"/>
    <dgm:cxn modelId="{3ACAF748-74E4-4116-8C43-93F5384B358D}" srcId="{EBC026D6-C7EE-4354-8183-BFEF737A0A27}" destId="{D9544FF4-0D26-4DB8-8129-ACA9F9F35A1E}" srcOrd="0" destOrd="0" parTransId="{0DA8E790-E68F-4BD0-BBF6-4626123E4F42}" sibTransId="{46BAC7DC-0885-4F2D-9D78-54AD1C852B1C}"/>
    <dgm:cxn modelId="{A6BD450A-71A1-4B58-B8E6-72AD91654260}" srcId="{110C1DCF-F9D4-4E62-9ECC-B5709A960994}" destId="{4623CDC4-C709-4D71-8CB3-9BB0157070BC}" srcOrd="0" destOrd="0" parTransId="{4121958F-727B-4D6E-B861-6F209018C672}" sibTransId="{0AECFEE3-8DE8-46FF-96A3-B60250B7F559}"/>
    <dgm:cxn modelId="{4476AA4A-62F0-4C1B-B122-C19E106DF900}" srcId="{4623CDC4-C709-4D71-8CB3-9BB0157070BC}" destId="{CAB6E902-00BF-4924-8AC8-D0404D609046}" srcOrd="0" destOrd="0" parTransId="{BC1541AA-99D0-49E3-BDD7-FDB256A49006}" sibTransId="{668BCAC4-4BBB-4D69-9994-C48BBAE8969E}"/>
    <dgm:cxn modelId="{58A292A9-F5EF-4580-A34B-4EE020D82E72}" type="presOf" srcId="{0FD23EEA-4B15-4EAA-AD8F-36308FA344EB}" destId="{5E80B307-4B4E-4F8D-8FD5-A0235030EC37}" srcOrd="0" destOrd="0" presId="urn:microsoft.com/office/officeart/2005/8/layout/chevron2"/>
    <dgm:cxn modelId="{982C620B-834C-48D6-A37C-3063C169E069}" type="presOf" srcId="{4623CDC4-C709-4D71-8CB3-9BB0157070BC}" destId="{62FA27F3-1953-497C-9DF7-2E421F30594B}" srcOrd="0" destOrd="0" presId="urn:microsoft.com/office/officeart/2005/8/layout/chevron2"/>
    <dgm:cxn modelId="{6B56D993-C52F-41EB-A9A8-FC5A8C6DC991}" type="presOf" srcId="{A8BE1D0F-183A-41D9-B219-4CEE90F3ECBE}" destId="{1746504B-B08A-4A5B-989A-6E373B54E28F}" srcOrd="0" destOrd="0" presId="urn:microsoft.com/office/officeart/2005/8/layout/chevron2"/>
    <dgm:cxn modelId="{5074C92C-13FD-4D13-BDB2-659AAA9DE97D}" type="presOf" srcId="{2D41E98F-C8D0-4603-8085-D10AA917E2CA}" destId="{109632B0-5884-4628-AE34-4E2369F3CEE2}" srcOrd="0" destOrd="0" presId="urn:microsoft.com/office/officeart/2005/8/layout/chevron2"/>
    <dgm:cxn modelId="{D182C240-3206-47E4-9A6E-87A5C2C515E8}" srcId="{110C1DCF-F9D4-4E62-9ECC-B5709A960994}" destId="{EBC026D6-C7EE-4354-8183-BFEF737A0A27}" srcOrd="5" destOrd="0" parTransId="{7D459369-3237-4194-8E78-E901453CEA6F}" sibTransId="{EE8B74EF-A9A2-49B2-8828-F3528B92DE1D}"/>
    <dgm:cxn modelId="{ECF87D31-2261-4355-B2B6-49B22ADDD591}" type="presOf" srcId="{80B98D5A-9CD5-4523-8FDC-BA75274018A9}" destId="{8B4CB8F1-C16A-438A-9A78-8EF735CD3461}" srcOrd="0" destOrd="0" presId="urn:microsoft.com/office/officeart/2005/8/layout/chevron2"/>
    <dgm:cxn modelId="{D5BBF949-3986-4C4E-9E7A-C3D7F5C35BA7}" srcId="{110C1DCF-F9D4-4E62-9ECC-B5709A960994}" destId="{80B98D5A-9CD5-4523-8FDC-BA75274018A9}" srcOrd="2" destOrd="0" parTransId="{BBD9D20D-291D-413A-8A57-226600AE58A7}" sibTransId="{B6CF808B-D1F1-41BD-A33A-CEDE3F591554}"/>
    <dgm:cxn modelId="{BA39C787-68B0-4434-8188-0EE53B494433}" type="presOf" srcId="{AF484FA8-5297-449D-A1FF-46909EE86627}" destId="{92BFD7DB-D99A-4F87-95D8-5E380978192E}" srcOrd="0" destOrd="0" presId="urn:microsoft.com/office/officeart/2005/8/layout/chevron2"/>
    <dgm:cxn modelId="{AB8FE5F1-7834-48E7-8B8B-E32D53C5F003}" type="presOf" srcId="{110C1DCF-F9D4-4E62-9ECC-B5709A960994}" destId="{4B8CF5D3-30E4-4895-8990-FDD544A4951B}" srcOrd="0" destOrd="0" presId="urn:microsoft.com/office/officeart/2005/8/layout/chevron2"/>
    <dgm:cxn modelId="{C6201D0F-220F-40CB-870E-F0F873F75DD5}" type="presOf" srcId="{D9544FF4-0D26-4DB8-8129-ACA9F9F35A1E}" destId="{82A4ADCF-FED8-4C6B-9EA8-D040459BBDBB}" srcOrd="0" destOrd="0" presId="urn:microsoft.com/office/officeart/2005/8/layout/chevron2"/>
    <dgm:cxn modelId="{11F5951D-4211-42F0-B489-4126E70AF192}" srcId="{80B98D5A-9CD5-4523-8FDC-BA75274018A9}" destId="{A8BE1D0F-183A-41D9-B219-4CEE90F3ECBE}" srcOrd="0" destOrd="0" parTransId="{456A78BF-D88F-42ED-A12D-FFF04980C50B}" sibTransId="{139A8C14-042E-4A72-BDA6-D9F3984A1551}"/>
    <dgm:cxn modelId="{F54717C9-A1C3-4096-A75D-B3EF63305E06}" srcId="{110C1DCF-F9D4-4E62-9ECC-B5709A960994}" destId="{0FD23EEA-4B15-4EAA-AD8F-36308FA344EB}" srcOrd="3" destOrd="0" parTransId="{B9159A99-78EC-47CE-A850-82740E686B8F}" sibTransId="{81890439-4C5A-40EA-AD58-B09FDECB032C}"/>
    <dgm:cxn modelId="{71B474FC-ABE2-4C09-BD7B-5DE5E0C2D8A0}" type="presParOf" srcId="{4B8CF5D3-30E4-4895-8990-FDD544A4951B}" destId="{17BB6BBC-5C83-4BCD-AA81-97F2CF432FC0}" srcOrd="0" destOrd="0" presId="urn:microsoft.com/office/officeart/2005/8/layout/chevron2"/>
    <dgm:cxn modelId="{016A8B4B-ADF6-44F2-BB70-3F971FC4EFBB}" type="presParOf" srcId="{17BB6BBC-5C83-4BCD-AA81-97F2CF432FC0}" destId="{62FA27F3-1953-497C-9DF7-2E421F30594B}" srcOrd="0" destOrd="0" presId="urn:microsoft.com/office/officeart/2005/8/layout/chevron2"/>
    <dgm:cxn modelId="{479E61B4-3B76-4187-9118-9FFDA2A953C1}" type="presParOf" srcId="{17BB6BBC-5C83-4BCD-AA81-97F2CF432FC0}" destId="{28A5120D-759B-4AF2-B14C-911B00B147E5}" srcOrd="1" destOrd="0" presId="urn:microsoft.com/office/officeart/2005/8/layout/chevron2"/>
    <dgm:cxn modelId="{CBE47688-C7F1-424F-8F18-B52D76F1B737}" type="presParOf" srcId="{4B8CF5D3-30E4-4895-8990-FDD544A4951B}" destId="{08A3F249-0F55-482E-BFCC-2C094383D690}" srcOrd="1" destOrd="0" presId="urn:microsoft.com/office/officeart/2005/8/layout/chevron2"/>
    <dgm:cxn modelId="{EAF7FF65-0C59-47CA-A760-9A9060FF0517}" type="presParOf" srcId="{4B8CF5D3-30E4-4895-8990-FDD544A4951B}" destId="{C643F304-20D9-4B60-B74C-07AD5ADD89A6}" srcOrd="2" destOrd="0" presId="urn:microsoft.com/office/officeart/2005/8/layout/chevron2"/>
    <dgm:cxn modelId="{D6989B27-3DA0-4DEF-AEB5-3BFF68D8C7AF}" type="presParOf" srcId="{C643F304-20D9-4B60-B74C-07AD5ADD89A6}" destId="{27821FBD-423B-4B06-B56B-50400E370ABB}" srcOrd="0" destOrd="0" presId="urn:microsoft.com/office/officeart/2005/8/layout/chevron2"/>
    <dgm:cxn modelId="{710B6DF8-DD84-4008-910A-0E351BF4FB8D}" type="presParOf" srcId="{C643F304-20D9-4B60-B74C-07AD5ADD89A6}" destId="{109632B0-5884-4628-AE34-4E2369F3CEE2}" srcOrd="1" destOrd="0" presId="urn:microsoft.com/office/officeart/2005/8/layout/chevron2"/>
    <dgm:cxn modelId="{0DE19FAD-9EBC-4387-8EB8-16283F691E79}" type="presParOf" srcId="{4B8CF5D3-30E4-4895-8990-FDD544A4951B}" destId="{D8C1E3A4-DF78-4BA8-8218-2D40D773BFE7}" srcOrd="3" destOrd="0" presId="urn:microsoft.com/office/officeart/2005/8/layout/chevron2"/>
    <dgm:cxn modelId="{DF9C45DB-90F9-477B-A45B-8BFCBF84D465}" type="presParOf" srcId="{4B8CF5D3-30E4-4895-8990-FDD544A4951B}" destId="{B1BD0146-E37C-4F2D-94E5-5498F27DC0E4}" srcOrd="4" destOrd="0" presId="urn:microsoft.com/office/officeart/2005/8/layout/chevron2"/>
    <dgm:cxn modelId="{7C1590B9-07A4-4512-83EC-1240B4B45E6F}" type="presParOf" srcId="{B1BD0146-E37C-4F2D-94E5-5498F27DC0E4}" destId="{8B4CB8F1-C16A-438A-9A78-8EF735CD3461}" srcOrd="0" destOrd="0" presId="urn:microsoft.com/office/officeart/2005/8/layout/chevron2"/>
    <dgm:cxn modelId="{CDFE74F6-1993-4C57-A27D-A6C0884B5365}" type="presParOf" srcId="{B1BD0146-E37C-4F2D-94E5-5498F27DC0E4}" destId="{1746504B-B08A-4A5B-989A-6E373B54E28F}" srcOrd="1" destOrd="0" presId="urn:microsoft.com/office/officeart/2005/8/layout/chevron2"/>
    <dgm:cxn modelId="{F835F5C5-0696-47A4-A88C-8B94FBB331B3}" type="presParOf" srcId="{4B8CF5D3-30E4-4895-8990-FDD544A4951B}" destId="{CF83D00F-FFF7-4E43-B143-C6D6953CD85E}" srcOrd="5" destOrd="0" presId="urn:microsoft.com/office/officeart/2005/8/layout/chevron2"/>
    <dgm:cxn modelId="{6BB4675B-8FE5-4558-B33E-A67F29C6472A}" type="presParOf" srcId="{4B8CF5D3-30E4-4895-8990-FDD544A4951B}" destId="{8DBC260C-06F6-48F8-A8FA-8ABA3E5F66CE}" srcOrd="6" destOrd="0" presId="urn:microsoft.com/office/officeart/2005/8/layout/chevron2"/>
    <dgm:cxn modelId="{5C74B70A-83A4-4C6E-9A43-A8483145BB19}" type="presParOf" srcId="{8DBC260C-06F6-48F8-A8FA-8ABA3E5F66CE}" destId="{5E80B307-4B4E-4F8D-8FD5-A0235030EC37}" srcOrd="0" destOrd="0" presId="urn:microsoft.com/office/officeart/2005/8/layout/chevron2"/>
    <dgm:cxn modelId="{DB858AF1-AFEC-4C76-9661-2120210716DD}" type="presParOf" srcId="{8DBC260C-06F6-48F8-A8FA-8ABA3E5F66CE}" destId="{E23F4F4A-F918-4C5A-9C93-7D9BE954CD5F}" srcOrd="1" destOrd="0" presId="urn:microsoft.com/office/officeart/2005/8/layout/chevron2"/>
    <dgm:cxn modelId="{01DFA9D5-6D30-41CB-92B8-56FC614B17C8}" type="presParOf" srcId="{4B8CF5D3-30E4-4895-8990-FDD544A4951B}" destId="{D91F82D8-1034-4E27-AF65-28ED727BC3B6}" srcOrd="7" destOrd="0" presId="urn:microsoft.com/office/officeart/2005/8/layout/chevron2"/>
    <dgm:cxn modelId="{C5928E03-ED58-4969-9446-9C5F41817798}" type="presParOf" srcId="{4B8CF5D3-30E4-4895-8990-FDD544A4951B}" destId="{ED665033-599B-4C15-BAE1-D86230FCDB8E}" srcOrd="8" destOrd="0" presId="urn:microsoft.com/office/officeart/2005/8/layout/chevron2"/>
    <dgm:cxn modelId="{59065879-B26A-4D9B-BAE6-3BDE7E4B6EFA}" type="presParOf" srcId="{ED665033-599B-4C15-BAE1-D86230FCDB8E}" destId="{7EAE5612-1888-49E7-9A09-23F058DD1E2E}" srcOrd="0" destOrd="0" presId="urn:microsoft.com/office/officeart/2005/8/layout/chevron2"/>
    <dgm:cxn modelId="{FC647B66-2CF2-49DD-9E66-45292CDCD204}" type="presParOf" srcId="{ED665033-599B-4C15-BAE1-D86230FCDB8E}" destId="{47BA37A1-5964-4ED5-9BA0-DAB94E410BF8}" srcOrd="1" destOrd="0" presId="urn:microsoft.com/office/officeart/2005/8/layout/chevron2"/>
    <dgm:cxn modelId="{F8858BB5-1D4F-44B5-B5BE-C67CF70B9C46}" type="presParOf" srcId="{4B8CF5D3-30E4-4895-8990-FDD544A4951B}" destId="{4937AFB7-907D-4AE2-BE10-E48B6EBCF12F}" srcOrd="9" destOrd="0" presId="urn:microsoft.com/office/officeart/2005/8/layout/chevron2"/>
    <dgm:cxn modelId="{1F8C246E-14F0-4BB3-B06A-D9BE8AF78525}" type="presParOf" srcId="{4B8CF5D3-30E4-4895-8990-FDD544A4951B}" destId="{4D7EA49F-DDB3-4244-88BA-D2F7C35A5D6A}" srcOrd="10" destOrd="0" presId="urn:microsoft.com/office/officeart/2005/8/layout/chevron2"/>
    <dgm:cxn modelId="{132AE4F4-C946-44BB-B33E-BD13C4658168}" type="presParOf" srcId="{4D7EA49F-DDB3-4244-88BA-D2F7C35A5D6A}" destId="{8613C775-D6B1-41DB-9E10-1CD6B40BD66A}" srcOrd="0" destOrd="0" presId="urn:microsoft.com/office/officeart/2005/8/layout/chevron2"/>
    <dgm:cxn modelId="{1A615921-E90E-4EB4-85AD-D3E56DE58E0F}" type="presParOf" srcId="{4D7EA49F-DDB3-4244-88BA-D2F7C35A5D6A}" destId="{82A4ADCF-FED8-4C6B-9EA8-D040459BBDBB}" srcOrd="1" destOrd="0" presId="urn:microsoft.com/office/officeart/2005/8/layout/chevron2"/>
    <dgm:cxn modelId="{E1C8013A-5DBE-49E4-8A8B-07FBFE142034}" type="presParOf" srcId="{4B8CF5D3-30E4-4895-8990-FDD544A4951B}" destId="{834D4011-AA46-4D15-BCB6-77CCB9BF2611}" srcOrd="11" destOrd="0" presId="urn:microsoft.com/office/officeart/2005/8/layout/chevron2"/>
    <dgm:cxn modelId="{A28810F8-E56B-4416-9491-7E4D9FEBD668}" type="presParOf" srcId="{4B8CF5D3-30E4-4895-8990-FDD544A4951B}" destId="{E90C8E00-0986-4A78-BF5B-C1BFCF51E455}" srcOrd="12" destOrd="0" presId="urn:microsoft.com/office/officeart/2005/8/layout/chevron2"/>
    <dgm:cxn modelId="{F5694B6F-18E1-4E27-961F-1A3DEA76BF80}" type="presParOf" srcId="{E90C8E00-0986-4A78-BF5B-C1BFCF51E455}" destId="{5FAB4357-BA1B-43C2-9971-149D4F7E1D03}" srcOrd="0" destOrd="0" presId="urn:microsoft.com/office/officeart/2005/8/layout/chevron2"/>
    <dgm:cxn modelId="{020F86E9-2441-4050-AA46-7825F101B0BE}" type="presParOf" srcId="{E90C8E00-0986-4A78-BF5B-C1BFCF51E455}" destId="{92BFD7DB-D99A-4F87-95D8-5E38097819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E26A7-5B6F-49EC-ADB6-1372EAB2A312}" type="datetimeFigureOut">
              <a:rPr lang="de-AT" smtClean="0"/>
              <a:t>18.09.2017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09018-8E0F-41D1-A7A0-DB26B779D49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0046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662C7-2CDE-45C5-B110-872EAB1695A6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47C71-C7BF-4C62-ACB9-06A6FC8C4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64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:\05_Projekte\01_Einreichungen_Angebote\LinkingDanube_Interreg_DanubeTrans_BNE\WP2-Communication\bubbl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916832"/>
            <a:ext cx="4686300" cy="436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Formatvorlage</a:t>
            </a:r>
            <a:r>
              <a:rPr lang="en-GB" dirty="0"/>
              <a:t> des </a:t>
            </a:r>
            <a:r>
              <a:rPr lang="en-GB" dirty="0" err="1"/>
              <a:t>Untertitelmasters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5614392" cy="365125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GB" noProof="0"/>
              <a:t>Kick-Off-Meeting, 13 March 2017, Vienna</a:t>
            </a:r>
            <a:endParaRPr lang="en-GB" noProof="0" dirty="0"/>
          </a:p>
        </p:txBody>
      </p:sp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098" y="976412"/>
            <a:ext cx="5708202" cy="5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996" y="740532"/>
            <a:ext cx="3296418" cy="202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P:\05_Projekte\01_Einreichungen_Angebote\LinkingDanube_Interreg_DanubeTrans_BNE\WP2-Communication\14_Grafiken\P3\Linking Danube\standard logo image - Linking Danube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56" y="144097"/>
            <a:ext cx="3184278" cy="119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6588224" y="6400412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Stream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159767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/>
          <a:lstStyle/>
          <a:p>
            <a:r>
              <a:rPr lang="en-GB"/>
              <a:t>Kick-Off-Meeting, 13 March 2017, Vienna</a:t>
            </a:r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noProof="0" dirty="0"/>
              <a:t>A Stream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106906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/>
          <a:lstStyle/>
          <a:p>
            <a:r>
              <a:rPr lang="en-GB"/>
              <a:t>Kick-Off-Meeting, 13 March 2017, Vienna</a:t>
            </a:r>
            <a:endParaRPr lang="de-AT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noProof="0" dirty="0"/>
              <a:t>A Stream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86188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199" y="6356350"/>
            <a:ext cx="5562601" cy="365125"/>
          </a:xfrm>
        </p:spPr>
        <p:txBody>
          <a:bodyPr/>
          <a:lstStyle/>
          <a:p>
            <a:r>
              <a:rPr lang="en-GB"/>
              <a:t>Kick-Off-Meeting, 13 March 2017, Vienna</a:t>
            </a:r>
            <a:endParaRPr lang="de-AT"/>
          </a:p>
        </p:txBody>
      </p:sp>
      <p:pic>
        <p:nvPicPr>
          <p:cNvPr id="7" name="Picture 3" descr="P:\05_Projekte\01_Einreichungen_Angebote\LinkingDanube_Interreg_DanubeTrans_BNE\WP2-Communication\14_Grafiken\P3\Linking Danube\standard logo image - Linking Danub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790" y="6160942"/>
            <a:ext cx="1615754" cy="60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470992"/>
            <a:ext cx="8227345" cy="7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1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/>
          <a:lstStyle/>
          <a:p>
            <a:r>
              <a:rPr lang="en-GB"/>
              <a:t>Kick-Off-Meeting, 13 March 2017, Vienna</a:t>
            </a:r>
            <a:endParaRPr lang="de-AT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588224" y="6400412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Stream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190892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/>
          <a:lstStyle/>
          <a:p>
            <a:r>
              <a:rPr lang="en-GB"/>
              <a:t>Kick-Off-Meeting, 13 March 2017, Vienna</a:t>
            </a:r>
            <a:endParaRPr lang="de-AT" dirty="0"/>
          </a:p>
        </p:txBody>
      </p:sp>
      <p:pic>
        <p:nvPicPr>
          <p:cNvPr id="7" name="Picture 3" descr="P:\05_Projekte\01_Einreichungen_Angebote\LinkingDanube_Interreg_DanubeTrans_BNE\WP2-Communication\14_Grafiken\P3\Linking Danube\standard logo image - Linking Danub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790" y="6160942"/>
            <a:ext cx="1615754" cy="60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470992"/>
            <a:ext cx="8227345" cy="7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49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/>
          <a:lstStyle/>
          <a:p>
            <a:r>
              <a:rPr lang="en-GB"/>
              <a:t>Kick-Off-Meeting, 13 March 2017, Vienna</a:t>
            </a:r>
            <a:endParaRPr lang="de-AT" dirty="0"/>
          </a:p>
        </p:txBody>
      </p:sp>
      <p:pic>
        <p:nvPicPr>
          <p:cNvPr id="9" name="Picture 3" descr="P:\05_Projekte\01_Einreichungen_Angebote\LinkingDanube_Interreg_DanubeTrans_BNE\WP2-Communication\14_Grafiken\P3\Linking Danube\standard logo image - Linking Danub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790" y="6160942"/>
            <a:ext cx="1615754" cy="60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439448"/>
            <a:ext cx="8227345" cy="7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9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/>
          <a:lstStyle/>
          <a:p>
            <a:r>
              <a:rPr lang="en-GB"/>
              <a:t>Kick-Off-Meeting, 13 March 2017, Vienna</a:t>
            </a: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noProof="0" dirty="0"/>
              <a:t>A Stream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56008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/>
          <a:lstStyle/>
          <a:p>
            <a:r>
              <a:rPr lang="en-GB"/>
              <a:t>Kick-Off-Meeting, 13 March 2017, Vienna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noProof="0" dirty="0"/>
              <a:t>A Stream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26535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/>
          <a:lstStyle/>
          <a:p>
            <a:r>
              <a:rPr lang="en-GB"/>
              <a:t>Kick-Off-Meeting, 13 March 2017, Vienna</a:t>
            </a:r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noProof="0" dirty="0"/>
              <a:t>A Stream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309995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/>
          <a:lstStyle/>
          <a:p>
            <a:r>
              <a:rPr lang="en-GB"/>
              <a:t>Kick-Off-Meeting, 13 March 2017, Vienna</a:t>
            </a: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noProof="0" dirty="0"/>
              <a:t>A Stream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150431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Kick-Off-Meeting, 13 March 2017, Vienna</a:t>
            </a:r>
            <a:endParaRPr lang="de-A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220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interreg-danube.eu/approved-projects/linking-danub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042" y="1736005"/>
            <a:ext cx="7772400" cy="1470025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Zkušenosti z realizace projektu </a:t>
            </a:r>
            <a:r>
              <a:rPr lang="cs-CZ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Linking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cs-CZ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Danube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653136"/>
            <a:ext cx="8280920" cy="1054968"/>
          </a:xfrm>
        </p:spPr>
        <p:txBody>
          <a:bodyPr>
            <a:normAutofit fontScale="92500" lnSpcReduction="10000"/>
          </a:bodyPr>
          <a:lstStyle/>
          <a:p>
            <a:r>
              <a:rPr lang="cs-CZ" sz="2100" dirty="0">
                <a:latin typeface="+mj-lt"/>
                <a:cs typeface="Arial" panose="020B0604020202020204" pitchFamily="34" charset="0"/>
              </a:rPr>
              <a:t>Seminář k evropským dotačním </a:t>
            </a:r>
            <a:r>
              <a:rPr lang="cs-CZ" sz="2100" dirty="0" smtClean="0">
                <a:latin typeface="+mj-lt"/>
                <a:cs typeface="Arial" panose="020B0604020202020204" pitchFamily="34" charset="0"/>
              </a:rPr>
              <a:t>programům</a:t>
            </a:r>
          </a:p>
          <a:p>
            <a:r>
              <a:rPr lang="cs-CZ" sz="2100" dirty="0" smtClean="0">
                <a:latin typeface="+mj-lt"/>
                <a:cs typeface="Arial" panose="020B0604020202020204" pitchFamily="34" charset="0"/>
              </a:rPr>
              <a:t>Krajský </a:t>
            </a:r>
            <a:r>
              <a:rPr lang="cs-CZ" sz="2100" dirty="0">
                <a:latin typeface="+mj-lt"/>
                <a:cs typeface="Arial" panose="020B0604020202020204" pitchFamily="34" charset="0"/>
              </a:rPr>
              <a:t>úřad Olomouckého </a:t>
            </a:r>
            <a:r>
              <a:rPr lang="cs-CZ" sz="2100" dirty="0" smtClean="0">
                <a:latin typeface="+mj-lt"/>
                <a:cs typeface="Arial" panose="020B0604020202020204" pitchFamily="34" charset="0"/>
              </a:rPr>
              <a:t>kraje</a:t>
            </a:r>
          </a:p>
          <a:p>
            <a:r>
              <a:rPr lang="cs-CZ" sz="2100" dirty="0">
                <a:latin typeface="+mj-lt"/>
                <a:cs typeface="Arial" panose="020B0604020202020204" pitchFamily="34" charset="0"/>
              </a:rPr>
              <a:t>18. září </a:t>
            </a:r>
            <a:r>
              <a:rPr lang="cs-CZ" sz="2100" dirty="0" smtClean="0">
                <a:latin typeface="+mj-lt"/>
                <a:cs typeface="Arial" panose="020B0604020202020204" pitchFamily="34" charset="0"/>
              </a:rPr>
              <a:t>2017</a:t>
            </a:r>
            <a:endParaRPr lang="en-GB" sz="2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75656" y="3681115"/>
            <a:ext cx="6400800" cy="467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 smtClean="0">
                <a:latin typeface="+mj-lt"/>
                <a:cs typeface="Arial" panose="020B0604020202020204" pitchFamily="34" charset="0"/>
              </a:rPr>
              <a:t>Ing. Vojtěch Elstner – KORDIS JMK, a.s.</a:t>
            </a:r>
            <a:endParaRPr lang="en-GB" sz="26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80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Cesta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implementaci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projektu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1683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18. září 2017, Olomouc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2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Benefity realizace EU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latin typeface="+mj-lt"/>
              </a:rPr>
              <a:t>Upevňujeme spolupráci, která tu historicky byla…</a:t>
            </a:r>
          </a:p>
          <a:p>
            <a:pPr marL="0" indent="0">
              <a:buNone/>
            </a:pPr>
            <a:r>
              <a:rPr lang="cs-CZ" sz="2000" dirty="0">
                <a:latin typeface="+mj-lt"/>
              </a:rPr>
              <a:t>	</a:t>
            </a:r>
            <a:r>
              <a:rPr lang="cs-CZ" sz="2000" dirty="0" smtClean="0">
                <a:latin typeface="+mj-lt"/>
              </a:rPr>
              <a:t>…stále jsme si s partnery ze zemí střední Evropy kulturně blízcí a máme na čem pracovat. </a:t>
            </a:r>
          </a:p>
          <a:p>
            <a:pPr marL="0" indent="0">
              <a:buNone/>
            </a:pPr>
            <a:r>
              <a:rPr lang="cs-CZ" sz="2000" dirty="0" smtClean="0">
                <a:latin typeface="+mj-lt"/>
              </a:rPr>
              <a:t>Projekty umožňují realizaci aktivit, které by z národních zdrojů nebyly prioritně financovány.</a:t>
            </a:r>
          </a:p>
          <a:p>
            <a:pPr marL="0" indent="0">
              <a:buNone/>
            </a:pPr>
            <a:r>
              <a:rPr lang="cs-CZ" sz="2000" dirty="0" smtClean="0">
                <a:latin typeface="+mj-lt"/>
              </a:rPr>
              <a:t>Máme možnost vidět a zažít, jak se stejné věci dělají jinde.</a:t>
            </a:r>
          </a:p>
          <a:p>
            <a:pPr marL="0" indent="0">
              <a:buNone/>
            </a:pPr>
            <a:r>
              <a:rPr lang="cs-CZ" sz="2000" dirty="0" smtClean="0">
                <a:latin typeface="+mj-lt"/>
              </a:rPr>
              <a:t>Můžeme poznat nové kolegy a vyměňovat si zkušenosti.</a:t>
            </a:r>
          </a:p>
          <a:p>
            <a:pPr marL="0" indent="0">
              <a:buNone/>
            </a:pPr>
            <a:r>
              <a:rPr lang="cs-CZ" sz="2000" dirty="0" smtClean="0">
                <a:latin typeface="+mj-lt"/>
              </a:rPr>
              <a:t>I malý projekt může rozhýbat velké věci.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18. září 2017, Olomouc</a:t>
            </a:r>
            <a:endParaRPr lang="en-GB" dirty="0"/>
          </a:p>
        </p:txBody>
      </p:sp>
      <p:pic>
        <p:nvPicPr>
          <p:cNvPr id="5" name="Picture 6" descr="https://scontent-fra3-1.xx.fbcdn.net/v/t1.0-9/13537626_1138860589512189_47922930263711265_n.jpg?oh=8cb467aa9add8682f2f07ccdc698ef45&amp;oe=57F6B3A4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41"/>
          <a:stretch/>
        </p:blipFill>
        <p:spPr bwMode="auto">
          <a:xfrm>
            <a:off x="335238" y="4437112"/>
            <a:ext cx="2869069" cy="19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138" y="4437112"/>
            <a:ext cx="3786313" cy="19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O:\Projekt EU\RAILHUC\Memorandum\Memorandum s podpisy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3761">
            <a:off x="6272768" y="3798873"/>
            <a:ext cx="2639145" cy="186574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46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Zkušenosti s realizací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sz="2200" dirty="0">
                <a:latin typeface="+mj-lt"/>
              </a:rPr>
              <a:t>Každý projekt se skládá z: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2200" dirty="0">
                <a:latin typeface="+mj-lt"/>
              </a:rPr>
              <a:t>technických aktivit,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2200" dirty="0">
                <a:latin typeface="+mj-lt"/>
              </a:rPr>
              <a:t>aktivit zaměřených na řízení projektu,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2200" dirty="0">
                <a:latin typeface="+mj-lt"/>
              </a:rPr>
              <a:t>aktivit zaměřených na publicitu.</a:t>
            </a:r>
          </a:p>
          <a:p>
            <a:pPr marL="0" indent="0">
              <a:buNone/>
            </a:pPr>
            <a:endParaRPr lang="cs-CZ" sz="1200" dirty="0" smtClean="0">
              <a:latin typeface="+mj-lt"/>
            </a:endParaRPr>
          </a:p>
          <a:p>
            <a:pPr marL="0" indent="0">
              <a:buNone/>
            </a:pPr>
            <a:r>
              <a:rPr lang="cs-CZ" sz="2200" dirty="0" smtClean="0">
                <a:latin typeface="+mj-lt"/>
              </a:rPr>
              <a:t>Aby </a:t>
            </a:r>
            <a:r>
              <a:rPr lang="cs-CZ" sz="2200" dirty="0">
                <a:latin typeface="+mj-lt"/>
              </a:rPr>
              <a:t>byl projekt dobře řízen a propagován, je třeba </a:t>
            </a:r>
            <a:r>
              <a:rPr lang="cs-CZ" sz="2200" b="1" dirty="0">
                <a:latin typeface="+mj-lt"/>
              </a:rPr>
              <a:t>komunikovat s partnery, CRR, JS.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>
                <a:latin typeface="+mj-lt"/>
              </a:rPr>
              <a:t>Při realizaci je potřeba počítat s časem nutným na komunikaci se všemi dotčenými institucemi. Jinak dochází k opožďování realizace případně problémům s uznatelností nákladů.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>
                <a:latin typeface="+mj-lt"/>
              </a:rPr>
              <a:t>Realizaci aktivit je vhodné včas plánovat a nenechávat nic na poslední chvíli.</a:t>
            </a:r>
            <a:r>
              <a:rPr lang="cs-CZ" sz="2400" dirty="0">
                <a:latin typeface="+mj-lt"/>
              </a:rPr>
              <a:t>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18. září 2017, Olomouc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88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Zkušenosti s administrací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800" dirty="0">
                <a:latin typeface="+mj-lt"/>
              </a:rPr>
              <a:t>Nutnost předfinancování projektu. Proplácení uznatelných nákladů trvá měsíce.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800" dirty="0">
                <a:latin typeface="+mj-lt"/>
              </a:rPr>
              <a:t>Administrativní náročnost v půlročních cyklech, nejnáročnější na začátku a na konci.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800" dirty="0">
                <a:latin typeface="+mj-lt"/>
              </a:rPr>
              <a:t>Reporting probíhá elektronicky </a:t>
            </a:r>
            <a:r>
              <a:rPr lang="cs-CZ" sz="2800" dirty="0" smtClean="0">
                <a:latin typeface="+mj-lt"/>
              </a:rPr>
              <a:t>– rychlejší přenos informací, přesto nutnost některých tištěných dokumentů, </a:t>
            </a:r>
            <a:r>
              <a:rPr lang="cs-CZ" sz="2800" dirty="0">
                <a:latin typeface="+mj-lt"/>
              </a:rPr>
              <a:t>projektoví a finanční manažeři CRR jsou kompetentní a ochotní řešit jakékoliv odchylky.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800" dirty="0">
                <a:latin typeface="+mj-lt"/>
              </a:rPr>
              <a:t>Změny v projektu jsou možné, je třeba ctít nastavená pravidla a vše </a:t>
            </a:r>
            <a:r>
              <a:rPr lang="cs-CZ" sz="2800" dirty="0" err="1">
                <a:latin typeface="+mj-lt"/>
              </a:rPr>
              <a:t>zkomunikovat</a:t>
            </a:r>
            <a:r>
              <a:rPr lang="cs-CZ" sz="2800" dirty="0">
                <a:latin typeface="+mj-lt"/>
              </a:rPr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18. září 2017, Olomouc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10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Děkuji za pozornost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!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>
                <a:latin typeface="+mj-lt"/>
              </a:rPr>
              <a:t>Vojtěch Elstner</a:t>
            </a:r>
          </a:p>
          <a:p>
            <a:pPr marL="0" indent="0">
              <a:buNone/>
            </a:pPr>
            <a:r>
              <a:rPr lang="cs-CZ" sz="1800" dirty="0" smtClean="0">
                <a:latin typeface="+mj-lt"/>
              </a:rPr>
              <a:t>KORDIS JMK, a.s.</a:t>
            </a:r>
          </a:p>
          <a:p>
            <a:pPr marL="0" indent="0">
              <a:buNone/>
            </a:pPr>
            <a:r>
              <a:rPr lang="cs-CZ" sz="1800" dirty="0" smtClean="0">
                <a:latin typeface="+mj-lt"/>
              </a:rPr>
              <a:t>Brno, Nové sady 30</a:t>
            </a:r>
          </a:p>
          <a:p>
            <a:pPr marL="0" indent="0">
              <a:buNone/>
            </a:pPr>
            <a:endParaRPr lang="cs-CZ" sz="1800" dirty="0">
              <a:latin typeface="+mj-lt"/>
            </a:endParaRPr>
          </a:p>
          <a:p>
            <a:pPr marL="0" indent="0">
              <a:buNone/>
            </a:pPr>
            <a:r>
              <a:rPr lang="cs-CZ" sz="1800" dirty="0" smtClean="0">
                <a:latin typeface="+mj-lt"/>
              </a:rPr>
              <a:t>info@kordis-jmk.cz</a:t>
            </a:r>
          </a:p>
          <a:p>
            <a:pPr marL="0" indent="0">
              <a:buNone/>
            </a:pPr>
            <a:r>
              <a:rPr lang="cs-CZ" sz="1800" dirty="0" smtClean="0">
                <a:latin typeface="+mj-lt"/>
              </a:rPr>
              <a:t>+420 543 426 667</a:t>
            </a:r>
            <a:endParaRPr lang="cs-CZ" sz="2800" dirty="0">
              <a:latin typeface="+mj-lt"/>
            </a:endParaRPr>
          </a:p>
          <a:p>
            <a:pPr marL="0" indent="0">
              <a:buNone/>
            </a:pPr>
            <a:endParaRPr lang="cs-CZ" sz="1800" dirty="0" smtClean="0">
              <a:latin typeface="+mj-lt"/>
            </a:endParaRPr>
          </a:p>
          <a:p>
            <a:pPr marL="0" indent="0">
              <a:buNone/>
            </a:pPr>
            <a:r>
              <a:rPr lang="cs-CZ" sz="1800" dirty="0" smtClean="0">
                <a:latin typeface="+mj-lt"/>
              </a:rPr>
              <a:t>facebook.com/Danube-Transnational-Programme-1463628217267923/</a:t>
            </a:r>
          </a:p>
          <a:p>
            <a:pPr marL="0" indent="0">
              <a:buNone/>
            </a:pPr>
            <a:r>
              <a:rPr lang="cs-CZ" sz="1800" dirty="0" smtClean="0">
                <a:latin typeface="+mj-lt"/>
              </a:rPr>
              <a:t>twitter.com/</a:t>
            </a:r>
            <a:r>
              <a:rPr lang="cs-CZ" sz="1800" dirty="0" err="1" smtClean="0">
                <a:latin typeface="+mj-lt"/>
              </a:rPr>
              <a:t>Interreg_Danube</a:t>
            </a:r>
            <a:endParaRPr lang="cs-CZ" sz="1800" dirty="0" smtClean="0">
              <a:latin typeface="+mj-lt"/>
            </a:endParaRPr>
          </a:p>
          <a:p>
            <a:pPr marL="0" indent="0">
              <a:buNone/>
            </a:pPr>
            <a:endParaRPr lang="cs-CZ" sz="1800" dirty="0">
              <a:latin typeface="+mj-lt"/>
            </a:endParaRPr>
          </a:p>
          <a:p>
            <a:pPr marL="0" indent="0">
              <a:buNone/>
            </a:pPr>
            <a:r>
              <a:rPr lang="cs-CZ" sz="1800" dirty="0" smtClean="0">
                <a:latin typeface="+mj-lt"/>
              </a:rPr>
              <a:t>www.interreg-danube.eu/approved-projects/linking-danube</a:t>
            </a:r>
          </a:p>
          <a:p>
            <a:pPr marL="0" indent="0">
              <a:buNone/>
            </a:pPr>
            <a:r>
              <a:rPr lang="cs-CZ" sz="1800" dirty="0" smtClean="0">
                <a:latin typeface="+mj-lt"/>
              </a:rPr>
              <a:t>www.idsjmk.cz</a:t>
            </a: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18. září 2017, Olomouc</a:t>
            </a:r>
            <a:endParaRPr lang="en-GB" dirty="0"/>
          </a:p>
        </p:txBody>
      </p:sp>
      <p:pic>
        <p:nvPicPr>
          <p:cNvPr id="5" name="Picture 12" descr="LOGO_KORDI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997" y="1909534"/>
            <a:ext cx="765045" cy="36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O:\Projekt EU\LinkingDanube\Šablony\Logos projects Priority 3\P3\Linking Danube\standard logo image - Linking Danub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54748"/>
            <a:ext cx="2732881" cy="102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07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Obsah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000" dirty="0" smtClean="0">
                <a:latin typeface="+mj-lt"/>
                <a:cs typeface="Arial" panose="020B0604020202020204" pitchFamily="34" charset="0"/>
              </a:rPr>
              <a:t>KORDIS JMK a rozvojové projekty IDS JMK</a:t>
            </a:r>
          </a:p>
          <a:p>
            <a:pPr>
              <a:lnSpc>
                <a:spcPct val="150000"/>
              </a:lnSpc>
            </a:pPr>
            <a:r>
              <a:rPr lang="cs-CZ" sz="3000" dirty="0" smtClean="0">
                <a:latin typeface="+mj-lt"/>
                <a:cs typeface="Arial" panose="020B0604020202020204" pitchFamily="34" charset="0"/>
              </a:rPr>
              <a:t>Realizované projekty dotované EU</a:t>
            </a:r>
          </a:p>
          <a:p>
            <a:pPr>
              <a:lnSpc>
                <a:spcPct val="150000"/>
              </a:lnSpc>
            </a:pPr>
            <a:r>
              <a:rPr lang="cs-CZ" sz="3000" dirty="0" smtClean="0">
                <a:latin typeface="+mj-lt"/>
                <a:cs typeface="Arial" panose="020B0604020202020204" pitchFamily="34" charset="0"/>
              </a:rPr>
              <a:t>Projekt </a:t>
            </a:r>
            <a:r>
              <a:rPr lang="cs-CZ" sz="3000" dirty="0" err="1" smtClean="0">
                <a:latin typeface="+mj-lt"/>
                <a:cs typeface="Arial" panose="020B0604020202020204" pitchFamily="34" charset="0"/>
              </a:rPr>
              <a:t>Linking</a:t>
            </a:r>
            <a:r>
              <a:rPr lang="cs-CZ" sz="3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latin typeface="+mj-lt"/>
                <a:cs typeface="Arial" panose="020B0604020202020204" pitchFamily="34" charset="0"/>
              </a:rPr>
              <a:t>Danube</a:t>
            </a:r>
            <a:endParaRPr lang="cs-CZ" sz="3000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000" dirty="0" smtClean="0">
                <a:latin typeface="+mj-lt"/>
                <a:cs typeface="Arial" panose="020B0604020202020204" pitchFamily="34" charset="0"/>
              </a:rPr>
              <a:t>Benefity z realizace projektů</a:t>
            </a:r>
          </a:p>
          <a:p>
            <a:pPr>
              <a:lnSpc>
                <a:spcPct val="150000"/>
              </a:lnSpc>
            </a:pPr>
            <a:r>
              <a:rPr lang="cs-CZ" sz="3000" dirty="0" smtClean="0">
                <a:latin typeface="+mj-lt"/>
                <a:cs typeface="Arial" panose="020B0604020202020204" pitchFamily="34" charset="0"/>
              </a:rPr>
              <a:t>Zkušenosti s administrací projektů</a:t>
            </a:r>
            <a:endParaRPr lang="en-GB" sz="3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latin typeface="+mj-lt"/>
                <a:cs typeface="Arial" panose="020B0604020202020204" pitchFamily="34" charset="0"/>
              </a:rPr>
              <a:t>18. září 2017, Olomouc</a:t>
            </a:r>
            <a:endParaRPr lang="en-GB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0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KORDIS JMK, a.s.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latin typeface="+mj-lt"/>
                <a:cs typeface="Arial" panose="020B0604020202020204" pitchFamily="34" charset="0"/>
              </a:rPr>
              <a:t>Koordinátor Integrovaného dopravního systému JMK</a:t>
            </a:r>
          </a:p>
          <a:p>
            <a:pPr marL="0" indent="0">
              <a:buNone/>
            </a:pPr>
            <a:r>
              <a:rPr lang="cs-CZ" sz="2000" dirty="0" smtClean="0">
                <a:latin typeface="+mj-lt"/>
                <a:cs typeface="Arial" panose="020B0604020202020204" pitchFamily="34" charset="0"/>
              </a:rPr>
              <a:t>Společnost zřízená Jihomoravským krajem a statutárním městem Brnem</a:t>
            </a: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 smtClean="0">
                <a:latin typeface="+mj-lt"/>
                <a:cs typeface="Arial" panose="020B0604020202020204" pitchFamily="34" charset="0"/>
              </a:rPr>
              <a:t>Zajišťuje koncepční plánování dopravní obslužnosti JMK</a:t>
            </a:r>
          </a:p>
          <a:p>
            <a:r>
              <a:rPr lang="cs-CZ" sz="1800" dirty="0" smtClean="0">
                <a:latin typeface="+mj-lt"/>
                <a:cs typeface="Arial" panose="020B0604020202020204" pitchFamily="34" charset="0"/>
              </a:rPr>
              <a:t>Organizačně zabezpečuje fungování IDS JMK</a:t>
            </a:r>
          </a:p>
          <a:p>
            <a:r>
              <a:rPr lang="cs-CZ" sz="1800" dirty="0" smtClean="0">
                <a:latin typeface="+mj-lt"/>
                <a:cs typeface="Arial" panose="020B0604020202020204" pitchFamily="34" charset="0"/>
              </a:rPr>
              <a:t>Provádí další servisní činnosti pro své zřizovatele</a:t>
            </a:r>
          </a:p>
          <a:p>
            <a:r>
              <a:rPr lang="cs-CZ" sz="1800" dirty="0" smtClean="0">
                <a:latin typeface="+mj-lt"/>
                <a:cs typeface="Arial" panose="020B0604020202020204" pitchFamily="34" charset="0"/>
              </a:rPr>
              <a:t>…</a:t>
            </a:r>
          </a:p>
          <a:p>
            <a:r>
              <a:rPr lang="cs-CZ" sz="1800" dirty="0" smtClean="0">
                <a:latin typeface="+mj-lt"/>
                <a:cs typeface="Arial" panose="020B0604020202020204" pitchFamily="34" charset="0"/>
              </a:rPr>
              <a:t>K zajištění rozvoje IDS JMK realizuje projekty dotované EU</a:t>
            </a:r>
            <a:endParaRPr lang="cs-CZ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18. září 2017, Olomouc</a:t>
            </a:r>
            <a:endParaRPr lang="en-GB" dirty="0"/>
          </a:p>
        </p:txBody>
      </p:sp>
      <p:pic>
        <p:nvPicPr>
          <p:cNvPr id="5" name="Picture 12" descr="P502467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2304643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P102059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07524"/>
            <a:ext cx="2321290" cy="1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O:\Projekt EU\RAILHUC\Memorandum\Foto krajského fotografa\r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820" y="2420888"/>
            <a:ext cx="2300429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736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Realizované EU projekty (1/3)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Programové období 2004-2006</a:t>
            </a:r>
          </a:p>
          <a:p>
            <a:pPr marL="0" indent="0">
              <a:buNone/>
            </a:pPr>
            <a:r>
              <a:rPr lang="cs-CZ" sz="1900" dirty="0">
                <a:latin typeface="+mj-lt"/>
              </a:rPr>
              <a:t>Modernizace přestupních uzlů IDS JMK</a:t>
            </a:r>
          </a:p>
          <a:p>
            <a:pPr marL="0" indent="0">
              <a:spcBef>
                <a:spcPct val="0"/>
              </a:spcBef>
              <a:buNone/>
            </a:pPr>
            <a:endParaRPr lang="cs-CZ" sz="24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Programové období 2007-2013</a:t>
            </a:r>
          </a:p>
          <a:p>
            <a:pPr marL="0" indent="0">
              <a:buNone/>
            </a:pPr>
            <a:r>
              <a:rPr lang="cs-CZ" sz="1900" dirty="0">
                <a:latin typeface="+mj-lt"/>
              </a:rPr>
              <a:t>Centrální dispečink, elektronické informační panely, zázemí pro cestující</a:t>
            </a:r>
          </a:p>
          <a:p>
            <a:pPr marL="0" lvl="1" indent="0">
              <a:buNone/>
            </a:pPr>
            <a:endParaRPr lang="cs-CZ" sz="2000" dirty="0" smtClean="0">
              <a:latin typeface="+mj-lt"/>
            </a:endParaRPr>
          </a:p>
          <a:p>
            <a:pPr marL="0" lvl="1" indent="0">
              <a:buNone/>
            </a:pPr>
            <a:endParaRPr lang="cs-CZ" sz="2000" dirty="0" smtClean="0">
              <a:latin typeface="+mj-lt"/>
            </a:endParaRPr>
          </a:p>
          <a:p>
            <a:pPr marL="0" lvl="1" indent="0">
              <a:buNone/>
            </a:pPr>
            <a:r>
              <a:rPr lang="cs-CZ" sz="1900" dirty="0">
                <a:latin typeface="+mj-lt"/>
              </a:rPr>
              <a:t>Analýza možností přeshraniční dopravy</a:t>
            </a:r>
          </a:p>
          <a:p>
            <a:pPr marL="0" lvl="1" indent="0">
              <a:buNone/>
            </a:pPr>
            <a:r>
              <a:rPr lang="cs-CZ" sz="1900" dirty="0">
                <a:latin typeface="+mj-lt"/>
              </a:rPr>
              <a:t>Marketingová podpora přeshraničních linek IDS JMK na Slovensko a do Rakouska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18. září 2017, Olomouc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91"/>
          <a:stretch/>
        </p:blipFill>
        <p:spPr bwMode="auto">
          <a:xfrm>
            <a:off x="4954890" y="1647825"/>
            <a:ext cx="3986747" cy="75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O:\Šablony\Design manual\Logo EU\ropjvba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51294"/>
            <a:ext cx="1909714" cy="81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 descr="O:\Projekt EU\OP\Slovensko\Administrativní náležitosti\web_rbk\OPCHS sk_cz a EU barva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0000" b="-15228"/>
          <a:stretch/>
        </p:blipFill>
        <p:spPr bwMode="auto">
          <a:xfrm>
            <a:off x="1259632" y="5246110"/>
            <a:ext cx="2703291" cy="76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neu_LogoBasis_AT-CZ_4C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3" t="6456"/>
          <a:stretch>
            <a:fillRect/>
          </a:stretch>
        </p:blipFill>
        <p:spPr bwMode="auto">
          <a:xfrm>
            <a:off x="4067944" y="4932710"/>
            <a:ext cx="3304701" cy="1152128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2739405" y="6011905"/>
            <a:ext cx="3314700" cy="323765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cs-CZ" sz="1600" dirty="0"/>
              <a:t>Fond malých projektů</a:t>
            </a:r>
            <a:endParaRPr lang="cs-CZ" sz="16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5055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Realizované EU projekty (2/3)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+mj-lt"/>
              </a:rPr>
              <a:t>Socioekonomický </a:t>
            </a:r>
            <a:r>
              <a:rPr lang="cs-CZ" sz="2000" dirty="0">
                <a:latin typeface="+mj-lt"/>
              </a:rPr>
              <a:t>průzkum potenciálu využití VRT Praha – Brno</a:t>
            </a:r>
          </a:p>
          <a:p>
            <a:pPr marL="0" indent="0">
              <a:buNone/>
            </a:pPr>
            <a:r>
              <a:rPr lang="cs-CZ" sz="2000" dirty="0">
                <a:latin typeface="+mj-lt"/>
              </a:rPr>
              <a:t>Memorandum o výstavbě a revitalizaci železničních tratí regionálního významu (204 tis. €)</a:t>
            </a:r>
          </a:p>
          <a:p>
            <a:pPr marL="0" indent="0">
              <a:buNone/>
            </a:pPr>
            <a:endParaRPr lang="cs-CZ" sz="2000" dirty="0" smtClean="0">
              <a:latin typeface="+mj-lt"/>
            </a:endParaRPr>
          </a:p>
          <a:p>
            <a:pPr marL="0" indent="0">
              <a:buNone/>
            </a:pPr>
            <a:endParaRPr lang="cs-CZ" sz="2000" dirty="0" smtClean="0">
              <a:latin typeface="+mj-lt"/>
            </a:endParaRPr>
          </a:p>
          <a:p>
            <a:pPr marL="0" indent="0">
              <a:buNone/>
            </a:pPr>
            <a:r>
              <a:rPr lang="cs-CZ" sz="2000" dirty="0" smtClean="0">
                <a:latin typeface="+mj-lt"/>
              </a:rPr>
              <a:t>Výměna </a:t>
            </a:r>
            <a:r>
              <a:rPr lang="cs-CZ" sz="2000" dirty="0">
                <a:latin typeface="+mj-lt"/>
              </a:rPr>
              <a:t>dat o jízdních řádech, rozšíření vyhledávače spojení IDS JMK o spoje provozované partnerskou organizací v Dolním Rakousku (83 tis. €)</a:t>
            </a:r>
          </a:p>
          <a:p>
            <a:pPr marL="0" indent="0">
              <a:spcBef>
                <a:spcPct val="0"/>
              </a:spcBef>
              <a:buNone/>
            </a:pPr>
            <a:endParaRPr lang="cs-CZ" sz="26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sz="2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Programové období 2014-2020</a:t>
            </a:r>
          </a:p>
          <a:p>
            <a:pPr marL="0" indent="0">
              <a:buNone/>
            </a:pPr>
            <a:r>
              <a:rPr lang="cs-CZ" dirty="0" smtClean="0">
                <a:latin typeface="+mj-lt"/>
              </a:rPr>
              <a:t>				</a:t>
            </a:r>
            <a:r>
              <a:rPr lang="cs-CZ" sz="2000" dirty="0">
                <a:latin typeface="+mj-lt"/>
              </a:rPr>
              <a:t>„Chytré“ parkování na </a:t>
            </a:r>
            <a:r>
              <a:rPr lang="cs-CZ" sz="2000" dirty="0" smtClean="0">
                <a:latin typeface="+mj-lt"/>
              </a:rPr>
              <a:t>podporu</a:t>
            </a:r>
          </a:p>
          <a:p>
            <a:pPr marL="0" indent="0">
              <a:buNone/>
            </a:pPr>
            <a:r>
              <a:rPr lang="cs-CZ" sz="2000" dirty="0">
                <a:latin typeface="+mj-lt"/>
              </a:rPr>
              <a:t>	</a:t>
            </a:r>
            <a:r>
              <a:rPr lang="cs-CZ" sz="2000" dirty="0" smtClean="0">
                <a:latin typeface="+mj-lt"/>
              </a:rPr>
              <a:t>			</a:t>
            </a:r>
            <a:r>
              <a:rPr lang="cs-CZ" sz="2000" dirty="0" err="1" smtClean="0">
                <a:latin typeface="+mj-lt"/>
              </a:rPr>
              <a:t>nízkoemisních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>
                <a:latin typeface="+mj-lt"/>
              </a:rPr>
              <a:t>zón (149 tis. €)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18. září 2017, Olomouc</a:t>
            </a:r>
            <a:endParaRPr lang="en-GB" dirty="0"/>
          </a:p>
        </p:txBody>
      </p:sp>
      <p:pic>
        <p:nvPicPr>
          <p:cNvPr id="6" name="Picture 3" descr="猂粓ˀೡ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6" y="1863502"/>
            <a:ext cx="1466356" cy="42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EDIT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537056"/>
            <a:ext cx="1362917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O:\Projekt EU\SOLEZ\Loga a šablony\SOLEZ Logo package\SOLEZ_for_Combinations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381788"/>
            <a:ext cx="2211112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೯ೠÀ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00200"/>
            <a:ext cx="1634205" cy="70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೯ೠĠ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235" y="1600200"/>
            <a:ext cx="1837565" cy="6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06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Realizované EU projekty (3/3)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endParaRPr lang="cs-CZ" sz="26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sz="2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Peripheral</a:t>
            </a:r>
            <a:r>
              <a:rPr lang="cs-CZ" sz="2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Access</a:t>
            </a:r>
          </a:p>
          <a:p>
            <a:pPr marL="0" lvl="1" indent="0" defTabSz="361950">
              <a:spcBef>
                <a:spcPct val="0"/>
              </a:spcBef>
              <a:buNone/>
            </a:pPr>
            <a:r>
              <a:rPr lang="cs-CZ" sz="2000" dirty="0">
                <a:latin typeface="+mj-lt"/>
              </a:rPr>
              <a:t>Rozvoj udržitelné přeshraniční dopravy – nové modely pro podporu rozvoje turistiky </a:t>
            </a:r>
            <a:r>
              <a:rPr lang="cs-CZ" sz="2000" dirty="0" smtClean="0">
                <a:latin typeface="+mj-lt"/>
              </a:rPr>
              <a:t>v periferních regionech </a:t>
            </a:r>
            <a:r>
              <a:rPr lang="cs-CZ" sz="2000" dirty="0">
                <a:latin typeface="+mj-lt"/>
              </a:rPr>
              <a:t>(91 tis. €)</a:t>
            </a:r>
          </a:p>
          <a:p>
            <a:pPr lvl="1"/>
            <a:endParaRPr lang="cs-CZ" dirty="0" smtClean="0">
              <a:latin typeface="+mj-lt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sz="2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Subnodes</a:t>
            </a:r>
            <a:endParaRPr lang="cs-CZ" sz="2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lvl="1" indent="0" defTabSz="361950">
              <a:spcBef>
                <a:spcPct val="0"/>
              </a:spcBef>
              <a:buNone/>
            </a:pPr>
            <a:r>
              <a:rPr lang="cs-CZ" sz="2000" dirty="0">
                <a:latin typeface="+mj-lt"/>
              </a:rPr>
              <a:t>Podpora napojení uzlů mimo TEN-T na uzly ležící na síti TEN-T </a:t>
            </a:r>
            <a:r>
              <a:rPr lang="cs-CZ" sz="2000" dirty="0" smtClean="0">
                <a:latin typeface="+mj-lt"/>
              </a:rPr>
              <a:t/>
            </a:r>
            <a:br>
              <a:rPr lang="cs-CZ" sz="2000" dirty="0" smtClean="0">
                <a:latin typeface="+mj-lt"/>
              </a:rPr>
            </a:br>
            <a:r>
              <a:rPr lang="cs-CZ" sz="2000" dirty="0" smtClean="0">
                <a:latin typeface="+mj-lt"/>
              </a:rPr>
              <a:t>(214 tis</a:t>
            </a:r>
            <a:r>
              <a:rPr lang="cs-CZ" sz="2000" dirty="0">
                <a:latin typeface="+mj-lt"/>
              </a:rPr>
              <a:t>. €</a:t>
            </a:r>
            <a:r>
              <a:rPr lang="cs-CZ" sz="2000" dirty="0" smtClean="0">
                <a:latin typeface="+mj-lt"/>
              </a:rPr>
              <a:t>)</a:t>
            </a:r>
          </a:p>
          <a:p>
            <a:pPr marL="0" lvl="1" indent="0" defTabSz="361950">
              <a:spcBef>
                <a:spcPct val="0"/>
              </a:spcBef>
              <a:buNone/>
            </a:pPr>
            <a:endParaRPr lang="cs-CZ" sz="2000" dirty="0">
              <a:latin typeface="+mj-lt"/>
            </a:endParaRPr>
          </a:p>
          <a:p>
            <a:pPr marL="0" lvl="1" indent="0" defTabSz="361950">
              <a:spcBef>
                <a:spcPct val="0"/>
              </a:spcBef>
              <a:buNone/>
            </a:pPr>
            <a:r>
              <a:rPr lang="cs-CZ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Linking</a:t>
            </a:r>
            <a:r>
              <a:rPr lang="cs-CZ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cs-CZ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Danube</a:t>
            </a:r>
            <a:endParaRPr lang="cs-CZ" sz="2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lvl="1" indent="0" defTabSz="361950">
              <a:spcBef>
                <a:spcPct val="0"/>
              </a:spcBef>
              <a:buNone/>
            </a:pPr>
            <a:r>
              <a:rPr lang="cs-CZ" sz="2000" dirty="0">
                <a:latin typeface="+mj-lt"/>
              </a:rPr>
              <a:t>Propojení vyhledávačů spojení a informačních systémů pro cestující v </a:t>
            </a:r>
            <a:r>
              <a:rPr lang="cs-CZ" sz="2000" dirty="0" smtClean="0">
                <a:latin typeface="+mj-lt"/>
              </a:rPr>
              <a:t>Podunají (244 tis. €)</a:t>
            </a:r>
            <a:endParaRPr lang="cs-CZ" sz="2000" dirty="0">
              <a:latin typeface="+mj-lt"/>
            </a:endParaRPr>
          </a:p>
          <a:p>
            <a:pPr marL="0" lvl="1" indent="0" defTabSz="361950">
              <a:spcBef>
                <a:spcPct val="0"/>
              </a:spcBef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18. září 2017, Olomouc</a:t>
            </a:r>
            <a:endParaRPr lang="en-GB" dirty="0"/>
          </a:p>
        </p:txBody>
      </p:sp>
      <p:pic>
        <p:nvPicPr>
          <p:cNvPr id="1026" name="Picture 2" descr="O:\Projekt EU\PeripheralAccess\SharePoint\Pictures\Project Logos\Peripheral-Access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396" y="1724080"/>
            <a:ext cx="1815428" cy="69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O:\Projekt EU\LinkingDanube\Šablony\Logos projects Priority 3\P3\Linking Danube\standard logo image - Linking Danub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592" y="4413963"/>
            <a:ext cx="2088232" cy="78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08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Interreg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Danube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18. září 2017, Olomouc</a:t>
            </a:r>
            <a:endParaRPr lang="en-GB" dirty="0"/>
          </a:p>
        </p:txBody>
      </p:sp>
      <p:pic>
        <p:nvPicPr>
          <p:cNvPr id="1026" name="Picture 2" descr="O:\Projekt EU\LinkingDanube\Šablony\DTP_Map\DanubeTP_map_A3-Final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0" b="28446"/>
          <a:stretch/>
        </p:blipFill>
        <p:spPr bwMode="auto">
          <a:xfrm>
            <a:off x="-324544" y="2988259"/>
            <a:ext cx="5147792" cy="332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99592" y="1556792"/>
            <a:ext cx="7787208" cy="326896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Nový program v období 2014 – 2020</a:t>
            </a:r>
          </a:p>
          <a:p>
            <a:r>
              <a:rPr lang="cs-CZ" sz="2200" dirty="0" smtClean="0"/>
              <a:t>Spolufinancování 85 % z ERDF</a:t>
            </a:r>
          </a:p>
          <a:p>
            <a:r>
              <a:rPr lang="cs-CZ" sz="2200" dirty="0" smtClean="0"/>
              <a:t>Účast partnerů ze soukromého i veřejného sektoru</a:t>
            </a:r>
          </a:p>
          <a:p>
            <a:r>
              <a:rPr lang="cs-CZ" sz="2200" dirty="0" smtClean="0"/>
              <a:t>4 prioritní osy:</a:t>
            </a:r>
          </a:p>
          <a:p>
            <a:endParaRPr 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4644008" y="4149080"/>
            <a:ext cx="44279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Inovativně a sociálně zodpovědný </a:t>
            </a:r>
            <a:r>
              <a:rPr lang="cs-CZ" sz="2200" dirty="0" smtClean="0"/>
              <a:t>D</a:t>
            </a:r>
            <a:r>
              <a:rPr lang="cs-CZ" sz="2200" dirty="0"/>
              <a:t>unajský </a:t>
            </a:r>
            <a:r>
              <a:rPr lang="cs-CZ" sz="2200" dirty="0" smtClean="0"/>
              <a:t>region (DR)</a:t>
            </a:r>
            <a:endParaRPr lang="cs-CZ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Environmentálně a kulturně zodpovědný </a:t>
            </a:r>
            <a:r>
              <a:rPr lang="cs-CZ" sz="2200" dirty="0" smtClean="0"/>
              <a:t>DR</a:t>
            </a:r>
            <a:endParaRPr lang="cs-CZ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Lépe propojený </a:t>
            </a:r>
            <a:r>
              <a:rPr lang="cs-CZ" sz="2200" dirty="0" smtClean="0"/>
              <a:t>DR</a:t>
            </a:r>
            <a:endParaRPr lang="cs-CZ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Dobře řízený </a:t>
            </a:r>
            <a:r>
              <a:rPr lang="cs-CZ" sz="2200" dirty="0" smtClean="0"/>
              <a:t>DR</a:t>
            </a:r>
            <a:endParaRPr lang="cs-CZ" sz="22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469"/>
          <a:stretch/>
        </p:blipFill>
        <p:spPr bwMode="auto">
          <a:xfrm>
            <a:off x="3311650" y="2843625"/>
            <a:ext cx="1216678" cy="98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9" r="60146"/>
          <a:stretch/>
        </p:blipFill>
        <p:spPr bwMode="auto">
          <a:xfrm>
            <a:off x="5155179" y="2792299"/>
            <a:ext cx="1168401" cy="98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83" r="11534"/>
          <a:stretch/>
        </p:blipFill>
        <p:spPr bwMode="auto">
          <a:xfrm>
            <a:off x="4317116" y="3237702"/>
            <a:ext cx="1003300" cy="98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2" r="38104"/>
          <a:stretch/>
        </p:blipFill>
        <p:spPr bwMode="auto">
          <a:xfrm>
            <a:off x="6281273" y="3237702"/>
            <a:ext cx="955023" cy="98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41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Linking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Danube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Doba </a:t>
            </a:r>
            <a:r>
              <a:rPr lang="cs-CZ" sz="2800" dirty="0"/>
              <a:t>realizace: 1. 1. 2017 – 30. 6. </a:t>
            </a:r>
            <a:r>
              <a:rPr lang="cs-CZ" sz="2800" dirty="0" smtClean="0"/>
              <a:t>2019</a:t>
            </a:r>
          </a:p>
          <a:p>
            <a:r>
              <a:rPr lang="cs-CZ" sz="2800" dirty="0" smtClean="0"/>
              <a:t>9 partnerů z 6 zemí</a:t>
            </a:r>
          </a:p>
          <a:p>
            <a:r>
              <a:rPr lang="cs-CZ" sz="2800" dirty="0" smtClean="0"/>
              <a:t>Celkový rozpočet  3 mil. €</a:t>
            </a:r>
          </a:p>
          <a:p>
            <a:r>
              <a:rPr lang="cs-CZ" sz="2800" dirty="0">
                <a:hlinkClick r:id="rId2"/>
              </a:rPr>
              <a:t>http://</a:t>
            </a:r>
            <a:r>
              <a:rPr lang="cs-CZ" sz="2800" dirty="0" smtClean="0">
                <a:hlinkClick r:id="rId2"/>
              </a:rPr>
              <a:t>www.interreg-danube.eu/approved-projects/linking-danube</a:t>
            </a:r>
            <a:endParaRPr lang="cs-CZ" sz="28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18. září 2017, Olomouc</a:t>
            </a:r>
            <a:endParaRPr lang="en-GB" dirty="0"/>
          </a:p>
        </p:txBody>
      </p:sp>
      <p:pic>
        <p:nvPicPr>
          <p:cNvPr id="5" name="Picture 2" descr="C:\Users\velstner\Desktop\Linking Danube prezentace\6289717ac44478ca0416a991376d9e749008e206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293096"/>
            <a:ext cx="4140460" cy="195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35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projektu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18. září 2017, Olomouc</a:t>
            </a:r>
            <a:endParaRPr lang="en-GB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Propojení vyhledávačů spojení a informačních systémů pro cestující v Podunají</a:t>
            </a:r>
          </a:p>
          <a:p>
            <a:r>
              <a:rPr lang="cs-CZ" sz="2400" dirty="0" smtClean="0"/>
              <a:t>Podpora mobility šetrné k ŽP poskytnutím vyhledávacích  nástrojů</a:t>
            </a:r>
            <a:endParaRPr lang="cs-CZ" sz="2400" dirty="0"/>
          </a:p>
          <a:p>
            <a:r>
              <a:rPr lang="cs-CZ" sz="2400" dirty="0" smtClean="0"/>
              <a:t>Zlepšení propojení periferních oblastí s hlavními dopravními koridory pomocí integrace alternativních dopravních služeb (doprava na zavolání)</a:t>
            </a:r>
          </a:p>
          <a:p>
            <a:r>
              <a:rPr lang="cs-CZ" sz="2400" dirty="0" smtClean="0"/>
              <a:t>Vytvoření koncepce multimodálního vyhledávače spojení pro celý DR</a:t>
            </a:r>
          </a:p>
          <a:p>
            <a:r>
              <a:rPr lang="cs-CZ" sz="2400" dirty="0" smtClean="0"/>
              <a:t>Pilotní realizace propojení vyhledávačů spojení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496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</TotalTime>
  <Words>674</Words>
  <Application>Microsoft Office PowerPoint</Application>
  <PresentationFormat>Předvádění na obrazovce (4:3)</PresentationFormat>
  <Paragraphs>131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Candara</vt:lpstr>
      <vt:lpstr>Raleway</vt:lpstr>
      <vt:lpstr>Trebuchet MS</vt:lpstr>
      <vt:lpstr>Larissa</vt:lpstr>
      <vt:lpstr>Zkušenosti z realizace projektu Linking Danube</vt:lpstr>
      <vt:lpstr>Obsah</vt:lpstr>
      <vt:lpstr>KORDIS JMK, a.s.</vt:lpstr>
      <vt:lpstr>Realizované EU projekty (1/3)</vt:lpstr>
      <vt:lpstr>Realizované EU projekty (2/3)</vt:lpstr>
      <vt:lpstr>Realizované EU projekty (3/3)</vt:lpstr>
      <vt:lpstr>Interreg Danube</vt:lpstr>
      <vt:lpstr>Linking Danube</vt:lpstr>
      <vt:lpstr>Cíle projektu</vt:lpstr>
      <vt:lpstr>Cesta k implementaci projektu</vt:lpstr>
      <vt:lpstr>Benefity realizace EU projektů</vt:lpstr>
      <vt:lpstr>Zkušenosti s realizací projektů</vt:lpstr>
      <vt:lpstr>Zkušenosti s administrací</vt:lpstr>
      <vt:lpstr>Děkuji za pozornost!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Neuhäuser Bettina</dc:creator>
  <cp:lastModifiedBy>Šafářová Marie</cp:lastModifiedBy>
  <cp:revision>82</cp:revision>
  <dcterms:created xsi:type="dcterms:W3CDTF">2017-01-20T09:12:46Z</dcterms:created>
  <dcterms:modified xsi:type="dcterms:W3CDTF">2017-09-18T05:02:35Z</dcterms:modified>
</cp:coreProperties>
</file>