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0" r:id="rId3"/>
    <p:sldId id="394" r:id="rId4"/>
    <p:sldId id="378" r:id="rId5"/>
    <p:sldId id="380" r:id="rId6"/>
    <p:sldId id="399" r:id="rId7"/>
    <p:sldId id="376" r:id="rId8"/>
    <p:sldId id="404" r:id="rId9"/>
    <p:sldId id="407" r:id="rId10"/>
    <p:sldId id="405" r:id="rId11"/>
    <p:sldId id="406" r:id="rId12"/>
    <p:sldId id="400" r:id="rId13"/>
    <p:sldId id="375" r:id="rId14"/>
    <p:sldId id="389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015" autoAdjust="0"/>
  </p:normalViewPr>
  <p:slideViewPr>
    <p:cSldViewPr>
      <p:cViewPr varScale="1">
        <p:scale>
          <a:sx n="72" d="100"/>
          <a:sy n="72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2" d="100"/>
          <a:sy n="72" d="100"/>
        </p:scale>
        <p:origin x="-1734" y="-96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35" tIns="47769" rIns="95535" bIns="47769" rtlCol="0"/>
          <a:lstStyle>
            <a:lvl1pPr algn="l">
              <a:defRPr sz="1300"/>
            </a:lvl1pPr>
          </a:lstStyle>
          <a:p>
            <a:r>
              <a:rPr lang="en-US" smtClean="0"/>
              <a:t>Podgorica, Sept. 19, 2014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35" tIns="47769" rIns="95535" bIns="4776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8" cy="496332"/>
          </a:xfrm>
          <a:prstGeom prst="rect">
            <a:avLst/>
          </a:prstGeom>
        </p:spPr>
        <p:txBody>
          <a:bodyPr vert="horz" lIns="95535" tIns="47769" rIns="95535" bIns="4776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8" cy="496332"/>
          </a:xfrm>
          <a:prstGeom prst="rect">
            <a:avLst/>
          </a:prstGeom>
        </p:spPr>
        <p:txBody>
          <a:bodyPr vert="horz" lIns="95535" tIns="47769" rIns="95535" bIns="47769" rtlCol="0" anchor="b"/>
          <a:lstStyle>
            <a:lvl1pPr algn="r">
              <a:defRPr sz="1300"/>
            </a:lvl1pPr>
          </a:lstStyle>
          <a:p>
            <a:fld id="{4C4F5471-B06F-4957-A460-2BA8073213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145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35" tIns="47769" rIns="95535" bIns="47769" rtlCol="0"/>
          <a:lstStyle>
            <a:lvl1pPr algn="l">
              <a:defRPr sz="1300"/>
            </a:lvl1pPr>
          </a:lstStyle>
          <a:p>
            <a:r>
              <a:rPr lang="en-US" smtClean="0"/>
              <a:t>Podgorica, Sept. 19, 2014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35" tIns="47769" rIns="95535" bIns="4776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5" tIns="47769" rIns="95535" bIns="477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5535" tIns="47769" rIns="95535" bIns="477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8" cy="496332"/>
          </a:xfrm>
          <a:prstGeom prst="rect">
            <a:avLst/>
          </a:prstGeom>
        </p:spPr>
        <p:txBody>
          <a:bodyPr vert="horz" lIns="95535" tIns="47769" rIns="95535" bIns="4776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8" cy="496332"/>
          </a:xfrm>
          <a:prstGeom prst="rect">
            <a:avLst/>
          </a:prstGeom>
        </p:spPr>
        <p:txBody>
          <a:bodyPr vert="horz" lIns="95535" tIns="47769" rIns="95535" bIns="47769" rtlCol="0" anchor="b"/>
          <a:lstStyle>
            <a:lvl1pPr algn="r">
              <a:defRPr sz="1300"/>
            </a:lvl1pPr>
          </a:lstStyle>
          <a:p>
            <a:fld id="{62EF032C-96F9-4FF2-AF22-15A905822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664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11863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65206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0400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9698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969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84180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1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4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3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1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4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2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7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5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X:\ASSESSMENT_2000-2014\PPT 2016 matrix\V4_PPT_footer_visegrad-f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12192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Inspirativní nápady pro udržitelnou regionální spolupráci ve střední Evropě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6400800"/>
            <a:ext cx="381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Olomouc, 18. </a:t>
            </a:r>
            <a:r>
              <a:rPr lang="cs-CZ" smtClean="0">
                <a:solidFill>
                  <a:schemeClr val="bg1"/>
                </a:solidFill>
              </a:rPr>
              <a:t>září </a:t>
            </a:r>
            <a:r>
              <a:rPr lang="cs-CZ" dirty="0" smtClean="0">
                <a:solidFill>
                  <a:schemeClr val="bg1"/>
                </a:solidFill>
              </a:rPr>
              <a:t>2017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2" descr="C:\Users\pavlik\Desktop\NEW IDENTITY\visegrad_fund_logopack2016\visegrad_fund_logo_web\visegrad_fund_logo_web\visegrad_fund_logo_blue_800p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011"/>
            <a:ext cx="281338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85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Jaké</a:t>
            </a:r>
            <a:r>
              <a:rPr lang="sk-SK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náklady </a:t>
            </a:r>
            <a:r>
              <a:rPr lang="sk-SK" sz="3200" b="1" u="sng" dirty="0" err="1" smtClean="0">
                <a:solidFill>
                  <a:srgbClr val="FF0000"/>
                </a:solidFill>
              </a:rPr>
              <a:t>nelze</a:t>
            </a:r>
            <a:r>
              <a:rPr lang="sk-SK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proplatit</a:t>
            </a:r>
            <a:endParaRPr lang="cs-CZ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investice</a:t>
            </a:r>
            <a:endParaRPr lang="cs-CZ" sz="23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nepřímé náklady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(běžné provozní výdaje) </a:t>
            </a:r>
            <a:b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cs-CZ" sz="2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vnitřní náklady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nad rámec 15 % režijních nákladů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smlouvy podle zákoníku práce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 související náklady, např. per </a:t>
            </a:r>
            <a:r>
              <a:rPr lang="cs-CZ" sz="23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diems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cs-CZ" sz="23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možné jsou např. smlouvy o dílo podle občanského zákoníku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marL="0" indent="0">
              <a:buClr>
                <a:srgbClr val="002060"/>
              </a:buClr>
              <a:buNone/>
            </a:pPr>
            <a:endParaRPr lang="en-US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9" name="Picture 2" descr="X:\ASSESSMENT_2000-2014\PPT 2016 matrix\V4_PPT_footer_grants-guideli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1878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14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Jaké náklady lze proplatit?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náklady na tisk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náklady na tvorbu webových stránek a on-line aplikací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nájmy prostor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honoráře expertům či umělcům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ubytování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+ catering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překlady a tlumočení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ocenění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náklady na reklamu a propagaci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kancelářské potřeby, atd.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9" name="Picture 2" descr="X:\ASSESSMENT_2000-2014\PPT 2016 matrix\V4_PPT_footer_grants-guideli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1878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74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Visegrádský stipendijní program</a:t>
            </a:r>
            <a:endParaRPr lang="cs-CZ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X:\ASSESSMENT_2000-2014\PPT 2016 matrix\V4_PPT_header_scholarshi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8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podpora studijní a výzkumné „mobility“ na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Mgr./post-Mgr.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(PhD, </a:t>
            </a:r>
            <a:r>
              <a:rPr lang="cs-CZ" sz="23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postdoc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stupních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geograf. záběr: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region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V4 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+ </a:t>
            </a:r>
            <a:r>
              <a:rPr lang="cs-CZ" sz="23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záp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Balk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á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 + </a:t>
            </a:r>
            <a:r>
              <a:rPr lang="en-US" sz="23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EaP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podpora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studentů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 i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přijímajících škol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300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€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n-US" sz="23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sem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+ 1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500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€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n-US" sz="23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sem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 (+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cestovní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 grant)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akred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 veř.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cs-CZ" sz="23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soukr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VŠ, univerzity 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+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akademie věd</a:t>
            </a:r>
            <a:endParaRPr lang="cs-CZ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bez věkového omezení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(i mimo školu)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cca 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400 </a:t>
            </a:r>
            <a:r>
              <a:rPr lang="en-US" sz="23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sem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./rok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uzávěrka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31. 1.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endParaRPr lang="en-US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X:\ASSESSMENT_2000-2014\PPT 2016 matrix\V4_PPT_footer_visegrad-fund-scholarship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25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X:\ASSESSMENT_2000-2014\PPT 2016 matrix\V4_PPT_footer_org-abo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608657"/>
              </p:ext>
            </p:extLst>
          </p:nvPr>
        </p:nvGraphicFramePr>
        <p:xfrm>
          <a:off x="1181100" y="1219200"/>
          <a:ext cx="6781800" cy="4724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434"/>
                <a:gridCol w="4501366"/>
              </a:tblGrid>
              <a:tr h="3856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sk-SK" sz="2400" b="1" u="sng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,4</a:t>
                      </a:r>
                      <a:r>
                        <a:rPr lang="sk-SK" sz="2400" b="1" u="sng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sk-SK" sz="2400" b="1" u="sng" dirty="0" smtClean="0">
                          <a:solidFill>
                            <a:schemeClr val="tx1"/>
                          </a:solidFill>
                        </a:rPr>
                        <a:t>896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</a:rPr>
                        <a:t>celková suma využitých prostředků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(€)</a:t>
                      </a: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sk-SK" sz="24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sk-SK" sz="2400" b="1" u="sng" dirty="0" smtClean="0">
                          <a:solidFill>
                            <a:schemeClr val="tx1"/>
                          </a:solidFill>
                        </a:rPr>
                        <a:t>056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schválených grantových projektů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1,</a:t>
                      </a:r>
                      <a:r>
                        <a:rPr lang="sk-SK" sz="2400" b="1" u="sng" dirty="0" smtClean="0">
                          <a:solidFill>
                            <a:schemeClr val="tx1"/>
                          </a:solidFill>
                        </a:rPr>
                        <a:t>978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udělených stipendií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601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měst se schváleným grantem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k-SK" sz="2400" b="1" u="sng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schválených uměleckých pobytů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universit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(stipendijní pobyty)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počet zemí se schváleným projektem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2400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aktuální počet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programů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2082">
                <a:tc>
                  <a:txBody>
                    <a:bodyPr/>
                    <a:lstStyle/>
                    <a:p>
                      <a:pPr algn="r"/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32.80%</a:t>
                      </a:r>
                      <a:endParaRPr lang="en-US" sz="2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průměr - úspěšně 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podpořené projekty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Hlavní výsledky v číslech: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2" descr="X:\ASSESSMENT_2000-2014\PPT 2016 matrix\V4_PPT_header_grants+scholarships+residenc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67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077200" cy="990600"/>
          </a:xfrm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Děkuji za pozornost</a:t>
            </a:r>
            <a:r>
              <a:rPr lang="en-US" sz="3600" b="1" dirty="0" smtClean="0"/>
              <a:t>.</a:t>
            </a:r>
            <a:endParaRPr lang="en-US" sz="2800" dirty="0"/>
          </a:p>
        </p:txBody>
      </p:sp>
      <p:pic>
        <p:nvPicPr>
          <p:cNvPr id="3077" name="Picture 5" descr="X:\ASSESSMENT_2000-2014\PPT 2016 matrix\V4_PPT_footer_visegrad-fund-conta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403860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2000" dirty="0" smtClean="0"/>
              <a:t>Marek Pavlík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E-mail: marek.pavlik</a:t>
            </a:r>
            <a:r>
              <a:rPr lang="sk-SK" sz="2000" i="1" dirty="0" smtClean="0"/>
              <a:t>@</a:t>
            </a:r>
            <a:r>
              <a:rPr lang="en-US" sz="2000" dirty="0" smtClean="0"/>
              <a:t>visegradfund.org</a:t>
            </a:r>
          </a:p>
          <a:p>
            <a:pPr algn="l"/>
            <a:endParaRPr lang="en-US" sz="1400" dirty="0"/>
          </a:p>
          <a:p>
            <a:pPr algn="l"/>
            <a:endParaRPr lang="en-US" sz="1400" dirty="0" smtClean="0"/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/</a:t>
            </a:r>
            <a:r>
              <a:rPr lang="en-US" sz="1400" dirty="0" err="1" smtClean="0"/>
              <a:t>VisegradFund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@</a:t>
            </a:r>
            <a:r>
              <a:rPr lang="en-US" sz="1400" dirty="0" err="1" smtClean="0"/>
              <a:t>visegradfund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1968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73551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300" b="1" dirty="0" err="1"/>
              <a:t>Visegr</a:t>
            </a:r>
            <a:r>
              <a:rPr lang="cs-CZ" sz="2300" b="1" dirty="0" err="1"/>
              <a:t>ádská</a:t>
            </a:r>
            <a:r>
              <a:rPr lang="cs-CZ" sz="2300" b="1" dirty="0"/>
              <a:t> skupina</a:t>
            </a:r>
            <a:r>
              <a:rPr lang="en-US" sz="2300" dirty="0"/>
              <a:t> = 1991; </a:t>
            </a:r>
            <a:r>
              <a:rPr lang="cs-CZ" sz="2300" dirty="0"/>
              <a:t>Mezinárodní </a:t>
            </a:r>
            <a:r>
              <a:rPr lang="cs-CZ" sz="2300" b="1" dirty="0"/>
              <a:t>v</a:t>
            </a:r>
            <a:r>
              <a:rPr lang="en-US" sz="2300" b="1" dirty="0" err="1"/>
              <a:t>isegr</a:t>
            </a:r>
            <a:r>
              <a:rPr lang="cs-CZ" sz="2300" b="1" dirty="0"/>
              <a:t>á</a:t>
            </a:r>
            <a:r>
              <a:rPr lang="en-US" sz="2300" b="1" dirty="0"/>
              <a:t>d</a:t>
            </a:r>
            <a:r>
              <a:rPr lang="cs-CZ" sz="2300" b="1" dirty="0" err="1"/>
              <a:t>ský</a:t>
            </a:r>
            <a:r>
              <a:rPr lang="en-US" sz="2300" b="1" dirty="0"/>
              <a:t> </a:t>
            </a:r>
            <a:r>
              <a:rPr lang="cs-CZ" sz="2300" b="1" dirty="0" err="1"/>
              <a:t>fo</a:t>
            </a:r>
            <a:r>
              <a:rPr lang="en-US" sz="2300" b="1" dirty="0" err="1"/>
              <a:t>nd</a:t>
            </a:r>
            <a:r>
              <a:rPr lang="en-US" sz="2300" dirty="0"/>
              <a:t> = 200</a:t>
            </a:r>
            <a:r>
              <a:rPr lang="cs-CZ" sz="2300" dirty="0"/>
              <a:t>0</a:t>
            </a:r>
          </a:p>
          <a:p>
            <a:pPr>
              <a:spcBef>
                <a:spcPts val="600"/>
              </a:spcBef>
            </a:pPr>
            <a:r>
              <a:rPr lang="cs-CZ" sz="2300" dirty="0"/>
              <a:t>MVF vznikl jako protipól spolupráce na vládní úrovni</a:t>
            </a:r>
          </a:p>
          <a:p>
            <a:pPr>
              <a:spcBef>
                <a:spcPts val="600"/>
              </a:spcBef>
            </a:pPr>
            <a:r>
              <a:rPr lang="cs-CZ" sz="2300" dirty="0"/>
              <a:t>Základní cíl: rozvoj občanské společnosti v regionu, podpora vnitřní koheze regionu V4</a:t>
            </a:r>
            <a:endParaRPr lang="en-US" sz="2300" dirty="0"/>
          </a:p>
          <a:p>
            <a:pPr>
              <a:spcBef>
                <a:spcPts val="600"/>
              </a:spcBef>
            </a:pPr>
            <a:r>
              <a:rPr lang="cs-CZ" sz="2300" dirty="0"/>
              <a:t>Základní princip: </a:t>
            </a:r>
            <a:r>
              <a:rPr lang="cs-CZ" sz="2300" b="1" dirty="0"/>
              <a:t>vládní finance</a:t>
            </a:r>
            <a:r>
              <a:rPr lang="en-US" sz="2300" dirty="0"/>
              <a:t> </a:t>
            </a:r>
            <a:r>
              <a:rPr lang="cs-CZ" sz="2300" dirty="0"/>
              <a:t> </a:t>
            </a:r>
            <a:r>
              <a:rPr lang="en-US" sz="2300" dirty="0"/>
              <a:t>→ </a:t>
            </a:r>
            <a:r>
              <a:rPr lang="cs-CZ" sz="2300" b="1" u="sng" dirty="0"/>
              <a:t>nevládní projekty</a:t>
            </a:r>
            <a:endParaRPr lang="en-US" sz="2300" b="1" u="sng" dirty="0"/>
          </a:p>
          <a:p>
            <a:pPr>
              <a:spcBef>
                <a:spcPts val="600"/>
              </a:spcBef>
            </a:pPr>
            <a:r>
              <a:rPr lang="cs-CZ" sz="2300" dirty="0"/>
              <a:t>Hlavní příjemci</a:t>
            </a:r>
            <a:r>
              <a:rPr lang="en-US" sz="2300" dirty="0"/>
              <a:t>: 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občanské organizace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veřejné instituce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místní správa a samospráva</a:t>
            </a:r>
            <a:endParaRPr lang="en-US" sz="2300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cs-CZ" sz="2300" dirty="0"/>
              <a:t>Hledání</a:t>
            </a:r>
            <a:r>
              <a:rPr lang="en-US" sz="2300" dirty="0"/>
              <a:t> </a:t>
            </a:r>
            <a:r>
              <a:rPr lang="cs-CZ" sz="2300" b="1" dirty="0"/>
              <a:t>přidané hodnoty pro region</a:t>
            </a:r>
            <a:endParaRPr lang="sk-SK" sz="2300" b="1" dirty="0"/>
          </a:p>
          <a:p>
            <a:pPr>
              <a:spcBef>
                <a:spcPts val="600"/>
              </a:spcBef>
            </a:pPr>
            <a:r>
              <a:rPr lang="cs-CZ" sz="2300" b="1" dirty="0"/>
              <a:t>Hledání originálních myšlenek s „dopadem“</a:t>
            </a:r>
            <a:r>
              <a:rPr lang="cs-CZ" sz="2300" dirty="0"/>
              <a:t> (</a:t>
            </a:r>
            <a:r>
              <a:rPr lang="en-US" sz="2300" dirty="0"/>
              <a:t>impactful ideas </a:t>
            </a:r>
            <a:r>
              <a:rPr lang="cs-CZ" sz="2300" dirty="0"/>
              <a:t>)</a:t>
            </a:r>
            <a:endParaRPr lang="en-US" sz="2300" dirty="0"/>
          </a:p>
          <a:p>
            <a:pPr>
              <a:spcBef>
                <a:spcPts val="600"/>
              </a:spcBef>
            </a:pPr>
            <a:r>
              <a:rPr lang="cs-CZ" sz="2300" dirty="0"/>
              <a:t>Zaměření - </a:t>
            </a:r>
            <a:r>
              <a:rPr lang="cs-CZ" sz="2300" b="1" dirty="0"/>
              <a:t>vnitřní</a:t>
            </a:r>
            <a:r>
              <a:rPr lang="en-US" sz="2300" dirty="0"/>
              <a:t> </a:t>
            </a:r>
            <a:r>
              <a:rPr lang="cs-CZ" sz="2300" dirty="0"/>
              <a:t>(V4) </a:t>
            </a:r>
            <a:r>
              <a:rPr lang="en-US" sz="2300" dirty="0"/>
              <a:t>a </a:t>
            </a:r>
            <a:r>
              <a:rPr lang="cs-CZ" sz="2300" b="1" dirty="0"/>
              <a:t>vnější</a:t>
            </a:r>
            <a:r>
              <a:rPr lang="en-US" sz="2300" dirty="0"/>
              <a:t> </a:t>
            </a:r>
            <a:r>
              <a:rPr lang="cs-CZ" sz="2300" dirty="0"/>
              <a:t>(Západní Balkán a země Východního partnerství, od 2004</a:t>
            </a:r>
            <a:r>
              <a:rPr lang="cs-CZ" sz="2300" dirty="0" smtClean="0"/>
              <a:t>)</a:t>
            </a:r>
            <a:endParaRPr lang="en-US" sz="23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2" descr="X:\ASSESSMENT_2000-2014\PPT 2016 matrix\V4_PPT_footer_org-abo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X:\ASSESSMENT_2000-2014\PPT 2016 matrix\V4_PPT_header_grants+scholarships+residenc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Základní charakteristika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05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41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C:\Users\sykora.VISEGRAD\AppData\Local\Microsoft\Windows\Temporary Internet Files\Content.Outlook\90Q0AN26\PPT_map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0"/>
            <a:ext cx="91429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6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10600" cy="467836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cs-CZ" sz="2300" dirty="0"/>
              <a:t>MVF je jedinou institucí/organizací V4</a:t>
            </a:r>
            <a:r>
              <a:rPr lang="en-US" sz="2300" dirty="0"/>
              <a:t> </a:t>
            </a:r>
            <a:endParaRPr lang="pl-PL" sz="2300" dirty="0"/>
          </a:p>
          <a:p>
            <a:pPr>
              <a:spcBef>
                <a:spcPts val="600"/>
              </a:spcBef>
            </a:pPr>
            <a:r>
              <a:rPr lang="en-US" sz="2300" dirty="0"/>
              <a:t>Status </a:t>
            </a:r>
            <a:r>
              <a:rPr lang="cs-CZ" sz="2300" b="1" dirty="0"/>
              <a:t>mezinárodní</a:t>
            </a:r>
            <a:r>
              <a:rPr lang="en-US" sz="2300" b="1" dirty="0"/>
              <a:t> </a:t>
            </a:r>
            <a:r>
              <a:rPr lang="cs-CZ" sz="2300" b="1" dirty="0"/>
              <a:t>organizace</a:t>
            </a:r>
            <a:r>
              <a:rPr lang="en-US" sz="2300" dirty="0"/>
              <a:t> </a:t>
            </a:r>
            <a:r>
              <a:rPr lang="cs-CZ" sz="2300" dirty="0"/>
              <a:t>se sídlem v</a:t>
            </a:r>
            <a:r>
              <a:rPr lang="en-US" sz="2300" dirty="0"/>
              <a:t> </a:t>
            </a:r>
            <a:r>
              <a:rPr lang="cs-CZ" sz="2300" dirty="0"/>
              <a:t>Bratislavě</a:t>
            </a:r>
            <a:endParaRPr lang="en-US" sz="2300" dirty="0"/>
          </a:p>
          <a:p>
            <a:pPr>
              <a:spcBef>
                <a:spcPts val="600"/>
              </a:spcBef>
            </a:pPr>
            <a:r>
              <a:rPr lang="cs-CZ" sz="2300" b="1" dirty="0"/>
              <a:t>Rovná práva</a:t>
            </a:r>
            <a:r>
              <a:rPr lang="en-US" sz="2300" b="1" dirty="0"/>
              <a:t> &amp; </a:t>
            </a:r>
            <a:r>
              <a:rPr lang="cs-CZ" sz="2300" b="1" dirty="0"/>
              <a:t>povinnosti</a:t>
            </a:r>
            <a:r>
              <a:rPr lang="en-US" sz="2300" dirty="0"/>
              <a:t> </a:t>
            </a:r>
            <a:r>
              <a:rPr lang="cs-CZ" sz="2300" dirty="0"/>
              <a:t>členských zemí V4</a:t>
            </a:r>
            <a:r>
              <a:rPr lang="en-US" sz="2300" dirty="0"/>
              <a:t>:</a:t>
            </a:r>
          </a:p>
          <a:p>
            <a:pPr lvl="1">
              <a:spcBef>
                <a:spcPts val="600"/>
              </a:spcBef>
            </a:pPr>
            <a:r>
              <a:rPr lang="cs-CZ" sz="2300" u="sng" dirty="0">
                <a:solidFill>
                  <a:schemeClr val="bg1">
                    <a:lumMod val="50000"/>
                  </a:schemeClr>
                </a:solidFill>
              </a:rPr>
              <a:t>rotující předsednictví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ve fondu i ve skupině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en-US" sz="23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leden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prosinec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červenec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červen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cs-CZ" sz="2300" u="sng" dirty="0">
                <a:solidFill>
                  <a:schemeClr val="bg1">
                    <a:lumMod val="50000"/>
                  </a:schemeClr>
                </a:solidFill>
              </a:rPr>
              <a:t>rotující management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 (3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 roky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300" u="sng" dirty="0">
                <a:solidFill>
                  <a:schemeClr val="bg1">
                    <a:lumMod val="50000"/>
                  </a:schemeClr>
                </a:solidFill>
              </a:rPr>
              <a:t>konsensus při rozhodování</a:t>
            </a:r>
            <a:r>
              <a:rPr lang="en-US" sz="23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koordinace MZV zemí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 V4)</a:t>
            </a:r>
          </a:p>
          <a:p>
            <a:pPr>
              <a:spcBef>
                <a:spcPts val="600"/>
              </a:spcBef>
            </a:pPr>
            <a:r>
              <a:rPr lang="cs-CZ" sz="2300" b="1" dirty="0"/>
              <a:t>Rozpočet</a:t>
            </a:r>
            <a:r>
              <a:rPr lang="en-US" sz="2300" b="1" dirty="0"/>
              <a:t> = </a:t>
            </a:r>
            <a:r>
              <a:rPr lang="cs-CZ" sz="2300" b="1" dirty="0"/>
              <a:t>roční příspěvek</a:t>
            </a:r>
            <a:r>
              <a:rPr lang="en-US" sz="2300" b="1" dirty="0"/>
              <a:t> </a:t>
            </a:r>
            <a:r>
              <a:rPr lang="en-US" sz="2300" dirty="0"/>
              <a:t>(</a:t>
            </a:r>
            <a:r>
              <a:rPr lang="cs-CZ" sz="2300" dirty="0"/>
              <a:t>2 miliony </a:t>
            </a:r>
            <a:r>
              <a:rPr lang="en-US" sz="2300" dirty="0"/>
              <a:t>€/</a:t>
            </a:r>
            <a:r>
              <a:rPr lang="cs-CZ" sz="2300" dirty="0"/>
              <a:t>země</a:t>
            </a:r>
            <a:r>
              <a:rPr lang="en-US" sz="2300" dirty="0"/>
              <a:t>)</a:t>
            </a:r>
          </a:p>
          <a:p>
            <a:pPr>
              <a:spcBef>
                <a:spcPts val="600"/>
              </a:spcBef>
            </a:pPr>
            <a:r>
              <a:rPr lang="cs-CZ" sz="2300" b="1" dirty="0"/>
              <a:t>Vnější financování </a:t>
            </a:r>
            <a:r>
              <a:rPr lang="cs-CZ" sz="2300" dirty="0"/>
              <a:t>od </a:t>
            </a:r>
            <a:r>
              <a:rPr lang="en-US" sz="2300" dirty="0"/>
              <a:t>2012</a:t>
            </a:r>
            <a:r>
              <a:rPr lang="en-US" sz="2300" b="1" dirty="0"/>
              <a:t> </a:t>
            </a:r>
            <a:br>
              <a:rPr lang="en-US" sz="2300" b="1" dirty="0"/>
            </a:b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Nizozemsko, Kanada, Německo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sz="2300" dirty="0">
                <a:solidFill>
                  <a:schemeClr val="bg1">
                    <a:lumMod val="50000"/>
                  </a:schemeClr>
                </a:solidFill>
              </a:rPr>
              <a:t>Švédsko, Jižní Korea, Švýcarsko, USA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cs-CZ" sz="2300" b="1" dirty="0"/>
              <a:t>2-členné vedení + 10-členný sekretariát</a:t>
            </a:r>
            <a:endParaRPr lang="en-US" sz="2300" b="1" dirty="0"/>
          </a:p>
          <a:p>
            <a:endParaRPr lang="en-US" sz="2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Základní charakteristika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2" descr="X:\ASSESSMENT_2000-2014\PPT 2016 matrix\V4_PPT_footer_org-abo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X:\ASSESSMENT_2000-2014\PPT 2016 matrix\V4_PPT_header_grants+scholarships+residenc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28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634569"/>
            <a:ext cx="8686800" cy="484243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300" b="1" dirty="0" smtClean="0"/>
              <a:t>Granty</a:t>
            </a:r>
            <a:endParaRPr lang="sk-SK" sz="2300" b="1" dirty="0" smtClean="0"/>
          </a:p>
          <a:p>
            <a:pPr lvl="1">
              <a:spcBef>
                <a:spcPts val="0"/>
              </a:spcBef>
            </a:pP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Visegrad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Grants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cs-CZ" sz="1800" dirty="0" err="1" smtClean="0">
                <a:solidFill>
                  <a:schemeClr val="bg1">
                    <a:lumMod val="50000"/>
                  </a:schemeClr>
                </a:solidFill>
              </a:rPr>
              <a:t>Visegrad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cs-CZ" sz="1800" dirty="0" err="1" smtClean="0">
                <a:solidFill>
                  <a:schemeClr val="bg1">
                    <a:lumMod val="50000"/>
                  </a:schemeClr>
                </a:solidFill>
              </a:rPr>
              <a:t>Grants</a:t>
            </a:r>
            <a:endParaRPr lang="cs-CZ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Visegrad Strategic Grants</a:t>
            </a:r>
            <a:endParaRPr lang="en-US" sz="1800" b="1" dirty="0" smtClean="0"/>
          </a:p>
          <a:p>
            <a:pPr>
              <a:spcBef>
                <a:spcPts val="600"/>
              </a:spcBef>
            </a:pPr>
            <a:r>
              <a:rPr lang="cs-CZ" sz="2300" b="1" dirty="0" smtClean="0"/>
              <a:t>Mobilita</a:t>
            </a:r>
            <a:endParaRPr lang="en-US" sz="2300" b="1" dirty="0"/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Visegrad Scholarship Program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Fellowships at Open Society Archives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Visegrad Artist Residency Programs </a:t>
            </a:r>
            <a:endParaRPr lang="sk-SK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Civil Servant Mobility Program (capacity building for UA, GE, MD)</a:t>
            </a:r>
          </a:p>
          <a:p>
            <a:pPr>
              <a:spcBef>
                <a:spcPts val="600"/>
              </a:spcBef>
            </a:pPr>
            <a:r>
              <a:rPr lang="cs-CZ" sz="2300" b="1" dirty="0" smtClean="0"/>
              <a:t>Jiné</a:t>
            </a:r>
            <a:r>
              <a:rPr lang="cs-CZ" sz="2300" b="1" dirty="0"/>
              <a:t> </a:t>
            </a:r>
            <a:r>
              <a:rPr lang="cs-CZ" sz="2300" b="1" dirty="0" smtClean="0"/>
              <a:t>projekty</a:t>
            </a:r>
            <a:endParaRPr lang="en-US" sz="2300" b="1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Think Visegrad think-tank platform/Think Visegrad in Brussels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Klíčové nástroje - </a:t>
            </a:r>
            <a:r>
              <a:rPr lang="cs-CZ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anty</a:t>
            </a: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&amp; </a:t>
            </a:r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mobilita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2" descr="X:\ASSESSMENT_2000-2014\PPT 2016 matrix\V4_PPT_header_grants+scholarships+residenc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X:\ASSESSMENT_2000-2014\PPT 2016 matrix\V4_PPT_footer_org-grants+scholarships+residenc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ykora.VISEGRAD\Documents\LOGOs\Think Visegrad\V4_T-T_logo_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514" y="5410200"/>
            <a:ext cx="1832486" cy="92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Image result for v4rev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v4revu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Visegrádské</a:t>
            </a:r>
            <a:r>
              <a:rPr lang="sk-SK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granty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projekty 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by měly mít</a:t>
            </a:r>
            <a:r>
              <a:rPr lang="en-US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isegr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ádskou přidanou hodnotu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zahrnují aktivní účast partnerů 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alespoň ze</a:t>
            </a:r>
            <a:r>
              <a:rPr lang="en-US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tří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zemí 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V4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grant pokrývá</a:t>
            </a:r>
            <a:r>
              <a:rPr lang="pl-PL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až</a:t>
            </a:r>
            <a:r>
              <a:rPr lang="pl-PL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pl-PL" sz="2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100 </a:t>
            </a:r>
            <a:r>
              <a:rPr lang="pl-PL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nákladů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splátky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v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tranších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až 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80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projektových nákladů předem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15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na provozní náklady 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(„</a:t>
            </a:r>
            <a:r>
              <a:rPr lang="en-US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overheads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“)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náklady dokumentovány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kopiemi faktur a </a:t>
            </a:r>
            <a:r>
              <a:rPr lang="cs-CZ" sz="23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smluv, resp. auditní zprávou 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(u grantů s podporou 10 001 EUR a více)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jeden projekt na žadatele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partnerství možné ve více projektech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sk-SK" sz="23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sk-SK" sz="2300" b="1" dirty="0"/>
              <a:t>termíny</a:t>
            </a:r>
            <a:r>
              <a:rPr lang="en-US" sz="2300" dirty="0"/>
              <a:t> </a:t>
            </a:r>
            <a:r>
              <a:rPr lang="sk-SK" sz="2300" dirty="0"/>
              <a:t>(</a:t>
            </a:r>
            <a:r>
              <a:rPr lang="sk-SK" sz="2300" u="sng" dirty="0"/>
              <a:t>1. </a:t>
            </a:r>
            <a:r>
              <a:rPr lang="sk-SK" sz="2300" u="sng" dirty="0" smtClean="0"/>
              <a:t>2., </a:t>
            </a:r>
            <a:r>
              <a:rPr lang="sk-SK" sz="2300" u="sng" dirty="0"/>
              <a:t>1. 6., 1. </a:t>
            </a:r>
            <a:r>
              <a:rPr lang="sk-SK" sz="2300" u="sng" dirty="0" smtClean="0"/>
              <a:t>10</a:t>
            </a:r>
            <a:r>
              <a:rPr lang="sk-SK" sz="2300" dirty="0" smtClean="0"/>
              <a:t>.)</a:t>
            </a:r>
            <a:endParaRPr lang="en-US" sz="2300" dirty="0"/>
          </a:p>
          <a:p>
            <a:pPr>
              <a:buClr>
                <a:srgbClr val="002060"/>
              </a:buClr>
              <a:buFont typeface="Arial" charset="0"/>
              <a:buChar char="•"/>
            </a:pPr>
            <a:endParaRPr lang="en-US" sz="2400" dirty="0"/>
          </a:p>
        </p:txBody>
      </p:sp>
      <p:pic>
        <p:nvPicPr>
          <p:cNvPr id="1026" name="Picture 2" descr="X:\ASSESSMENT_2000-2014\PPT 2016 matrix\V4_PPT_footer_org-gran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1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Hlavní tematické oblasti</a:t>
            </a:r>
            <a:r>
              <a:rPr lang="sk-SK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Kulturní a společná identita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Vzdělávání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Životní prostředí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Demokratické hodnoty a média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Veřejná politika a</a:t>
            </a:r>
            <a:r>
              <a:rPr lang="en-US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institu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cionální partnerství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Vědecká výměna a spolupráce při výzkumu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Regionální rozvoj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podnikání a turismus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Sociální rozvoj</a:t>
            </a:r>
            <a:endParaRPr lang="en-US" sz="2300" dirty="0"/>
          </a:p>
          <a:p>
            <a:pPr>
              <a:buClr>
                <a:srgbClr val="002060"/>
              </a:buClr>
              <a:buFont typeface="Arial" charset="0"/>
              <a:buChar char="•"/>
            </a:pPr>
            <a:endParaRPr lang="en-US" sz="2400" dirty="0"/>
          </a:p>
        </p:txBody>
      </p:sp>
      <p:pic>
        <p:nvPicPr>
          <p:cNvPr id="11" name="Picture 2" descr="X:\ASSESSMENT_2000-2014\PPT 2016 matrix\V4_PPT_footer_grants-guideli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1878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63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Kdo může podat žádost?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většinu žadatelů tvoří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NNO</a:t>
            </a:r>
            <a:endParaRPr lang="en-US" sz="23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základní  a střední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školy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vysoké školy a univerzity</a:t>
            </a: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orgány místní správy a samosprávy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další </a:t>
            </a:r>
            <a:r>
              <a:rPr lang="cs-CZ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veřejné instituce</a:t>
            </a:r>
            <a:r>
              <a:rPr lang="en-US" sz="23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muzea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galerie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sportovní kluby, spolky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soukromé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společnosti</a:t>
            </a:r>
            <a: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n-US" sz="2300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US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cs-CZ" sz="23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nikoliv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3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jednotlivci (fyzické osoby) nebo </a:t>
            </a:r>
            <a:r>
              <a:rPr lang="cs-CZ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organizace přímo uvedené ve státním rozpočtu (ministerstva, kulturní instituty, apod.)</a:t>
            </a:r>
            <a:endParaRPr lang="en-US" sz="2300" dirty="0"/>
          </a:p>
          <a:p>
            <a:pPr>
              <a:buClr>
                <a:srgbClr val="002060"/>
              </a:buClr>
              <a:buFont typeface="Arial" charset="0"/>
              <a:buChar char="•"/>
            </a:pPr>
            <a:endParaRPr lang="en-US" sz="2400" dirty="0"/>
          </a:p>
        </p:txBody>
      </p:sp>
      <p:pic>
        <p:nvPicPr>
          <p:cNvPr id="4098" name="Picture 2" descr="X:\ASSESSMENT_2000-2014\PPT 2016 matrix\V4_PPT_footer_grants-guideli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1878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83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Jak postupovat?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b="1" dirty="0" smtClean="0"/>
              <a:t>Nápad na</a:t>
            </a:r>
            <a:r>
              <a:rPr lang="en-US" sz="2300" b="1" dirty="0" smtClean="0"/>
              <a:t> </a:t>
            </a:r>
            <a:r>
              <a:rPr lang="cs-CZ" sz="2300" b="1" dirty="0" smtClean="0"/>
              <a:t>projekt</a:t>
            </a:r>
            <a:r>
              <a:rPr lang="en-US" sz="2300" dirty="0" smtClean="0"/>
              <a:t> </a:t>
            </a:r>
            <a:r>
              <a:rPr lang="en-US" sz="2300" dirty="0"/>
              <a:t>– </a:t>
            </a:r>
            <a:r>
              <a:rPr lang="cs-CZ" sz="2300" dirty="0" smtClean="0"/>
              <a:t>rámcový rozsah, rozpočet</a:t>
            </a:r>
            <a:r>
              <a:rPr lang="en-US" sz="2300" dirty="0" smtClean="0"/>
              <a:t>…</a:t>
            </a:r>
            <a:endParaRPr lang="en-US" sz="2300" dirty="0"/>
          </a:p>
          <a:p>
            <a:r>
              <a:rPr lang="cs-CZ" sz="2300" b="1" dirty="0" smtClean="0"/>
              <a:t>Hledání partnerů</a:t>
            </a:r>
            <a:r>
              <a:rPr lang="cs-CZ" sz="2300" dirty="0" smtClean="0"/>
              <a:t> </a:t>
            </a:r>
            <a:r>
              <a:rPr lang="en-US" sz="2300" dirty="0" smtClean="0"/>
              <a:t>(</a:t>
            </a:r>
            <a:r>
              <a:rPr lang="en-US" sz="2300" dirty="0"/>
              <a:t>CZ + min. 2, </a:t>
            </a:r>
            <a:r>
              <a:rPr lang="cs-CZ" sz="2300" dirty="0" smtClean="0"/>
              <a:t>nejlépe</a:t>
            </a:r>
            <a:r>
              <a:rPr lang="en-US" sz="2300" dirty="0" smtClean="0"/>
              <a:t> </a:t>
            </a:r>
            <a:r>
              <a:rPr lang="en-US" sz="2300" dirty="0"/>
              <a:t>3):</a:t>
            </a:r>
          </a:p>
          <a:p>
            <a:pPr marL="0" indent="0">
              <a:buNone/>
            </a:pPr>
            <a:r>
              <a:rPr lang="cs-CZ" sz="2300" dirty="0" smtClean="0"/>
              <a:t>     - </a:t>
            </a:r>
            <a:r>
              <a:rPr lang="en-US" sz="2300" dirty="0" smtClean="0"/>
              <a:t>http</a:t>
            </a:r>
            <a:r>
              <a:rPr lang="en-US" sz="2300" dirty="0"/>
              <a:t>://map.visegradfund.org/ </a:t>
            </a:r>
          </a:p>
          <a:p>
            <a:r>
              <a:rPr lang="cs-CZ" sz="2300" b="1" dirty="0" smtClean="0"/>
              <a:t>Příprava přihlášky</a:t>
            </a:r>
            <a:r>
              <a:rPr lang="en-US" sz="2300" dirty="0" smtClean="0"/>
              <a:t>:</a:t>
            </a:r>
            <a:endParaRPr lang="cs-CZ" sz="2300" dirty="0" smtClean="0"/>
          </a:p>
          <a:p>
            <a:pPr marL="0" indent="0">
              <a:buNone/>
            </a:pPr>
            <a:r>
              <a:rPr lang="cs-CZ" sz="2300" dirty="0"/>
              <a:t> </a:t>
            </a:r>
            <a:r>
              <a:rPr lang="cs-CZ" sz="2300" dirty="0" smtClean="0"/>
              <a:t>    - </a:t>
            </a:r>
            <a:r>
              <a:rPr lang="en-US" sz="2300" dirty="0" smtClean="0"/>
              <a:t>http://</a:t>
            </a:r>
            <a:r>
              <a:rPr lang="cs-CZ" sz="2300" dirty="0" smtClean="0"/>
              <a:t>my</a:t>
            </a:r>
            <a:r>
              <a:rPr lang="en-US" sz="2300" dirty="0" smtClean="0"/>
              <a:t>.visegradfund.org</a:t>
            </a:r>
            <a:r>
              <a:rPr lang="en-US" sz="2300" dirty="0"/>
              <a:t>/ </a:t>
            </a:r>
          </a:p>
          <a:p>
            <a:r>
              <a:rPr lang="cs-CZ" sz="2300" b="1" dirty="0" smtClean="0"/>
              <a:t>Doplňky</a:t>
            </a:r>
            <a:r>
              <a:rPr lang="en-US" sz="2300" b="1" dirty="0" smtClean="0"/>
              <a:t> </a:t>
            </a:r>
            <a:r>
              <a:rPr lang="en-US" sz="2300" b="1" dirty="0"/>
              <a:t>k </a:t>
            </a:r>
            <a:r>
              <a:rPr lang="cs-CZ" sz="2300" b="1" dirty="0" smtClean="0"/>
              <a:t>přihlášce (</a:t>
            </a:r>
            <a:r>
              <a:rPr lang="en-US" sz="2300" b="1" dirty="0" smtClean="0"/>
              <a:t>scan</a:t>
            </a:r>
            <a:r>
              <a:rPr lang="cs-CZ" sz="2300" b="1" dirty="0" smtClean="0"/>
              <a:t>)</a:t>
            </a:r>
            <a:r>
              <a:rPr lang="en-US" sz="2300" dirty="0" smtClean="0"/>
              <a:t>:</a:t>
            </a:r>
            <a:endParaRPr lang="en-US" sz="2300" dirty="0"/>
          </a:p>
          <a:p>
            <a:pPr marL="0" indent="0">
              <a:buNone/>
            </a:pPr>
            <a:r>
              <a:rPr lang="cs-CZ" sz="2300" dirty="0" smtClean="0"/>
              <a:t>     - </a:t>
            </a:r>
            <a:r>
              <a:rPr lang="en-US" sz="2300" dirty="0" smtClean="0"/>
              <a:t>„</a:t>
            </a:r>
            <a:r>
              <a:rPr lang="en-US" sz="2300" dirty="0"/>
              <a:t>letters of </a:t>
            </a:r>
            <a:r>
              <a:rPr lang="en-US" sz="2300" dirty="0" smtClean="0"/>
              <a:t>intent“</a:t>
            </a:r>
            <a:endParaRPr lang="cs-CZ" sz="2300" dirty="0" smtClean="0"/>
          </a:p>
          <a:p>
            <a:pPr marL="0" indent="0">
              <a:buNone/>
            </a:pPr>
            <a:r>
              <a:rPr lang="cs-CZ" sz="2300" dirty="0"/>
              <a:t> </a:t>
            </a:r>
            <a:r>
              <a:rPr lang="cs-CZ" sz="2300" dirty="0" smtClean="0"/>
              <a:t>    - identifikační doklady</a:t>
            </a:r>
          </a:p>
          <a:p>
            <a:r>
              <a:rPr lang="cs-CZ" sz="2300" b="1" dirty="0" smtClean="0"/>
              <a:t>Odeslání na </a:t>
            </a:r>
            <a:r>
              <a:rPr lang="en-US" sz="2300" b="1" dirty="0" smtClean="0"/>
              <a:t>server</a:t>
            </a:r>
            <a:endParaRPr lang="cs-CZ" sz="2300" b="1" dirty="0" smtClean="0"/>
          </a:p>
          <a:p>
            <a:r>
              <a:rPr lang="cs-CZ" sz="2300" b="1" dirty="0" smtClean="0"/>
              <a:t>Výsledky zhruba 2,5 měsíce po uzávěrce</a:t>
            </a:r>
            <a:endParaRPr lang="en-US" sz="2300" b="1" dirty="0"/>
          </a:p>
          <a:p>
            <a:endParaRPr lang="en-US" dirty="0"/>
          </a:p>
        </p:txBody>
      </p:sp>
      <p:pic>
        <p:nvPicPr>
          <p:cNvPr id="4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49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19549</TotalTime>
  <Words>529</Words>
  <Application>Microsoft Office PowerPoint</Application>
  <PresentationFormat>Předvádění na obrazovce (4:3)</PresentationFormat>
  <Paragraphs>116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Jak postupovat?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Jiří Sýkora</dc:creator>
  <cp:lastModifiedBy>Šafářová Marie</cp:lastModifiedBy>
  <cp:revision>507</cp:revision>
  <cp:lastPrinted>2017-09-14T13:20:53Z</cp:lastPrinted>
  <dcterms:created xsi:type="dcterms:W3CDTF">2012-03-05T11:12:01Z</dcterms:created>
  <dcterms:modified xsi:type="dcterms:W3CDTF">2017-09-18T05:02:18Z</dcterms:modified>
</cp:coreProperties>
</file>