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435" r:id="rId3"/>
    <p:sldId id="444" r:id="rId4"/>
    <p:sldId id="440" r:id="rId5"/>
    <p:sldId id="436" r:id="rId6"/>
    <p:sldId id="438" r:id="rId7"/>
    <p:sldId id="441" r:id="rId8"/>
    <p:sldId id="419" r:id="rId9"/>
    <p:sldId id="454" r:id="rId10"/>
    <p:sldId id="446" r:id="rId11"/>
    <p:sldId id="429" r:id="rId12"/>
    <p:sldId id="428" r:id="rId13"/>
    <p:sldId id="445" r:id="rId14"/>
    <p:sldId id="448" r:id="rId15"/>
    <p:sldId id="449" r:id="rId16"/>
    <p:sldId id="452" r:id="rId17"/>
    <p:sldId id="453" r:id="rId18"/>
    <p:sldId id="437" r:id="rId19"/>
    <p:sldId id="443" r:id="rId20"/>
    <p:sldId id="447" r:id="rId21"/>
    <p:sldId id="439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zivatel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5176" autoAdjust="0"/>
  </p:normalViewPr>
  <p:slideViewPr>
    <p:cSldViewPr>
      <p:cViewPr varScale="1">
        <p:scale>
          <a:sx n="64" d="100"/>
          <a:sy n="64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CA000-49E1-4EDF-A2CF-25EBF36E4E6F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397F2E96-0219-4016-A57D-0EF49120C6C0}">
      <dgm:prSet phldrT="[Text]" custT="1"/>
      <dgm:spPr/>
      <dgm:t>
        <a:bodyPr/>
        <a:lstStyle/>
        <a:p>
          <a:r>
            <a:rPr lang="cs-CZ" sz="1400" dirty="0" smtClean="0"/>
            <a:t>posílit kvalitu strategického řízení</a:t>
          </a:r>
          <a:endParaRPr lang="cs-CZ" sz="1400" dirty="0"/>
        </a:p>
      </dgm:t>
    </dgm:pt>
    <dgm:pt modelId="{0FC2660B-BC14-4043-9EBC-C257C0D56FCB}" type="parTrans" cxnId="{49FC99D9-34EC-431B-B170-0BFBD7739A49}">
      <dgm:prSet/>
      <dgm:spPr/>
      <dgm:t>
        <a:bodyPr/>
        <a:lstStyle/>
        <a:p>
          <a:endParaRPr lang="cs-CZ"/>
        </a:p>
      </dgm:t>
    </dgm:pt>
    <dgm:pt modelId="{3B654F56-E276-4FDD-A246-5567FF4088F1}" type="sibTrans" cxnId="{49FC99D9-34EC-431B-B170-0BFBD7739A49}">
      <dgm:prSet/>
      <dgm:spPr/>
      <dgm:t>
        <a:bodyPr/>
        <a:lstStyle/>
        <a:p>
          <a:endParaRPr lang="cs-CZ"/>
        </a:p>
      </dgm:t>
    </dgm:pt>
    <dgm:pt modelId="{E2248541-21CE-453B-B528-A9B02B2E4F38}">
      <dgm:prSet phldrT="[Text]" custT="1"/>
      <dgm:spPr/>
      <dgm:t>
        <a:bodyPr/>
        <a:lstStyle/>
        <a:p>
          <a:r>
            <a:rPr lang="cs-CZ" sz="1400" dirty="0" smtClean="0"/>
            <a:t>šířit znalosti o všech oblastech spojených s udržitelným rozvojem měst</a:t>
          </a:r>
          <a:endParaRPr lang="cs-CZ" sz="1400" dirty="0"/>
        </a:p>
      </dgm:t>
    </dgm:pt>
    <dgm:pt modelId="{4790D9EA-AB03-4CD5-9BBC-87F4C66FB22A}" type="parTrans" cxnId="{654F3DDF-BE1C-472B-ABAE-C9773CD97353}">
      <dgm:prSet/>
      <dgm:spPr/>
      <dgm:t>
        <a:bodyPr/>
        <a:lstStyle/>
        <a:p>
          <a:endParaRPr lang="cs-CZ"/>
        </a:p>
      </dgm:t>
    </dgm:pt>
    <dgm:pt modelId="{CA8573FA-0BAB-44E8-B452-3706182C26FE}" type="sibTrans" cxnId="{654F3DDF-BE1C-472B-ABAE-C9773CD97353}">
      <dgm:prSet/>
      <dgm:spPr/>
      <dgm:t>
        <a:bodyPr/>
        <a:lstStyle/>
        <a:p>
          <a:endParaRPr lang="cs-CZ"/>
        </a:p>
      </dgm:t>
    </dgm:pt>
    <dgm:pt modelId="{317DF81E-7352-4391-8267-454927AF01B0}">
      <dgm:prSet phldrT="[Text]"/>
      <dgm:spPr/>
      <dgm:t>
        <a:bodyPr/>
        <a:lstStyle/>
        <a:p>
          <a:r>
            <a:rPr lang="cs-CZ" dirty="0" smtClean="0"/>
            <a:t>podpořit výměnu zkušeností mezi evropskými městy </a:t>
          </a:r>
          <a:endParaRPr lang="cs-CZ" dirty="0"/>
        </a:p>
      </dgm:t>
    </dgm:pt>
    <dgm:pt modelId="{3C255CD4-93DC-483F-8F06-02ACBEDE86E8}" type="parTrans" cxnId="{62F7DF0C-A178-49A5-966A-7A1B757589EB}">
      <dgm:prSet/>
      <dgm:spPr/>
      <dgm:t>
        <a:bodyPr/>
        <a:lstStyle/>
        <a:p>
          <a:endParaRPr lang="cs-CZ"/>
        </a:p>
      </dgm:t>
    </dgm:pt>
    <dgm:pt modelId="{791B05B7-E671-4861-91BF-3DC7CE0959AD}" type="sibTrans" cxnId="{62F7DF0C-A178-49A5-966A-7A1B757589EB}">
      <dgm:prSet/>
      <dgm:spPr/>
      <dgm:t>
        <a:bodyPr/>
        <a:lstStyle/>
        <a:p>
          <a:endParaRPr lang="cs-CZ"/>
        </a:p>
      </dgm:t>
    </dgm:pt>
    <dgm:pt modelId="{68C8EC3A-6AF0-430F-B93A-2C200CAC6F6A}" type="pres">
      <dgm:prSet presAssocID="{004CA000-49E1-4EDF-A2CF-25EBF36E4E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ED3F5F9-2183-45D7-9BD9-7B67CCB84E33}" type="pres">
      <dgm:prSet presAssocID="{397F2E96-0219-4016-A57D-0EF49120C6C0}" presName="parentLin" presStyleCnt="0"/>
      <dgm:spPr/>
    </dgm:pt>
    <dgm:pt modelId="{7D91E306-80E2-4358-A99D-13F2C70ADF56}" type="pres">
      <dgm:prSet presAssocID="{397F2E96-0219-4016-A57D-0EF49120C6C0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71A684AA-C347-4335-B647-763D4852F3B9}" type="pres">
      <dgm:prSet presAssocID="{397F2E96-0219-4016-A57D-0EF49120C6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30FBDF-5E1E-4453-BEEA-2CF5517680C4}" type="pres">
      <dgm:prSet presAssocID="{397F2E96-0219-4016-A57D-0EF49120C6C0}" presName="negativeSpace" presStyleCnt="0"/>
      <dgm:spPr/>
    </dgm:pt>
    <dgm:pt modelId="{6304C186-3BB8-4A52-802A-C8E534647804}" type="pres">
      <dgm:prSet presAssocID="{397F2E96-0219-4016-A57D-0EF49120C6C0}" presName="childText" presStyleLbl="conFgAcc1" presStyleIdx="0" presStyleCnt="3">
        <dgm:presLayoutVars>
          <dgm:bulletEnabled val="1"/>
        </dgm:presLayoutVars>
      </dgm:prSet>
      <dgm:spPr/>
    </dgm:pt>
    <dgm:pt modelId="{A59F1699-A951-4346-996F-AD2007B8D4EB}" type="pres">
      <dgm:prSet presAssocID="{3B654F56-E276-4FDD-A246-5567FF4088F1}" presName="spaceBetweenRectangles" presStyleCnt="0"/>
      <dgm:spPr/>
    </dgm:pt>
    <dgm:pt modelId="{76FF483E-EC15-4A6D-B6CB-4851550037C3}" type="pres">
      <dgm:prSet presAssocID="{E2248541-21CE-453B-B528-A9B02B2E4F38}" presName="parentLin" presStyleCnt="0"/>
      <dgm:spPr/>
    </dgm:pt>
    <dgm:pt modelId="{5FD50782-CB44-4C75-952E-B09ED1139793}" type="pres">
      <dgm:prSet presAssocID="{E2248541-21CE-453B-B528-A9B02B2E4F38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99A73B23-9609-4013-BA4A-725EA5CB9984}" type="pres">
      <dgm:prSet presAssocID="{E2248541-21CE-453B-B528-A9B02B2E4F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603C1E-DDDF-4FB9-850F-151133F9A03F}" type="pres">
      <dgm:prSet presAssocID="{E2248541-21CE-453B-B528-A9B02B2E4F38}" presName="negativeSpace" presStyleCnt="0"/>
      <dgm:spPr/>
    </dgm:pt>
    <dgm:pt modelId="{6BAFEFBB-6FBB-4F9C-8DE8-27039B149A94}" type="pres">
      <dgm:prSet presAssocID="{E2248541-21CE-453B-B528-A9B02B2E4F38}" presName="childText" presStyleLbl="conFgAcc1" presStyleIdx="1" presStyleCnt="3">
        <dgm:presLayoutVars>
          <dgm:bulletEnabled val="1"/>
        </dgm:presLayoutVars>
      </dgm:prSet>
      <dgm:spPr/>
    </dgm:pt>
    <dgm:pt modelId="{FEEF5745-2BDB-4693-9E22-7EDB91372C59}" type="pres">
      <dgm:prSet presAssocID="{CA8573FA-0BAB-44E8-B452-3706182C26FE}" presName="spaceBetweenRectangles" presStyleCnt="0"/>
      <dgm:spPr/>
    </dgm:pt>
    <dgm:pt modelId="{F81EE004-A9A3-4E20-881E-7D2F295FF906}" type="pres">
      <dgm:prSet presAssocID="{317DF81E-7352-4391-8267-454927AF01B0}" presName="parentLin" presStyleCnt="0"/>
      <dgm:spPr/>
    </dgm:pt>
    <dgm:pt modelId="{5F8C7EE0-8E43-4ED6-84E7-E6BA6949BA9B}" type="pres">
      <dgm:prSet presAssocID="{317DF81E-7352-4391-8267-454927AF01B0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A8D06CFC-12D1-4EF0-9B94-9724A3112D62}" type="pres">
      <dgm:prSet presAssocID="{317DF81E-7352-4391-8267-454927AF01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4BD559-1FDE-4598-B6C0-0DCB9D1FC2A0}" type="pres">
      <dgm:prSet presAssocID="{317DF81E-7352-4391-8267-454927AF01B0}" presName="negativeSpace" presStyleCnt="0"/>
      <dgm:spPr/>
    </dgm:pt>
    <dgm:pt modelId="{3BE24B83-AD82-43CD-80F4-BB0BB4AB8250}" type="pres">
      <dgm:prSet presAssocID="{317DF81E-7352-4391-8267-454927AF01B0}" presName="childText" presStyleLbl="conFgAcc1" presStyleIdx="2" presStyleCnt="3" custLinFactNeighborY="30827">
        <dgm:presLayoutVars>
          <dgm:bulletEnabled val="1"/>
        </dgm:presLayoutVars>
      </dgm:prSet>
      <dgm:spPr/>
    </dgm:pt>
  </dgm:ptLst>
  <dgm:cxnLst>
    <dgm:cxn modelId="{2AAE3C3D-5494-4498-8B5B-C7E28B6166BE}" type="presOf" srcId="{397F2E96-0219-4016-A57D-0EF49120C6C0}" destId="{7D91E306-80E2-4358-A99D-13F2C70ADF56}" srcOrd="0" destOrd="0" presId="urn:microsoft.com/office/officeart/2005/8/layout/list1"/>
    <dgm:cxn modelId="{1DA793B2-F69F-4E2B-9988-ED041B10A5CE}" type="presOf" srcId="{317DF81E-7352-4391-8267-454927AF01B0}" destId="{5F8C7EE0-8E43-4ED6-84E7-E6BA6949BA9B}" srcOrd="0" destOrd="0" presId="urn:microsoft.com/office/officeart/2005/8/layout/list1"/>
    <dgm:cxn modelId="{D975D754-3D2B-4FCC-AE4B-2C9CC9B797A7}" type="presOf" srcId="{317DF81E-7352-4391-8267-454927AF01B0}" destId="{A8D06CFC-12D1-4EF0-9B94-9724A3112D62}" srcOrd="1" destOrd="0" presId="urn:microsoft.com/office/officeart/2005/8/layout/list1"/>
    <dgm:cxn modelId="{A75D77EA-2A07-466E-9712-A8FC7031BF9C}" type="presOf" srcId="{004CA000-49E1-4EDF-A2CF-25EBF36E4E6F}" destId="{68C8EC3A-6AF0-430F-B93A-2C200CAC6F6A}" srcOrd="0" destOrd="0" presId="urn:microsoft.com/office/officeart/2005/8/layout/list1"/>
    <dgm:cxn modelId="{2A7B3DF8-FCDB-4EA9-842B-B8A6D14559CA}" type="presOf" srcId="{E2248541-21CE-453B-B528-A9B02B2E4F38}" destId="{99A73B23-9609-4013-BA4A-725EA5CB9984}" srcOrd="1" destOrd="0" presId="urn:microsoft.com/office/officeart/2005/8/layout/list1"/>
    <dgm:cxn modelId="{46721251-A07B-41C0-BCFB-F71231457392}" type="presOf" srcId="{E2248541-21CE-453B-B528-A9B02B2E4F38}" destId="{5FD50782-CB44-4C75-952E-B09ED1139793}" srcOrd="0" destOrd="0" presId="urn:microsoft.com/office/officeart/2005/8/layout/list1"/>
    <dgm:cxn modelId="{62F7DF0C-A178-49A5-966A-7A1B757589EB}" srcId="{004CA000-49E1-4EDF-A2CF-25EBF36E4E6F}" destId="{317DF81E-7352-4391-8267-454927AF01B0}" srcOrd="2" destOrd="0" parTransId="{3C255CD4-93DC-483F-8F06-02ACBEDE86E8}" sibTransId="{791B05B7-E671-4861-91BF-3DC7CE0959AD}"/>
    <dgm:cxn modelId="{EC125E0E-2737-4E41-B91E-402AF5EAB9FB}" type="presOf" srcId="{397F2E96-0219-4016-A57D-0EF49120C6C0}" destId="{71A684AA-C347-4335-B647-763D4852F3B9}" srcOrd="1" destOrd="0" presId="urn:microsoft.com/office/officeart/2005/8/layout/list1"/>
    <dgm:cxn modelId="{49FC99D9-34EC-431B-B170-0BFBD7739A49}" srcId="{004CA000-49E1-4EDF-A2CF-25EBF36E4E6F}" destId="{397F2E96-0219-4016-A57D-0EF49120C6C0}" srcOrd="0" destOrd="0" parTransId="{0FC2660B-BC14-4043-9EBC-C257C0D56FCB}" sibTransId="{3B654F56-E276-4FDD-A246-5567FF4088F1}"/>
    <dgm:cxn modelId="{654F3DDF-BE1C-472B-ABAE-C9773CD97353}" srcId="{004CA000-49E1-4EDF-A2CF-25EBF36E4E6F}" destId="{E2248541-21CE-453B-B528-A9B02B2E4F38}" srcOrd="1" destOrd="0" parTransId="{4790D9EA-AB03-4CD5-9BBC-87F4C66FB22A}" sibTransId="{CA8573FA-0BAB-44E8-B452-3706182C26FE}"/>
    <dgm:cxn modelId="{30800B2A-5E4F-41A2-A16B-12071E1AEA45}" type="presParOf" srcId="{68C8EC3A-6AF0-430F-B93A-2C200CAC6F6A}" destId="{0ED3F5F9-2183-45D7-9BD9-7B67CCB84E33}" srcOrd="0" destOrd="0" presId="urn:microsoft.com/office/officeart/2005/8/layout/list1"/>
    <dgm:cxn modelId="{5DCB0BFF-C49C-41AA-963D-B7988B8A18CB}" type="presParOf" srcId="{0ED3F5F9-2183-45D7-9BD9-7B67CCB84E33}" destId="{7D91E306-80E2-4358-A99D-13F2C70ADF56}" srcOrd="0" destOrd="0" presId="urn:microsoft.com/office/officeart/2005/8/layout/list1"/>
    <dgm:cxn modelId="{846DA22B-FE25-4FB6-BDA0-1DDDAB979EA5}" type="presParOf" srcId="{0ED3F5F9-2183-45D7-9BD9-7B67CCB84E33}" destId="{71A684AA-C347-4335-B647-763D4852F3B9}" srcOrd="1" destOrd="0" presId="urn:microsoft.com/office/officeart/2005/8/layout/list1"/>
    <dgm:cxn modelId="{B0C10AF1-7F43-4134-868C-06325FF47260}" type="presParOf" srcId="{68C8EC3A-6AF0-430F-B93A-2C200CAC6F6A}" destId="{B630FBDF-5E1E-4453-BEEA-2CF5517680C4}" srcOrd="1" destOrd="0" presId="urn:microsoft.com/office/officeart/2005/8/layout/list1"/>
    <dgm:cxn modelId="{258993BE-B009-4882-B9AD-967ED8EB7589}" type="presParOf" srcId="{68C8EC3A-6AF0-430F-B93A-2C200CAC6F6A}" destId="{6304C186-3BB8-4A52-802A-C8E534647804}" srcOrd="2" destOrd="0" presId="urn:microsoft.com/office/officeart/2005/8/layout/list1"/>
    <dgm:cxn modelId="{A0E2AA12-0EC9-4579-ADB8-38575DF41C72}" type="presParOf" srcId="{68C8EC3A-6AF0-430F-B93A-2C200CAC6F6A}" destId="{A59F1699-A951-4346-996F-AD2007B8D4EB}" srcOrd="3" destOrd="0" presId="urn:microsoft.com/office/officeart/2005/8/layout/list1"/>
    <dgm:cxn modelId="{4E18429B-C06A-4DFA-A732-AF45F679F1D6}" type="presParOf" srcId="{68C8EC3A-6AF0-430F-B93A-2C200CAC6F6A}" destId="{76FF483E-EC15-4A6D-B6CB-4851550037C3}" srcOrd="4" destOrd="0" presId="urn:microsoft.com/office/officeart/2005/8/layout/list1"/>
    <dgm:cxn modelId="{50938F8E-E5BF-4448-8C9A-693C42B543A3}" type="presParOf" srcId="{76FF483E-EC15-4A6D-B6CB-4851550037C3}" destId="{5FD50782-CB44-4C75-952E-B09ED1139793}" srcOrd="0" destOrd="0" presId="urn:microsoft.com/office/officeart/2005/8/layout/list1"/>
    <dgm:cxn modelId="{0D135198-709C-4110-9BAA-D266456186EB}" type="presParOf" srcId="{76FF483E-EC15-4A6D-B6CB-4851550037C3}" destId="{99A73B23-9609-4013-BA4A-725EA5CB9984}" srcOrd="1" destOrd="0" presId="urn:microsoft.com/office/officeart/2005/8/layout/list1"/>
    <dgm:cxn modelId="{5733F250-9207-47DA-9DC0-C7E97963DEE0}" type="presParOf" srcId="{68C8EC3A-6AF0-430F-B93A-2C200CAC6F6A}" destId="{AB603C1E-DDDF-4FB9-850F-151133F9A03F}" srcOrd="5" destOrd="0" presId="urn:microsoft.com/office/officeart/2005/8/layout/list1"/>
    <dgm:cxn modelId="{22CB346E-47A5-475A-B7AB-EA13644A8FFF}" type="presParOf" srcId="{68C8EC3A-6AF0-430F-B93A-2C200CAC6F6A}" destId="{6BAFEFBB-6FBB-4F9C-8DE8-27039B149A94}" srcOrd="6" destOrd="0" presId="urn:microsoft.com/office/officeart/2005/8/layout/list1"/>
    <dgm:cxn modelId="{309D00CF-825F-472E-A1D4-2D28B43F4837}" type="presParOf" srcId="{68C8EC3A-6AF0-430F-B93A-2C200CAC6F6A}" destId="{FEEF5745-2BDB-4693-9E22-7EDB91372C59}" srcOrd="7" destOrd="0" presId="urn:microsoft.com/office/officeart/2005/8/layout/list1"/>
    <dgm:cxn modelId="{0455BF2F-5AD8-4D2B-834C-45639D0E27CB}" type="presParOf" srcId="{68C8EC3A-6AF0-430F-B93A-2C200CAC6F6A}" destId="{F81EE004-A9A3-4E20-881E-7D2F295FF906}" srcOrd="8" destOrd="0" presId="urn:microsoft.com/office/officeart/2005/8/layout/list1"/>
    <dgm:cxn modelId="{66110A85-76F2-4DC7-B6D9-C617EBCDB74F}" type="presParOf" srcId="{F81EE004-A9A3-4E20-881E-7D2F295FF906}" destId="{5F8C7EE0-8E43-4ED6-84E7-E6BA6949BA9B}" srcOrd="0" destOrd="0" presId="urn:microsoft.com/office/officeart/2005/8/layout/list1"/>
    <dgm:cxn modelId="{92FF8D9E-6407-44B2-8214-12BB778C3A59}" type="presParOf" srcId="{F81EE004-A9A3-4E20-881E-7D2F295FF906}" destId="{A8D06CFC-12D1-4EF0-9B94-9724A3112D62}" srcOrd="1" destOrd="0" presId="urn:microsoft.com/office/officeart/2005/8/layout/list1"/>
    <dgm:cxn modelId="{C9DCA815-0881-4B61-8C6D-E656AC335227}" type="presParOf" srcId="{68C8EC3A-6AF0-430F-B93A-2C200CAC6F6A}" destId="{894BD559-1FDE-4598-B6C0-0DCB9D1FC2A0}" srcOrd="9" destOrd="0" presId="urn:microsoft.com/office/officeart/2005/8/layout/list1"/>
    <dgm:cxn modelId="{2912CC54-3979-4BBA-BA09-54EFE0D5037C}" type="presParOf" srcId="{68C8EC3A-6AF0-430F-B93A-2C200CAC6F6A}" destId="{3BE24B83-AD82-43CD-80F4-BB0BB4AB82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C52DD-F334-4304-9B1E-35FC6D4CC10E}" type="doc">
      <dgm:prSet loTypeId="urn:microsoft.com/office/officeart/2005/8/layout/cycle3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cs-CZ"/>
        </a:p>
      </dgm:t>
    </dgm:pt>
    <dgm:pt modelId="{1FEA9BAC-076C-4D4B-9C20-B37481075D74}">
      <dgm:prSet phldrT="[Text]"/>
      <dgm:spPr/>
      <dgm:t>
        <a:bodyPr/>
        <a:lstStyle/>
        <a:p>
          <a:r>
            <a:rPr lang="cs-CZ" dirty="0" smtClean="0"/>
            <a:t>Mezinárodní spolupráce v sítích</a:t>
          </a:r>
          <a:endParaRPr lang="cs-CZ" dirty="0"/>
        </a:p>
      </dgm:t>
    </dgm:pt>
    <dgm:pt modelId="{81404E9B-C14A-4086-B1BC-30BD864FD910}" type="parTrans" cxnId="{D6E59ABF-5628-468B-8B98-6E188E12E399}">
      <dgm:prSet/>
      <dgm:spPr/>
      <dgm:t>
        <a:bodyPr/>
        <a:lstStyle/>
        <a:p>
          <a:endParaRPr lang="cs-CZ"/>
        </a:p>
      </dgm:t>
    </dgm:pt>
    <dgm:pt modelId="{420F6758-8CF2-4B87-AF10-A5C657541A0F}" type="sibTrans" cxnId="{D6E59ABF-5628-468B-8B98-6E188E12E399}">
      <dgm:prSet/>
      <dgm:spPr/>
      <dgm:t>
        <a:bodyPr/>
        <a:lstStyle/>
        <a:p>
          <a:endParaRPr lang="cs-CZ"/>
        </a:p>
      </dgm:t>
    </dgm:pt>
    <dgm:pt modelId="{D7F59E0E-EED0-4DC3-A278-F82C4A65DD1D}">
      <dgm:prSet phldrT="[Text]"/>
      <dgm:spPr/>
      <dgm:t>
        <a:bodyPr/>
        <a:lstStyle/>
        <a:p>
          <a:r>
            <a:rPr lang="cs-CZ" dirty="0" smtClean="0"/>
            <a:t>Spolupráce na místní úrovni</a:t>
          </a:r>
          <a:endParaRPr lang="cs-CZ" dirty="0"/>
        </a:p>
      </dgm:t>
    </dgm:pt>
    <dgm:pt modelId="{E061731D-566D-4F40-87D2-3DAB542BE9AE}" type="parTrans" cxnId="{76464232-71F5-4F75-B39B-B808CE32F058}">
      <dgm:prSet/>
      <dgm:spPr/>
      <dgm:t>
        <a:bodyPr/>
        <a:lstStyle/>
        <a:p>
          <a:endParaRPr lang="cs-CZ"/>
        </a:p>
      </dgm:t>
    </dgm:pt>
    <dgm:pt modelId="{DD14F98B-5147-4DBF-BCC6-8B1E3353B42C}" type="sibTrans" cxnId="{76464232-71F5-4F75-B39B-B808CE32F058}">
      <dgm:prSet/>
      <dgm:spPr/>
      <dgm:t>
        <a:bodyPr/>
        <a:lstStyle/>
        <a:p>
          <a:endParaRPr lang="cs-CZ"/>
        </a:p>
      </dgm:t>
    </dgm:pt>
    <dgm:pt modelId="{F5687ACB-BBF1-43D8-AA63-57EFE5D2C01A}" type="pres">
      <dgm:prSet presAssocID="{59AC52DD-F334-4304-9B1E-35FC6D4CC1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AA2A096-39C1-46EC-8834-4B8BBF0DE447}" type="pres">
      <dgm:prSet presAssocID="{59AC52DD-F334-4304-9B1E-35FC6D4CC10E}" presName="node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786F23-09A8-45D6-B20C-5019E5F13008}" type="pres">
      <dgm:prSet presAssocID="{59AC52DD-F334-4304-9B1E-35FC6D4CC10E}" presName="sibTrans" presStyleLbl="bgShp" presStyleIdx="0" presStyleCnt="1"/>
      <dgm:spPr/>
      <dgm:t>
        <a:bodyPr/>
        <a:lstStyle/>
        <a:p>
          <a:endParaRPr lang="cs-CZ"/>
        </a:p>
      </dgm:t>
    </dgm:pt>
    <dgm:pt modelId="{6C7C728C-5E6E-4DDA-82D5-66E33CCD873F}" type="pres">
      <dgm:prSet presAssocID="{59AC52DD-F334-4304-9B1E-35FC6D4CC10E}" presName="node2" presStyleLbl="node1" presStyleIdx="1" presStyleCnt="2" custLinFactNeighborY="49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D06408-2901-467B-9CE6-D3C62C74A992}" type="pres">
      <dgm:prSet presAssocID="{59AC52DD-F334-4304-9B1E-35FC6D4CC10E}" presName="sp1" presStyleCnt="0"/>
      <dgm:spPr/>
    </dgm:pt>
    <dgm:pt modelId="{0A36F982-91F4-47E3-ACFA-DE7EAE30DB13}" type="pres">
      <dgm:prSet presAssocID="{59AC52DD-F334-4304-9B1E-35FC6D4CC10E}" presName="sp2" presStyleCnt="0"/>
      <dgm:spPr/>
    </dgm:pt>
  </dgm:ptLst>
  <dgm:cxnLst>
    <dgm:cxn modelId="{FCFE5307-0A89-433E-B50F-489F5C6D7B8A}" type="presOf" srcId="{420F6758-8CF2-4B87-AF10-A5C657541A0F}" destId="{85786F23-09A8-45D6-B20C-5019E5F13008}" srcOrd="0" destOrd="0" presId="urn:microsoft.com/office/officeart/2005/8/layout/cycle3"/>
    <dgm:cxn modelId="{D6E59ABF-5628-468B-8B98-6E188E12E399}" srcId="{59AC52DD-F334-4304-9B1E-35FC6D4CC10E}" destId="{1FEA9BAC-076C-4D4B-9C20-B37481075D74}" srcOrd="0" destOrd="0" parTransId="{81404E9B-C14A-4086-B1BC-30BD864FD910}" sibTransId="{420F6758-8CF2-4B87-AF10-A5C657541A0F}"/>
    <dgm:cxn modelId="{118D58DC-7645-4031-8F7E-1C3B688C38E9}" type="presOf" srcId="{59AC52DD-F334-4304-9B1E-35FC6D4CC10E}" destId="{F5687ACB-BBF1-43D8-AA63-57EFE5D2C01A}" srcOrd="0" destOrd="0" presId="urn:microsoft.com/office/officeart/2005/8/layout/cycle3"/>
    <dgm:cxn modelId="{11C0DB6A-A3B0-4CA2-A237-11CF07E95772}" type="presOf" srcId="{1FEA9BAC-076C-4D4B-9C20-B37481075D74}" destId="{3AA2A096-39C1-46EC-8834-4B8BBF0DE447}" srcOrd="0" destOrd="0" presId="urn:microsoft.com/office/officeart/2005/8/layout/cycle3"/>
    <dgm:cxn modelId="{606425A3-5E00-4767-B5BA-E58189ED02D2}" type="presOf" srcId="{D7F59E0E-EED0-4DC3-A278-F82C4A65DD1D}" destId="{6C7C728C-5E6E-4DDA-82D5-66E33CCD873F}" srcOrd="0" destOrd="0" presId="urn:microsoft.com/office/officeart/2005/8/layout/cycle3"/>
    <dgm:cxn modelId="{76464232-71F5-4F75-B39B-B808CE32F058}" srcId="{59AC52DD-F334-4304-9B1E-35FC6D4CC10E}" destId="{D7F59E0E-EED0-4DC3-A278-F82C4A65DD1D}" srcOrd="1" destOrd="0" parTransId="{E061731D-566D-4F40-87D2-3DAB542BE9AE}" sibTransId="{DD14F98B-5147-4DBF-BCC6-8B1E3353B42C}"/>
    <dgm:cxn modelId="{C783ED5E-3DDC-45C7-88C7-C1BFCCD69A78}" type="presParOf" srcId="{F5687ACB-BBF1-43D8-AA63-57EFE5D2C01A}" destId="{3AA2A096-39C1-46EC-8834-4B8BBF0DE447}" srcOrd="0" destOrd="0" presId="urn:microsoft.com/office/officeart/2005/8/layout/cycle3"/>
    <dgm:cxn modelId="{E856C246-449A-4A7C-9011-BB3D2231BA5D}" type="presParOf" srcId="{F5687ACB-BBF1-43D8-AA63-57EFE5D2C01A}" destId="{85786F23-09A8-45D6-B20C-5019E5F13008}" srcOrd="1" destOrd="0" presId="urn:microsoft.com/office/officeart/2005/8/layout/cycle3"/>
    <dgm:cxn modelId="{B469F4C2-813C-4E2A-92EA-D17FD5E34FF8}" type="presParOf" srcId="{F5687ACB-BBF1-43D8-AA63-57EFE5D2C01A}" destId="{6C7C728C-5E6E-4DDA-82D5-66E33CCD873F}" srcOrd="2" destOrd="0" presId="urn:microsoft.com/office/officeart/2005/8/layout/cycle3"/>
    <dgm:cxn modelId="{6A6582E0-4946-46EF-961E-49B6FFFF929B}" type="presParOf" srcId="{F5687ACB-BBF1-43D8-AA63-57EFE5D2C01A}" destId="{93D06408-2901-467B-9CE6-D3C62C74A992}" srcOrd="3" destOrd="0" presId="urn:microsoft.com/office/officeart/2005/8/layout/cycle3"/>
    <dgm:cxn modelId="{45BFBB32-27AF-4E96-95FB-0EFC235069C7}" type="presParOf" srcId="{F5687ACB-BBF1-43D8-AA63-57EFE5D2C01A}" destId="{0A36F982-91F4-47E3-ACFA-DE7EAE30DB1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7040-43AB-4812-87F1-081E4E1176A9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98E9D-59FF-463A-B173-30DCEDA97B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71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1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21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95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22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12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4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1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1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E9D-59FF-463A-B173-30DCEDA97BB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1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014D-C6CA-491E-BEA2-D11B3C994FAC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07F33-F814-416B-91A1-472765C9C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6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7C85-FF21-496B-9ACC-E922DDF6F1BA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25D6-C937-44F0-8BE3-044D742CE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6692-EA55-4483-86FD-7E8A7B36646B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0BB4-6832-4D24-82A5-14790C3D50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86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390F-B5E0-4477-BB67-88C3CE952F60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82DB-145C-44E6-A05D-C9AF41377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94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0B7B-3D9C-4A4C-B8CA-6C65605D9383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42-BB11-444D-B269-2B338E970C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63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BC33-B986-4DFE-933C-54DB51EE03E1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F4BE-631C-4EC6-B347-767917253A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3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FBFB-50E0-46BE-9A28-960B192150F4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21BC-4919-4A16-B662-763AE6566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BCFA-617A-43E5-A845-12C439FE2E7A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B978-53AC-42BC-80D0-D0A83B2AF6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32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A1F-16D6-4463-AC10-507294EF0C2D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2447-5596-4BAF-8DC0-72285D570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69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F7AC-34DE-4692-B31A-036CFD28374A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DC8A-9089-45D3-A510-F41B04674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37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EEF7-D95E-4CA4-924B-33FAB97AA142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9AF7D-08BF-4F5F-8421-51383A4D50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69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D5A20-6FDE-416C-8FE5-604CAF896EE9}" type="datetimeFigureOut">
              <a:rPr lang="cs-CZ"/>
              <a:pPr>
                <a:defRPr/>
              </a:pPr>
              <a:t>18.9.2017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AAEC9-F937-4049-B2F3-7B6C3EFD14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cid:679c8490fc4b1d7b9550e0314fece14e6d40a5e9@zimb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5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jpeg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7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23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cid:679c8490fc4b1d7b9550e0314fece14e6d40a5e9@zimbra" TargetMode="External"/><Relationship Id="rId27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8.jpe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rbact.eu/urbact-v-ceske-republice" TargetMode="External"/><Relationship Id="rId13" Type="http://schemas.openxmlformats.org/officeDocument/2006/relationships/image" Target="../media/image26.jpg"/><Relationship Id="rId3" Type="http://schemas.openxmlformats.org/officeDocument/2006/relationships/image" Target="../media/image6.jpeg"/><Relationship Id="rId7" Type="http://schemas.openxmlformats.org/officeDocument/2006/relationships/hyperlink" Target="http://www.urbact.eu/" TargetMode="External"/><Relationship Id="rId12" Type="http://schemas.openxmlformats.org/officeDocument/2006/relationships/image" Target="cid:679c8490fc4b1d7b9550e0314fece14e6d40a5e9@zimbr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urbact.cz/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eliska.pilna@mmr.cz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cid:679c8490fc4b1d7b9550e0314fece14e6d40a5e9@zimbra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usr\Plocha 160106\URBACT\1. výzva\Brožura 21 sítí\Urbact City Festival Rig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5552" r="-1033" b="1851"/>
          <a:stretch/>
        </p:blipFill>
        <p:spPr bwMode="auto">
          <a:xfrm>
            <a:off x="0" y="397525"/>
            <a:ext cx="923544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612676" y="2636912"/>
            <a:ext cx="7918648" cy="2016224"/>
          </a:xfrm>
        </p:spPr>
        <p:txBody>
          <a:bodyPr/>
          <a:lstStyle/>
          <a:p>
            <a:r>
              <a:rPr lang="cs-CZ" b="1" dirty="0">
                <a:solidFill>
                  <a:srgbClr val="003399"/>
                </a:solidFill>
              </a:rPr>
              <a:t/>
            </a:r>
            <a:br>
              <a:rPr lang="cs-CZ" b="1" dirty="0">
                <a:solidFill>
                  <a:srgbClr val="003399"/>
                </a:solidFill>
              </a:rPr>
            </a:br>
            <a:endParaRPr lang="cs-CZ" altLang="cs-CZ" b="1" dirty="0" smtClean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730600"/>
            <a:ext cx="9144000" cy="426591"/>
          </a:xfrm>
          <a:solidFill>
            <a:schemeClr val="bg1"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z="200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18. září 2017, Olomouc</a:t>
            </a:r>
            <a:endParaRPr lang="cs-CZ" sz="2000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 t="11113" b="4716"/>
          <a:stretch/>
        </p:blipFill>
        <p:spPr bwMode="auto">
          <a:xfrm>
            <a:off x="1653020" y="6193902"/>
            <a:ext cx="2126892" cy="66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1" b="13221"/>
          <a:stretch/>
        </p:blipFill>
        <p:spPr>
          <a:xfrm>
            <a:off x="406279" y="6192688"/>
            <a:ext cx="988390" cy="620688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193902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2"/>
          <p:cNvSpPr txBox="1">
            <a:spLocks/>
          </p:cNvSpPr>
          <p:nvPr/>
        </p:nvSpPr>
        <p:spPr bwMode="auto">
          <a:xfrm>
            <a:off x="0" y="1268760"/>
            <a:ext cx="9144000" cy="72008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000" b="1" dirty="0" smtClean="0">
                <a:solidFill>
                  <a:srgbClr val="003399"/>
                </a:solidFill>
              </a:rPr>
              <a:t>Operační program URBACT </a:t>
            </a:r>
            <a:r>
              <a:rPr lang="cs-CZ" sz="3000" b="1" dirty="0">
                <a:solidFill>
                  <a:srgbClr val="003399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1060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997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836613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37484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323850" y="1700808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Výzva pro sítě přenosu</a:t>
            </a:r>
          </a:p>
        </p:txBody>
      </p:sp>
      <p:cxnSp>
        <p:nvCxnSpPr>
          <p:cNvPr id="10" name="Connecteur droit avec flèche 41"/>
          <p:cNvCxnSpPr>
            <a:stCxn id="30" idx="4"/>
          </p:cNvCxnSpPr>
          <p:nvPr/>
        </p:nvCxnSpPr>
        <p:spPr>
          <a:xfrm flipH="1">
            <a:off x="1871353" y="3845451"/>
            <a:ext cx="636010" cy="1094773"/>
          </a:xfrm>
          <a:prstGeom prst="straightConnector1">
            <a:avLst/>
          </a:prstGeom>
          <a:ln w="15875">
            <a:solidFill>
              <a:srgbClr val="C4007B">
                <a:alpha val="86000"/>
              </a:srgb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LSHAPE_T_b913621e50d24b94b80ebd75a057fe4c_Shape"/>
          <p:cNvSpPr/>
          <p:nvPr>
            <p:custDataLst>
              <p:tags r:id="rId1"/>
            </p:custDataLst>
          </p:nvPr>
        </p:nvSpPr>
        <p:spPr>
          <a:xfrm>
            <a:off x="1964197" y="4004400"/>
            <a:ext cx="631056" cy="303167"/>
          </a:xfrm>
          <a:prstGeom prst="rect">
            <a:avLst/>
          </a:prstGeom>
          <a:solidFill>
            <a:srgbClr val="00B050">
              <a:alpha val="1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OTLSHAPE_T_b913621e50d24b94b80ebd75a057fe4c_Shape"/>
          <p:cNvSpPr/>
          <p:nvPr>
            <p:custDataLst>
              <p:tags r:id="rId2"/>
            </p:custDataLst>
          </p:nvPr>
        </p:nvSpPr>
        <p:spPr>
          <a:xfrm>
            <a:off x="5847636" y="3996848"/>
            <a:ext cx="1944456" cy="303167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ZoneTexte 8"/>
          <p:cNvSpPr txBox="1"/>
          <p:nvPr/>
        </p:nvSpPr>
        <p:spPr>
          <a:xfrm>
            <a:off x="6201942" y="4346663"/>
            <a:ext cx="843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6 m</a:t>
            </a:r>
            <a:r>
              <a:rPr lang="cs-CZ" sz="10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ěsíců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OTLSHAPE_T_b913621e50d24b94b80ebd75a057fe4c_Shape"/>
          <p:cNvSpPr/>
          <p:nvPr>
            <p:custDataLst>
              <p:tags r:id="rId3"/>
            </p:custDataLst>
          </p:nvPr>
        </p:nvSpPr>
        <p:spPr>
          <a:xfrm>
            <a:off x="653696" y="4004400"/>
            <a:ext cx="1317487" cy="303665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OTLSHAPE_T_b913621e50d24b94b80ebd75a057fe4c_Title"/>
          <p:cNvSpPr txBox="1"/>
          <p:nvPr>
            <p:custDataLst>
              <p:tags r:id="rId4"/>
            </p:custDataLst>
          </p:nvPr>
        </p:nvSpPr>
        <p:spPr>
          <a:xfrm>
            <a:off x="653696" y="4079181"/>
            <a:ext cx="1437639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cs-CZ" sz="9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Výzva pro dobré praxe</a:t>
            </a:r>
            <a:endParaRPr lang="fr-FR" sz="9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OTLSHAPE_T_b913621e50d24b94b80ebd75a057fe4c_Shape"/>
          <p:cNvSpPr/>
          <p:nvPr>
            <p:custDataLst>
              <p:tags r:id="rId5"/>
            </p:custDataLst>
          </p:nvPr>
        </p:nvSpPr>
        <p:spPr>
          <a:xfrm>
            <a:off x="3820335" y="4004898"/>
            <a:ext cx="1242832" cy="303167"/>
          </a:xfrm>
          <a:prstGeom prst="rect">
            <a:avLst/>
          </a:prstGeom>
          <a:solidFill>
            <a:srgbClr val="00B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OTLSHAPE_T_b913621e50d24b94b80ebd75a057fe4c_Title"/>
          <p:cNvSpPr txBox="1"/>
          <p:nvPr>
            <p:custDataLst>
              <p:tags r:id="rId6"/>
            </p:custDataLst>
          </p:nvPr>
        </p:nvSpPr>
        <p:spPr>
          <a:xfrm>
            <a:off x="6012116" y="4079038"/>
            <a:ext cx="1779976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cs-CZ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Sítě přenosu </a:t>
            </a:r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– </a:t>
            </a:r>
            <a:r>
              <a:rPr lang="cs-CZ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fáze</a:t>
            </a:r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1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ZoneTexte 20"/>
          <p:cNvSpPr txBox="1"/>
          <p:nvPr/>
        </p:nvSpPr>
        <p:spPr>
          <a:xfrm>
            <a:off x="3820334" y="4308065"/>
            <a:ext cx="1388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Září</a:t>
            </a:r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/17 </a:t>
            </a:r>
            <a:r>
              <a:rPr lang="fr-FR" sz="1000" dirty="0" smtClean="0">
                <a:latin typeface="Century Gothic" panose="020B0502020202020204" pitchFamily="34" charset="0"/>
              </a:rPr>
              <a:t>– </a:t>
            </a:r>
            <a:r>
              <a:rPr lang="cs-CZ" sz="1000" dirty="0" smtClean="0">
                <a:latin typeface="Century Gothic" panose="020B0502020202020204" pitchFamily="34" charset="0"/>
              </a:rPr>
              <a:t>konec</a:t>
            </a:r>
            <a:r>
              <a:rPr lang="fr-FR" sz="1000" dirty="0" smtClean="0">
                <a:latin typeface="Century Gothic" panose="020B0502020202020204" pitchFamily="34" charset="0"/>
              </a:rPr>
              <a:t>/17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20" name="ZoneTexte 21"/>
          <p:cNvSpPr txBox="1"/>
          <p:nvPr/>
        </p:nvSpPr>
        <p:spPr>
          <a:xfrm>
            <a:off x="743591" y="4297313"/>
            <a:ext cx="12206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dk1"/>
                </a:solidFill>
                <a:latin typeface="Century Gothic" panose="020B0502020202020204" pitchFamily="34" charset="0"/>
              </a:rPr>
              <a:t>5</a:t>
            </a:r>
            <a:r>
              <a:rPr lang="fr-FR" sz="10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/12/16 -31/3/17</a:t>
            </a:r>
            <a:endParaRPr lang="fr-FR" sz="10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r="34849"/>
          <a:stretch/>
        </p:blipFill>
        <p:spPr bwMode="auto">
          <a:xfrm>
            <a:off x="579265" y="3176650"/>
            <a:ext cx="7340051" cy="9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TLSHAPE_T_b913621e50d24b94b80ebd75a057fe4c_Title"/>
          <p:cNvSpPr txBox="1"/>
          <p:nvPr>
            <p:custDataLst>
              <p:tags r:id="rId7"/>
            </p:custDataLst>
          </p:nvPr>
        </p:nvSpPr>
        <p:spPr>
          <a:xfrm>
            <a:off x="3843195" y="4009863"/>
            <a:ext cx="1227592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cs-CZ" sz="9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Výzva pro sítě přenosu</a:t>
            </a:r>
            <a:endParaRPr lang="fr-FR" sz="9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TLSHAPE_T_b913621e50d24b94b80ebd75a057fe4c_Shape"/>
          <p:cNvSpPr/>
          <p:nvPr>
            <p:custDataLst>
              <p:tags r:id="rId8"/>
            </p:custDataLst>
          </p:nvPr>
        </p:nvSpPr>
        <p:spPr>
          <a:xfrm>
            <a:off x="5065302" y="4004400"/>
            <a:ext cx="789954" cy="303167"/>
          </a:xfrm>
          <a:prstGeom prst="rect">
            <a:avLst/>
          </a:prstGeom>
          <a:solidFill>
            <a:srgbClr val="00B050">
              <a:alpha val="16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OTLSHAPE_T_b913621e50d24b94b80ebd75a057fe4c_Title"/>
          <p:cNvSpPr txBox="1"/>
          <p:nvPr>
            <p:custDataLst>
              <p:tags r:id="rId9"/>
            </p:custDataLst>
          </p:nvPr>
        </p:nvSpPr>
        <p:spPr>
          <a:xfrm>
            <a:off x="5109605" y="4086733"/>
            <a:ext cx="716587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Hodnocení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Flèche droite 1"/>
          <p:cNvSpPr/>
          <p:nvPr/>
        </p:nvSpPr>
        <p:spPr>
          <a:xfrm>
            <a:off x="8134992" y="3590151"/>
            <a:ext cx="502920" cy="490130"/>
          </a:xfrm>
          <a:prstGeom prst="rightArrow">
            <a:avLst/>
          </a:prstGeom>
          <a:gradFill>
            <a:gsLst>
              <a:gs pos="0">
                <a:srgbClr val="35B3B8"/>
              </a:gs>
              <a:gs pos="100000">
                <a:srgbClr val="96BD0D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26" y="5405926"/>
            <a:ext cx="14192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29" y="2408117"/>
            <a:ext cx="602462" cy="5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18" y="2348880"/>
            <a:ext cx="598556" cy="6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92" y="4867579"/>
            <a:ext cx="1690964" cy="170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llipse 2"/>
          <p:cNvSpPr/>
          <p:nvPr/>
        </p:nvSpPr>
        <p:spPr>
          <a:xfrm>
            <a:off x="2279725" y="3390175"/>
            <a:ext cx="455276" cy="455276"/>
          </a:xfrm>
          <a:prstGeom prst="ellipse">
            <a:avLst/>
          </a:prstGeom>
          <a:noFill/>
          <a:ln w="19050">
            <a:solidFill>
              <a:srgbClr val="C40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TLSHAPE_T_b913621e50d24b94b80ebd75a057fe4c_Title"/>
          <p:cNvSpPr txBox="1"/>
          <p:nvPr>
            <p:custDataLst>
              <p:tags r:id="rId10"/>
            </p:custDataLst>
          </p:nvPr>
        </p:nvSpPr>
        <p:spPr>
          <a:xfrm>
            <a:off x="486764" y="4912353"/>
            <a:ext cx="1857890" cy="4154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Květen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Oznámení  o vybrání měst s dobrou praxí OP URBACT III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Ellipse 49"/>
          <p:cNvSpPr/>
          <p:nvPr/>
        </p:nvSpPr>
        <p:spPr>
          <a:xfrm>
            <a:off x="3590365" y="3405212"/>
            <a:ext cx="455276" cy="455276"/>
          </a:xfrm>
          <a:prstGeom prst="ellipse">
            <a:avLst/>
          </a:prstGeom>
          <a:noFill/>
          <a:ln w="19050">
            <a:solidFill>
              <a:srgbClr val="C40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necteur droit avec flèche 50"/>
          <p:cNvCxnSpPr>
            <a:stCxn id="32" idx="4"/>
          </p:cNvCxnSpPr>
          <p:nvPr/>
        </p:nvCxnSpPr>
        <p:spPr>
          <a:xfrm flipH="1">
            <a:off x="3674186" y="3860488"/>
            <a:ext cx="143817" cy="1098254"/>
          </a:xfrm>
          <a:prstGeom prst="straightConnector1">
            <a:avLst/>
          </a:prstGeom>
          <a:ln w="15875">
            <a:solidFill>
              <a:srgbClr val="C4007B">
                <a:alpha val="86000"/>
              </a:srgb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TLSHAPE_T_b913621e50d24b94b80ebd75a057fe4c_Title"/>
          <p:cNvSpPr txBox="1"/>
          <p:nvPr>
            <p:custDataLst>
              <p:tags r:id="rId11"/>
            </p:custDataLst>
          </p:nvPr>
        </p:nvSpPr>
        <p:spPr>
          <a:xfrm>
            <a:off x="2803193" y="5036051"/>
            <a:ext cx="185789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Říjen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Festival měst s dobrou praxí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Flèche droite 43"/>
          <p:cNvSpPr/>
          <p:nvPr/>
        </p:nvSpPr>
        <p:spPr>
          <a:xfrm>
            <a:off x="2735000" y="3015454"/>
            <a:ext cx="5057091" cy="260850"/>
          </a:xfrm>
          <a:prstGeom prst="rightArrow">
            <a:avLst/>
          </a:prstGeom>
          <a:solidFill>
            <a:srgbClr val="AF1E7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TLSHAPE_T_b913621e50d24b94b80ebd75a057fe4c_Title"/>
          <p:cNvSpPr txBox="1"/>
          <p:nvPr>
            <p:custDataLst>
              <p:tags r:id="rId12"/>
            </p:custDataLst>
          </p:nvPr>
        </p:nvSpPr>
        <p:spPr>
          <a:xfrm>
            <a:off x="2862506" y="3065343"/>
            <a:ext cx="3504646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Propagační aktivity měst s dobrou praxí OP URBACT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Accolade fermante 44"/>
          <p:cNvSpPr/>
          <p:nvPr/>
        </p:nvSpPr>
        <p:spPr>
          <a:xfrm rot="5400000">
            <a:off x="7082341" y="3427618"/>
            <a:ext cx="228600" cy="2512418"/>
          </a:xfrm>
          <a:prstGeom prst="rightBrace">
            <a:avLst/>
          </a:prstGeom>
          <a:ln w="15875">
            <a:solidFill>
              <a:srgbClr val="35B3B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TLSHAPE_T_b913621e50d24b94b80ebd75a057fe4c_Title"/>
          <p:cNvSpPr txBox="1"/>
          <p:nvPr>
            <p:custDataLst>
              <p:tags r:id="rId13"/>
            </p:custDataLst>
          </p:nvPr>
        </p:nvSpPr>
        <p:spPr>
          <a:xfrm>
            <a:off x="1959306" y="4079113"/>
            <a:ext cx="716587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Hodnocení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5"/>
          <p:cNvSpPr/>
          <p:nvPr/>
        </p:nvSpPr>
        <p:spPr>
          <a:xfrm>
            <a:off x="7565673" y="4248166"/>
            <a:ext cx="83548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+ </a:t>
            </a:r>
            <a:r>
              <a:rPr lang="cs-CZ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fáze</a:t>
            </a:r>
            <a:r>
              <a:rPr lang="fr-FR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</a:t>
            </a:r>
            <a:r>
              <a:rPr lang="fr-FR" sz="1050" dirty="0">
                <a:solidFill>
                  <a:schemeClr val="dk1"/>
                </a:solidFill>
                <a:latin typeface="Century Gothic" panose="020B0502020202020204" pitchFamily="34" charset="0"/>
              </a:rPr>
              <a:t>2: </a:t>
            </a:r>
            <a:endParaRPr lang="fr-FR" sz="105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r>
              <a:rPr lang="fr-FR" sz="105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24 m</a:t>
            </a:r>
            <a:r>
              <a:rPr lang="cs-CZ" sz="105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ěsíců</a:t>
            </a:r>
            <a:endParaRPr lang="fr-FR" sz="105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Ellipse 34"/>
          <p:cNvSpPr/>
          <p:nvPr/>
        </p:nvSpPr>
        <p:spPr>
          <a:xfrm>
            <a:off x="1126255" y="3390175"/>
            <a:ext cx="455276" cy="455276"/>
          </a:xfrm>
          <a:prstGeom prst="ellipse">
            <a:avLst/>
          </a:prstGeom>
          <a:noFill/>
          <a:ln w="19050">
            <a:solidFill>
              <a:srgbClr val="C4007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Connecteur droit avec flèche 38"/>
          <p:cNvCxnSpPr>
            <a:stCxn id="40" idx="0"/>
          </p:cNvCxnSpPr>
          <p:nvPr/>
        </p:nvCxnSpPr>
        <p:spPr>
          <a:xfrm flipV="1">
            <a:off x="1353893" y="3145879"/>
            <a:ext cx="0" cy="244296"/>
          </a:xfrm>
          <a:prstGeom prst="straightConnector1">
            <a:avLst/>
          </a:prstGeom>
          <a:ln w="15875">
            <a:solidFill>
              <a:srgbClr val="C4007B">
                <a:alpha val="86000"/>
              </a:srgb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TLSHAPE_T_b913621e50d24b94b80ebd75a057fe4c_Title"/>
          <p:cNvSpPr txBox="1"/>
          <p:nvPr>
            <p:custDataLst>
              <p:tags r:id="rId14"/>
            </p:custDataLst>
          </p:nvPr>
        </p:nvSpPr>
        <p:spPr>
          <a:xfrm>
            <a:off x="467544" y="2881697"/>
            <a:ext cx="185789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Konec ledna</a:t>
            </a:r>
            <a:r>
              <a:rPr lang="fr-FR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: E</a:t>
            </a:r>
            <a:r>
              <a:rPr lang="cs-CZ" sz="900" dirty="0" err="1" smtClean="0">
                <a:solidFill>
                  <a:schemeClr val="dk1"/>
                </a:solidFill>
                <a:latin typeface="Century Gothic" panose="020B0502020202020204" pitchFamily="34" charset="0"/>
              </a:rPr>
              <a:t>vropský</a:t>
            </a:r>
            <a:r>
              <a:rPr lang="cs-CZ" sz="900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 informační den v Bruselu</a:t>
            </a:r>
            <a:endParaRPr lang="fr-FR" sz="900" dirty="0" smtClean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836613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37484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67544" y="2348880"/>
            <a:ext cx="7200800" cy="40879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 smtClean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 smtClean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b="48573"/>
          <a:stretch/>
        </p:blipFill>
        <p:spPr>
          <a:xfrm>
            <a:off x="0" y="2206399"/>
            <a:ext cx="4612615" cy="35268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4" b="-2"/>
          <a:stretch/>
        </p:blipFill>
        <p:spPr>
          <a:xfrm>
            <a:off x="4283968" y="2206399"/>
            <a:ext cx="4849499" cy="3526857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 bwMode="auto">
          <a:xfrm>
            <a:off x="323850" y="1700808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Vzdělávací akce</a:t>
            </a:r>
          </a:p>
        </p:txBody>
      </p:sp>
    </p:spTree>
    <p:extLst>
      <p:ext uri="{BB962C8B-B14F-4D97-AF65-F5344CB8AC3E}">
        <p14:creationId xmlns:p14="http://schemas.microsoft.com/office/powerpoint/2010/main" val="850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836613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37484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323850" y="1700808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Festival měst v Tallinnu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67544" y="2348880"/>
            <a:ext cx="7200800" cy="40879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 smtClean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 smtClean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4100" name="Picture 4" descr="http://urbact.eu/sites/default/files/styles/medium_380x285/public/images/17589728152_25ae18ca6a_z.jpg?itok=7tkZIT7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280"/>
            <a:ext cx="4076990" cy="30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rbact.eu/sites/default/files/media/riga_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55" y="577938"/>
            <a:ext cx="4597036" cy="30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yui_3_16_0_ym19_1_1492783781708_29650" descr="Inlin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536504" cy="30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836613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37484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67544" y="2348880"/>
            <a:ext cx="7200800" cy="40879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 smtClean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 smtClean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323850" y="1700808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Publikace</a:t>
            </a:r>
          </a:p>
        </p:txBody>
      </p:sp>
      <p:pic>
        <p:nvPicPr>
          <p:cNvPr id="7170" name="Picture 2" descr="http://oxhouse.gr/site/works/URBACT/Photos-URBACT-02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r="2585"/>
          <a:stretch/>
        </p:blipFill>
        <p:spPr bwMode="auto">
          <a:xfrm>
            <a:off x="1" y="504056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0" y="1678510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Národní kontaktní místo v ČR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0" name="Obrázek 9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466936" y="2212116"/>
            <a:ext cx="79934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cs-CZ" dirty="0" smtClean="0">
              <a:latin typeface="+mn-lt"/>
              <a:cs typeface="Century Gothic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Century Gothic"/>
              </a:rPr>
              <a:t>Poskytování </a:t>
            </a:r>
            <a:r>
              <a:rPr lang="fr-FR" dirty="0">
                <a:latin typeface="+mn-lt"/>
                <a:cs typeface="Century Gothic"/>
              </a:rPr>
              <a:t>informací o výzvě potencionálním žadatelům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Century Gothic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  <a:cs typeface="Century Gothic"/>
              </a:rPr>
              <a:t>Šíření výstupů z projektů širšímu spektru aktérů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Century Gothic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  <a:cs typeface="Century Gothic"/>
              </a:rPr>
              <a:t>Akce, webové stránky, články, sociální sítě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Century Gothic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  <a:cs typeface="Century Gothic"/>
              </a:rPr>
              <a:t>Komunikace se sekretariátem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Century Gothic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  <a:cs typeface="Century Gothic"/>
              </a:rPr>
              <a:t>Komunikace s </a:t>
            </a:r>
            <a:r>
              <a:rPr lang="fr-FR" dirty="0" smtClean="0">
                <a:latin typeface="+mn-lt"/>
                <a:cs typeface="Century Gothic"/>
              </a:rPr>
              <a:t>Řidíc</a:t>
            </a:r>
            <a:r>
              <a:rPr lang="cs-CZ" smtClean="0">
                <a:latin typeface="+mn-lt"/>
                <a:cs typeface="Century Gothic"/>
              </a:rPr>
              <a:t>ími</a:t>
            </a:r>
            <a:r>
              <a:rPr lang="fr-FR" smtClean="0">
                <a:latin typeface="+mn-lt"/>
                <a:cs typeface="Century Gothic"/>
              </a:rPr>
              <a:t> </a:t>
            </a:r>
            <a:r>
              <a:rPr lang="fr-FR" dirty="0">
                <a:latin typeface="+mn-lt"/>
                <a:cs typeface="Century Gothic"/>
              </a:rPr>
              <a:t>orgány ostatních operačních programů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Century Gothic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+mn-lt"/>
                <a:cs typeface="Century Gothic"/>
              </a:rPr>
              <a:t>Zároveň jsme členy monitorovacího výboru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cs-CZ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0997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836613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37484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323850" y="2204864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3600" b="1" dirty="0" smtClean="0">
                <a:solidFill>
                  <a:srgbClr val="003399"/>
                </a:solidFill>
                <a:latin typeface="+mn-lt"/>
              </a:rPr>
              <a:t>Akční plán Národního </a:t>
            </a:r>
            <a:r>
              <a:rPr lang="cs-CZ" altLang="cs-CZ" sz="3600" b="1" dirty="0">
                <a:solidFill>
                  <a:srgbClr val="003399"/>
                </a:solidFill>
              </a:rPr>
              <a:t>kontaktního místa</a:t>
            </a:r>
          </a:p>
          <a:p>
            <a:pPr algn="l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 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67544" y="2149400"/>
            <a:ext cx="8568952" cy="40879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cs-CZ" sz="2200" dirty="0">
              <a:solidFill>
                <a:srgbClr val="00009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Plán Národního kontaktního místa byl schválen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Výdaje jsou způsobilé od začátku roku 2017</a:t>
            </a:r>
            <a:endParaRPr lang="en-GB" altLang="fr-FR" sz="2000" kern="0" dirty="0" smtClean="0">
              <a:solidFill>
                <a:srgbClr val="000066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395536" y="2147042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cs-CZ" altLang="cs-CZ" sz="4000" b="1" dirty="0" smtClean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5"/>
          <a:stretch/>
        </p:blipFill>
        <p:spPr bwMode="auto">
          <a:xfrm>
            <a:off x="184025" y="3622054"/>
            <a:ext cx="8780463" cy="319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9" y="2132856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836613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37484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323850" y="1700808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Aktivity NUP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467544" y="2348880"/>
            <a:ext cx="7200800" cy="40879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Webové stránky a sociální média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Leták o českých městech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err="1" smtClean="0">
                <a:latin typeface="+mj-lt"/>
                <a:cs typeface="Arial" panose="020B0604020202020204" pitchFamily="34" charset="0"/>
              </a:rPr>
              <a:t>Newsletter</a:t>
            </a:r>
            <a:r>
              <a:rPr lang="cs-CZ" sz="2200" dirty="0" smtClean="0">
                <a:latin typeface="+mj-lt"/>
                <a:cs typeface="Arial" panose="020B0604020202020204" pitchFamily="34" charset="0"/>
              </a:rPr>
              <a:t> NUP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Překlady publikací v AJ</a:t>
            </a:r>
            <a:endParaRPr lang="cs-CZ" sz="22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Setkání s městy z ČR zapojenými do </a:t>
            </a:r>
            <a:br>
              <a:rPr lang="cs-CZ" sz="2200" dirty="0" smtClean="0">
                <a:latin typeface="+mj-lt"/>
                <a:cs typeface="Arial" panose="020B0604020202020204" pitchFamily="34" charset="0"/>
              </a:rPr>
            </a:br>
            <a:r>
              <a:rPr lang="cs-CZ" sz="2200" dirty="0" smtClean="0">
                <a:latin typeface="+mj-lt"/>
                <a:cs typeface="Arial" panose="020B0604020202020204" pitchFamily="34" charset="0"/>
              </a:rPr>
              <a:t>programu</a:t>
            </a:r>
            <a:endParaRPr lang="cs-CZ" sz="22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>
                <a:latin typeface="+mj-lt"/>
                <a:cs typeface="Arial" panose="020B0604020202020204" pitchFamily="34" charset="0"/>
              </a:rPr>
              <a:t>Účast na mezinárodních setkáních sítí </a:t>
            </a:r>
            <a:endParaRPr lang="cs-CZ" sz="2200" dirty="0" smtClean="0">
              <a:latin typeface="+mj-lt"/>
              <a:cs typeface="Arial" panose="020B0604020202020204" pitchFamily="34" charset="0"/>
            </a:endParaRPr>
          </a:p>
          <a:p>
            <a:pPr marL="342900" indent="-342900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cs-CZ" sz="2200" dirty="0" smtClean="0">
                <a:latin typeface="+mj-lt"/>
                <a:cs typeface="Arial" panose="020B0604020202020204" pitchFamily="34" charset="0"/>
              </a:rPr>
              <a:t>Účast na akcích o udržitelném </a:t>
            </a:r>
            <a:br>
              <a:rPr lang="cs-CZ" sz="2200" dirty="0" smtClean="0">
                <a:latin typeface="+mj-lt"/>
                <a:cs typeface="Arial" panose="020B0604020202020204" pitchFamily="34" charset="0"/>
              </a:rPr>
            </a:br>
            <a:r>
              <a:rPr lang="cs-CZ" sz="2200" dirty="0" smtClean="0">
                <a:latin typeface="+mj-lt"/>
                <a:cs typeface="Arial" panose="020B0604020202020204" pitchFamily="34" charset="0"/>
              </a:rPr>
              <a:t>městském rozvoji (plánovaný stánek)</a:t>
            </a:r>
            <a:endParaRPr lang="cs-CZ" sz="2200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cs-CZ" sz="22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cs-CZ" sz="2200" dirty="0" smtClean="0">
              <a:solidFill>
                <a:srgbClr val="000090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cs-CZ" sz="2200" dirty="0" smtClean="0">
                <a:solidFill>
                  <a:srgbClr val="00009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9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GB" altLang="fr-FR" sz="2000" kern="0" dirty="0" smtClean="0">
              <a:solidFill>
                <a:srgbClr val="000066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2" t="7237" r="36105" b="4712"/>
          <a:stretch/>
        </p:blipFill>
        <p:spPr bwMode="auto">
          <a:xfrm>
            <a:off x="5508104" y="1796334"/>
            <a:ext cx="324322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3" y="1484784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0118"/>
            <a:ext cx="4079366" cy="3105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01102"/>
            <a:ext cx="4079366" cy="296825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 t="6666" r="30097" b="3608"/>
          <a:stretch/>
        </p:blipFill>
        <p:spPr bwMode="auto">
          <a:xfrm>
            <a:off x="336584" y="500118"/>
            <a:ext cx="4307424" cy="615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Česká partnerská města 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7672" b="1951"/>
          <a:stretch/>
        </p:blipFill>
        <p:spPr>
          <a:xfrm>
            <a:off x="1187624" y="2211466"/>
            <a:ext cx="6923598" cy="4601910"/>
          </a:xfrm>
          <a:prstGeom prst="rect">
            <a:avLst/>
          </a:prstGeom>
        </p:spPr>
      </p:pic>
      <p:pic>
        <p:nvPicPr>
          <p:cNvPr id="6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9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0" y="1678510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Projekty se zapojením ČR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0" name="Obrázek 9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466936" y="2212116"/>
            <a:ext cx="79934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</a:rPr>
              <a:t>REFILL</a:t>
            </a:r>
            <a:r>
              <a:rPr lang="cs-CZ" sz="1600" dirty="0">
                <a:latin typeface="+mn-lt"/>
              </a:rPr>
              <a:t> – </a:t>
            </a:r>
            <a:r>
              <a:rPr lang="cs-CZ" sz="1600" dirty="0" smtClean="0">
                <a:latin typeface="+mn-lt"/>
              </a:rPr>
              <a:t>Ostrava (probíhající)</a:t>
            </a:r>
            <a:endParaRPr lang="cs-CZ" sz="16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latin typeface="+mn-lt"/>
              </a:rPr>
              <a:t>Průzkum dočasného využívání nevyužívaných prostor, jeho dlouhodobého dopadu a vlivu na místní samosprávu.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</a:rPr>
              <a:t>INFocus </a:t>
            </a:r>
            <a:r>
              <a:rPr lang="cs-CZ" sz="1600" dirty="0">
                <a:latin typeface="+mn-lt"/>
              </a:rPr>
              <a:t>– </a:t>
            </a:r>
            <a:r>
              <a:rPr lang="cs-CZ" sz="1600" dirty="0" smtClean="0">
                <a:latin typeface="+mn-lt"/>
              </a:rPr>
              <a:t>Ostrava </a:t>
            </a:r>
            <a:r>
              <a:rPr lang="cs-CZ" sz="1600" dirty="0"/>
              <a:t>(probíhající)</a:t>
            </a:r>
            <a:endParaRPr lang="cs-CZ" sz="16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latin typeface="+mn-lt"/>
              </a:rPr>
              <a:t>Tvorba lepších a více efektivních městských strategií, které by pomohly identifikovat nové příležitosti v různých odvětvích, a tvorba strategií inteligentní specializace.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>
                <a:latin typeface="+mn-lt"/>
              </a:rPr>
              <a:t>Retail Link </a:t>
            </a:r>
            <a:r>
              <a:rPr lang="cs-CZ" sz="1600" dirty="0">
                <a:latin typeface="+mn-lt"/>
              </a:rPr>
              <a:t>– </a:t>
            </a:r>
            <a:r>
              <a:rPr lang="cs-CZ" sz="1600" dirty="0" smtClean="0">
                <a:latin typeface="+mn-lt"/>
              </a:rPr>
              <a:t>Liberec </a:t>
            </a:r>
            <a:r>
              <a:rPr lang="cs-CZ" sz="1600" dirty="0"/>
              <a:t>(probíhající)</a:t>
            </a:r>
            <a:endParaRPr lang="cs-CZ" sz="16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latin typeface="+mn-lt"/>
              </a:rPr>
              <a:t>Revitalizace maloobchodního prodeje v malých a středních městech za pomocí inovativních maloobchodních strategií, které by zvýšily konkurenceschopnost malých podniků.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latin typeface="+mn-lt"/>
              </a:rPr>
              <a:t> </a:t>
            </a:r>
            <a:r>
              <a:rPr lang="cs-CZ" sz="1600" b="1" dirty="0">
                <a:latin typeface="+mn-lt"/>
              </a:rPr>
              <a:t>Procure</a:t>
            </a:r>
            <a:r>
              <a:rPr lang="cs-CZ" sz="1600" dirty="0">
                <a:latin typeface="+mn-lt"/>
              </a:rPr>
              <a:t> – Praha </a:t>
            </a:r>
            <a:r>
              <a:rPr lang="cs-CZ" sz="1600" dirty="0" smtClean="0">
                <a:latin typeface="+mn-lt"/>
              </a:rPr>
              <a:t>9 </a:t>
            </a:r>
            <a:r>
              <a:rPr lang="cs-CZ" sz="1600" dirty="0"/>
              <a:t>(probíhající)</a:t>
            </a:r>
            <a:endParaRPr lang="cs-CZ" sz="16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latin typeface="+mn-lt"/>
              </a:rPr>
              <a:t>Využití veřejných zakázek takovým způsobem, aby měly pozitivní dopad na firmy, obyvatele, město a místní ekonomiku. </a:t>
            </a:r>
          </a:p>
        </p:txBody>
      </p:sp>
    </p:spTree>
    <p:extLst>
      <p:ext uri="{BB962C8B-B14F-4D97-AF65-F5344CB8AC3E}">
        <p14:creationId xmlns:p14="http://schemas.microsoft.com/office/powerpoint/2010/main" val="18156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6987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O programu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14201745"/>
              </p:ext>
            </p:extLst>
          </p:nvPr>
        </p:nvGraphicFramePr>
        <p:xfrm>
          <a:off x="611560" y="2276872"/>
          <a:ext cx="59766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Zástupný symbol pro obsah 3"/>
          <p:cNvSpPr txBox="1">
            <a:spLocks/>
          </p:cNvSpPr>
          <p:nvPr/>
        </p:nvSpPr>
        <p:spPr>
          <a:xfrm>
            <a:off x="467544" y="4581128"/>
            <a:ext cx="8568952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spcAft>
                <a:spcPts val="1000"/>
              </a:spcAft>
              <a:buFontTx/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n-lt"/>
              </a:rPr>
              <a:t>Zapojení do mezinárodních sítí měst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+mn-lt"/>
              </a:rPr>
              <a:t>Místní akční plány k danému tématu tvořeny místními podpůrnými skupinami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Celková alokace programu 74,301,909 EUR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800" dirty="0">
              <a:latin typeface="+mn-lt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6936" y="226874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Program Evropské územní spolupráce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Cíle: </a:t>
            </a:r>
          </a:p>
        </p:txBody>
      </p:sp>
      <p:pic>
        <p:nvPicPr>
          <p:cNvPr id="9" name="Obrázek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1" name="Obrázek 10" descr="cid:679c8490fc4b1d7b9550e0314fece14e6d40a5e9@zimbra"/>
          <p:cNvPicPr/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50" y="1678510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Projekty se zapojením ČR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0" name="Obrázek 9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466936" y="2212116"/>
            <a:ext cx="799349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City Centre </a:t>
            </a:r>
            <a:r>
              <a:rPr lang="cs-CZ" sz="1600" b="1" dirty="0" smtClean="0"/>
              <a:t>Doctor</a:t>
            </a:r>
            <a:r>
              <a:rPr lang="cs-CZ" sz="1600" b="1" dirty="0"/>
              <a:t> </a:t>
            </a:r>
            <a:r>
              <a:rPr lang="cs-CZ" sz="1600" dirty="0"/>
              <a:t>– </a:t>
            </a:r>
            <a:r>
              <a:rPr lang="cs-CZ" sz="1600" dirty="0" smtClean="0"/>
              <a:t>Valašské Meziříčí </a:t>
            </a:r>
            <a:r>
              <a:rPr lang="cs-CZ" sz="1600" dirty="0"/>
              <a:t>(probíhající)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Podpora inovace v centrech malých měst za účelem zachování místních zvyků, podpory podnikatelských příležitostí a vytváření pracovních míst.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Vital </a:t>
            </a:r>
            <a:r>
              <a:rPr lang="cs-CZ" sz="1600" b="1" dirty="0" smtClean="0"/>
              <a:t>Cities</a:t>
            </a:r>
            <a:r>
              <a:rPr lang="cs-CZ" sz="1600" b="1" dirty="0"/>
              <a:t> </a:t>
            </a:r>
            <a:r>
              <a:rPr lang="cs-CZ" sz="1600" dirty="0"/>
              <a:t>– </a:t>
            </a:r>
            <a:r>
              <a:rPr lang="cs-CZ" sz="1600" dirty="0" smtClean="0"/>
              <a:t>Ústí </a:t>
            </a:r>
            <a:r>
              <a:rPr lang="cs-CZ" sz="1600" dirty="0"/>
              <a:t>nad </a:t>
            </a:r>
            <a:r>
              <a:rPr lang="cs-CZ" sz="1600" dirty="0" smtClean="0"/>
              <a:t>Labem </a:t>
            </a:r>
            <a:r>
              <a:rPr lang="cs-CZ" sz="1600" dirty="0"/>
              <a:t>(probíhající)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Využití inovativních přístupů k navrhování měst a inovativních nástrojů k plánování veřejných prostranství k rekreačnímu využití a odstranění překážek k participaci pro méně aktivní a sociálně vyloučenou populaci.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 smtClean="0"/>
              <a:t>Sub</a:t>
            </a:r>
            <a:r>
              <a:rPr lang="en-US" sz="1600" b="1" dirty="0"/>
              <a:t>&gt;</a:t>
            </a:r>
            <a:r>
              <a:rPr lang="cs-CZ" sz="1600" b="1" dirty="0" smtClean="0"/>
              <a:t>urban</a:t>
            </a:r>
            <a:r>
              <a:rPr lang="cs-CZ" sz="1600" b="1" dirty="0"/>
              <a:t> </a:t>
            </a:r>
            <a:r>
              <a:rPr lang="cs-CZ" sz="1600" dirty="0"/>
              <a:t>– </a:t>
            </a:r>
            <a:r>
              <a:rPr lang="cs-CZ" sz="1600" dirty="0" smtClean="0"/>
              <a:t>Brno </a:t>
            </a:r>
            <a:r>
              <a:rPr lang="cs-CZ" sz="1600" dirty="0"/>
              <a:t>(probíhající)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dirty="0"/>
              <a:t>Cílem projektu je boj proti rozrůstání měst komplexní přeměnou jejich periferie na atraktivnější a kvalitnější prostor pro obyvatele. </a:t>
            </a:r>
            <a:endParaRPr lang="cs-CZ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 smtClean="0"/>
              <a:t>CIA 7</a:t>
            </a:r>
            <a:r>
              <a:rPr lang="cs-CZ" sz="1600" b="1" dirty="0"/>
              <a:t> </a:t>
            </a:r>
            <a:r>
              <a:rPr lang="cs-CZ" sz="1600" dirty="0" smtClean="0"/>
              <a:t>– Olomouc (ukončený)</a:t>
            </a:r>
            <a:endParaRPr lang="cs-CZ" sz="1600" b="1" dirty="0" smtClean="0"/>
          </a:p>
          <a:p>
            <a:r>
              <a:rPr lang="cs-CZ" sz="1600" dirty="0" smtClean="0"/>
              <a:t>Síť </a:t>
            </a:r>
            <a:r>
              <a:rPr lang="cs-CZ" sz="1600" dirty="0"/>
              <a:t>CIA 7 </a:t>
            </a:r>
            <a:r>
              <a:rPr lang="cs-CZ" sz="1600" dirty="0" smtClean="0"/>
              <a:t>se zabývala Integrovanými územními investicemi </a:t>
            </a:r>
            <a:r>
              <a:rPr lang="cs-CZ" sz="1600" dirty="0"/>
              <a:t>(ITI</a:t>
            </a:r>
            <a:r>
              <a:rPr lang="cs-CZ" sz="1600" dirty="0" smtClean="0"/>
              <a:t>) se zaměřením na implementaci těchto strategií.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7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716490" cy="440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3"/>
          <p:cNvSpPr>
            <a:spLocks noGrp="1"/>
          </p:cNvSpPr>
          <p:nvPr>
            <p:ph type="subTitle" idx="1"/>
          </p:nvPr>
        </p:nvSpPr>
        <p:spPr>
          <a:xfrm>
            <a:off x="418604" y="1628800"/>
            <a:ext cx="4248472" cy="500149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003399"/>
                </a:solidFill>
              </a:rPr>
              <a:t>odbor regionální politiky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003399"/>
                </a:solidFill>
              </a:rPr>
              <a:t>Ministerstvo pro místní rozvoj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cs-CZ" sz="1800" dirty="0" smtClean="0">
              <a:solidFill>
                <a:srgbClr val="003399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003399"/>
                </a:solidFill>
              </a:rPr>
              <a:t>Kontaktní osoba: Eliška Pilná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dirty="0" smtClean="0">
                <a:solidFill>
                  <a:srgbClr val="003399"/>
                </a:solidFill>
              </a:rPr>
              <a:t>e-mail</a:t>
            </a:r>
            <a:r>
              <a:rPr lang="cs-CZ" sz="1800" dirty="0">
                <a:solidFill>
                  <a:srgbClr val="003399"/>
                </a:solidFill>
              </a:rPr>
              <a:t>: </a:t>
            </a:r>
            <a:r>
              <a:rPr lang="cs-CZ" sz="1800" u="sng" dirty="0" smtClean="0">
                <a:solidFill>
                  <a:srgbClr val="003399"/>
                </a:solidFill>
                <a:hlinkClick r:id="rId5"/>
              </a:rPr>
              <a:t>eliska.pilna@mmr.cz</a:t>
            </a:r>
            <a:endParaRPr lang="cs-CZ" sz="1800" u="sng" dirty="0" smtClean="0">
              <a:solidFill>
                <a:srgbClr val="003399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003399"/>
                </a:solidFill>
              </a:rPr>
              <a:t>tel.:    </a:t>
            </a:r>
            <a:r>
              <a:rPr lang="cs-CZ" sz="1800" dirty="0" smtClean="0">
                <a:solidFill>
                  <a:srgbClr val="003399"/>
                </a:solidFill>
              </a:rPr>
              <a:t>  +</a:t>
            </a:r>
            <a:r>
              <a:rPr lang="cs-CZ" sz="1800" dirty="0">
                <a:solidFill>
                  <a:srgbClr val="003399"/>
                </a:solidFill>
              </a:rPr>
              <a:t>420 224 864 238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u="sng" dirty="0">
                <a:solidFill>
                  <a:srgbClr val="003399"/>
                </a:solidFill>
                <a:hlinkClick r:id="rId6"/>
              </a:rPr>
              <a:t>www.urbact.cz</a:t>
            </a:r>
            <a:endParaRPr lang="cs-CZ" sz="1800" u="sng" dirty="0">
              <a:solidFill>
                <a:srgbClr val="003399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u="sng" dirty="0">
                <a:solidFill>
                  <a:srgbClr val="003399"/>
                </a:solidFill>
                <a:hlinkClick r:id="rId7"/>
              </a:rPr>
              <a:t>www.urbact.eu</a:t>
            </a:r>
            <a:endParaRPr lang="cs-CZ" sz="1800" u="sng" dirty="0">
              <a:solidFill>
                <a:srgbClr val="003399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1800" u="sng" dirty="0">
                <a:solidFill>
                  <a:srgbClr val="003399"/>
                </a:solidFill>
                <a:hlinkClick r:id="rId8"/>
              </a:rPr>
              <a:t>http://urbact.eu/urbact-v-ceske-republice</a:t>
            </a:r>
            <a:endParaRPr lang="cs-CZ" sz="1800" u="sng" dirty="0">
              <a:solidFill>
                <a:srgbClr val="003399"/>
              </a:solidFill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rgbClr val="003399"/>
              </a:solidFill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cs-CZ" sz="1800" dirty="0" err="1">
                <a:solidFill>
                  <a:srgbClr val="003399"/>
                </a:solidFill>
              </a:rPr>
              <a:t>Twitter</a:t>
            </a:r>
            <a:r>
              <a:rPr lang="cs-CZ" sz="1800" dirty="0">
                <a:solidFill>
                  <a:srgbClr val="003399"/>
                </a:solidFill>
              </a:rPr>
              <a:t>: URBACT_CZ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</a:pPr>
            <a:r>
              <a:rPr lang="cs-CZ" sz="1800" dirty="0" err="1">
                <a:solidFill>
                  <a:srgbClr val="003399"/>
                </a:solidFill>
              </a:rPr>
              <a:t>Facebook</a:t>
            </a:r>
            <a:r>
              <a:rPr lang="cs-CZ" sz="1800" dirty="0">
                <a:solidFill>
                  <a:srgbClr val="003399"/>
                </a:solidFill>
              </a:rPr>
              <a:t>: Urbact Czech Republic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cs-CZ" sz="1800" u="sng" dirty="0">
              <a:solidFill>
                <a:srgbClr val="003399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cs-CZ" sz="1800" u="sng" dirty="0">
              <a:solidFill>
                <a:srgbClr val="003399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cs-CZ" sz="1800" u="sng" dirty="0">
              <a:solidFill>
                <a:srgbClr val="003399"/>
              </a:solidFill>
            </a:endParaRPr>
          </a:p>
        </p:txBody>
      </p:sp>
      <p:pic>
        <p:nvPicPr>
          <p:cNvPr id="8" name="Obrázek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3" name="Obrázek 12" descr="cid:679c8490fc4b1d7b9550e0314fece14e6d40a5e9@zimbra"/>
          <p:cNvPicPr/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75" y="1646989"/>
            <a:ext cx="3524249" cy="46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urbact.eu/sites/default/files/media/rig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8640"/>
            <a:ext cx="9144002" cy="37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ISSS\leták\Fotky\Liberec\Foto 01 Liberec_Jednání UL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7" b="36094"/>
          <a:stretch/>
        </p:blipFill>
        <p:spPr bwMode="auto">
          <a:xfrm>
            <a:off x="-1" y="3753853"/>
            <a:ext cx="9144001" cy="31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86"/>
          <a:stretch/>
        </p:blipFill>
        <p:spPr bwMode="auto">
          <a:xfrm>
            <a:off x="0" y="0"/>
            <a:ext cx="9144000" cy="4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4413332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292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" y="1646988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Typy sítí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6936" y="2212116"/>
            <a:ext cx="799349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Sítě měst (Action Planning Networks)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cs-CZ" dirty="0" smtClean="0"/>
              <a:t>- cílem </a:t>
            </a:r>
            <a:r>
              <a:rPr lang="cs-CZ" dirty="0"/>
              <a:t>je příprava integrované strategie k vymezenému tématu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cs-CZ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Implementační sítě (Implementation Networks)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- cílem </a:t>
            </a:r>
            <a:r>
              <a:rPr lang="cs-CZ" dirty="0"/>
              <a:t>je podpora městům s implementací strategie/akčního plánu udržitelného městského rozvoje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cs-CZ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b="1" dirty="0"/>
              <a:t>Sítě přenosu (Transfer Networks)</a:t>
            </a:r>
          </a:p>
          <a:p>
            <a:pPr marL="7938"/>
            <a:r>
              <a:rPr lang="cs-CZ" dirty="0" smtClean="0"/>
              <a:t>- mají </a:t>
            </a:r>
            <a:r>
              <a:rPr lang="cs-CZ" dirty="0"/>
              <a:t>podpořit města v přenosu strategie/akčního  plánu </a:t>
            </a:r>
            <a:r>
              <a:rPr lang="cs-CZ" dirty="0" smtClean="0"/>
              <a:t>udržitelného </a:t>
            </a:r>
            <a:r>
              <a:rPr lang="cs-CZ" dirty="0"/>
              <a:t>městského </a:t>
            </a:r>
            <a:r>
              <a:rPr lang="cs-CZ" dirty="0" smtClean="0"/>
              <a:t>rozvoje </a:t>
            </a:r>
            <a:r>
              <a:rPr lang="cs-CZ" dirty="0"/>
              <a:t>a jeho následné adaptaci na místní </a:t>
            </a:r>
            <a:r>
              <a:rPr lang="cs-CZ" dirty="0" smtClean="0"/>
              <a:t>úrovni</a:t>
            </a:r>
            <a:endParaRPr lang="cs-CZ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9" name="Obrázek 8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" y="1646988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Tematické cíle OP URBACT III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66936" y="2212116"/>
            <a:ext cx="7993496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TC1 Výzkum, rozvoj technologií a inovace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TC2 Přístup, využití a kvalita IKT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TC3 Konkurenceschopnost malých a středních podniků </a:t>
            </a:r>
            <a:endParaRPr lang="cs-CZ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TC4 Přechod na nízkouhlíkové hospodářství ve všech odvětvích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TC5 Přizpůsobení se změně klimatu, prevence a řízení rizik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TC6 Životní prostředí a účinné využívání zdrojů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TC9 Udržitelná doprava a překážky/nedostatky v klíčových síťových infrastrukturách </a:t>
            </a:r>
            <a:endParaRPr lang="cs-CZ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TC8 Zaměstnanost a pracovní mobilita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TC9 Sociální inkluze a boj proti chudobě</a:t>
            </a:r>
            <a:endParaRPr lang="cs-CZ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TC10 Vzdělávání, dovednosti a celoživotní učení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1" name="Obrázek 10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9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4" y="1772816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3"/>
          <p:cNvSpPr txBox="1">
            <a:spLocks/>
          </p:cNvSpPr>
          <p:nvPr/>
        </p:nvSpPr>
        <p:spPr bwMode="auto">
          <a:xfrm>
            <a:off x="425769" y="2060848"/>
            <a:ext cx="8291264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 </a:t>
            </a:r>
            <a:r>
              <a:rPr lang="cs-CZ" sz="1800" dirty="0">
                <a:solidFill>
                  <a:schemeClr val="tx1"/>
                </a:solidFill>
              </a:rPr>
              <a:t>28 členských států EU + Švýcarska a </a:t>
            </a:r>
            <a:r>
              <a:rPr lang="cs-CZ" sz="1800" dirty="0" smtClean="0">
                <a:solidFill>
                  <a:schemeClr val="tx1"/>
                </a:solidFill>
              </a:rPr>
              <a:t>Norska a v </a:t>
            </a:r>
            <a:r>
              <a:rPr lang="cs-CZ" sz="1800" dirty="0">
                <a:solidFill>
                  <a:schemeClr val="tx1"/>
                </a:solidFill>
              </a:rPr>
              <a:t>závislosti na typu výzvy a její </a:t>
            </a:r>
            <a:r>
              <a:rPr lang="cs-CZ" sz="1800" dirty="0" smtClean="0">
                <a:solidFill>
                  <a:schemeClr val="tx1"/>
                </a:solidFill>
              </a:rPr>
              <a:t>fázi:</a:t>
            </a:r>
            <a:endParaRPr lang="cs-CZ" sz="18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Města bez omezení velikosti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Městské části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Metropolitní oblasti a organizované aglomerace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Místní agentury, které jsou veřejnými institucemi (alespoň částečně) a byly založeny městem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Sítě měst – rozpočet 600 000 – 750 000 eur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Fáze 1 – počet partnerů 4-6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Fáze 2 – počet partnerů 8-12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Implementační sítě 600,000 </a:t>
            </a:r>
            <a:r>
              <a:rPr lang="cs-CZ" sz="1800" dirty="0">
                <a:solidFill>
                  <a:schemeClr val="tx1"/>
                </a:solidFill>
              </a:rPr>
              <a:t>and </a:t>
            </a:r>
            <a:r>
              <a:rPr lang="cs-CZ" sz="1800" dirty="0" smtClean="0">
                <a:solidFill>
                  <a:schemeClr val="tx1"/>
                </a:solidFill>
              </a:rPr>
              <a:t>750,000 eur </a:t>
            </a:r>
            <a:endParaRPr lang="cs-CZ" sz="1800" dirty="0">
              <a:solidFill>
                <a:schemeClr val="tx1"/>
              </a:solidFill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Fáze 1 – počet partnerů 7-9; rozpočet max. 150 000 eur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Fáze 2 – počet partnerů 7-9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Sítě přenosu – rozpočet max. 600 000 eur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Fáze 1 – počet partnerů 3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Fáze 2 – počet partnerů 5-8</a:t>
            </a:r>
          </a:p>
          <a:p>
            <a:pPr algn="l"/>
            <a:endParaRPr lang="cs-CZ" sz="600" dirty="0" smtClean="0">
              <a:solidFill>
                <a:schemeClr val="tx1"/>
              </a:solidFill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sz="1000" dirty="0" smtClean="0">
              <a:solidFill>
                <a:schemeClr val="tx1"/>
              </a:solidFill>
            </a:endParaRPr>
          </a:p>
          <a:p>
            <a:pPr algn="l"/>
            <a:endParaRPr lang="cs-CZ" sz="1800" dirty="0" smtClean="0"/>
          </a:p>
          <a:p>
            <a:pPr algn="l"/>
            <a:endParaRPr lang="cs-CZ" sz="18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cs-CZ" sz="1800" dirty="0"/>
          </a:p>
        </p:txBody>
      </p:sp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528" y="143096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Kdo se může zapojit</a:t>
            </a:r>
            <a:r>
              <a:rPr lang="cs-CZ" altLang="cs-CZ" sz="4000" b="1" dirty="0">
                <a:solidFill>
                  <a:srgbClr val="003399"/>
                </a:solidFill>
                <a:latin typeface="+mn-lt"/>
              </a:rPr>
              <a:t> </a:t>
            </a:r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+ rozpočet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0" name="Obrázek 9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7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" y="1701767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>
          <a:xfrm>
            <a:off x="323850" y="1641624"/>
            <a:ext cx="7847756" cy="432048"/>
          </a:xfrm>
        </p:spPr>
        <p:txBody>
          <a:bodyPr/>
          <a:lstStyle/>
          <a:p>
            <a:pPr algn="l" eaLnBrk="1" hangingPunct="1"/>
            <a:r>
              <a:rPr lang="cs-CZ" altLang="cs-CZ" sz="4000" b="1" dirty="0" smtClean="0">
                <a:solidFill>
                  <a:srgbClr val="003399"/>
                </a:solidFill>
                <a:latin typeface="+mn-lt"/>
              </a:rPr>
              <a:t>Výzvy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729649" y="524964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4" y="525835"/>
            <a:ext cx="1114425" cy="958850"/>
          </a:xfrm>
          <a:prstGeom prst="rect">
            <a:avLst/>
          </a:prstGeom>
        </p:spPr>
      </p:pic>
      <p:pic>
        <p:nvPicPr>
          <p:cNvPr id="10" name="Obrázek 9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9" y="597071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/>
          <p:cNvSpPr/>
          <p:nvPr/>
        </p:nvSpPr>
        <p:spPr>
          <a:xfrm>
            <a:off x="466936" y="2212116"/>
            <a:ext cx="7993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Proběhlé výzvy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Výzva pro Sítě měst 3 - 6/2015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Výzva pro Implementační sítě  3 - 6/2016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Výzva pro dobré praxe 12/2016 - 3/2017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/>
              <a:t>Plánované výzvy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cs-CZ" dirty="0" smtClean="0"/>
              <a:t>Výzva pro Sítě přenosu 15. 9. 2017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cs-CZ" dirty="0" smtClean="0"/>
              <a:t>Výzva pro </a:t>
            </a:r>
            <a:r>
              <a:rPr lang="cs-CZ" dirty="0"/>
              <a:t>Sítě </a:t>
            </a:r>
            <a:r>
              <a:rPr lang="cs-CZ" dirty="0" smtClean="0"/>
              <a:t>měst 2018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cs-CZ" dirty="0" smtClean="0"/>
              <a:t>Další kolo výzvy </a:t>
            </a:r>
            <a:r>
              <a:rPr lang="cs-CZ" dirty="0"/>
              <a:t>pro Implementační </a:t>
            </a:r>
            <a:r>
              <a:rPr lang="cs-CZ" dirty="0" smtClean="0"/>
              <a:t>sítě, výzva </a:t>
            </a:r>
            <a:r>
              <a:rPr lang="cs-CZ" dirty="0"/>
              <a:t>pro dobré </a:t>
            </a:r>
            <a:r>
              <a:rPr lang="cs-CZ" dirty="0" smtClean="0"/>
              <a:t>praxe a výzva </a:t>
            </a:r>
            <a:r>
              <a:rPr lang="cs-CZ" dirty="0"/>
              <a:t>pro Sítě </a:t>
            </a:r>
            <a:r>
              <a:rPr lang="cs-CZ" dirty="0" smtClean="0"/>
              <a:t>přenosu do roku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3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2" y="1895428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522637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542322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7393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585884" y="1412776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3800" b="1" dirty="0" smtClean="0">
                <a:solidFill>
                  <a:srgbClr val="003399"/>
                </a:solidFill>
                <a:latin typeface="+mn-lt"/>
              </a:rPr>
              <a:t>Výzva pro sítě přenosu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95536" y="1916832"/>
            <a:ext cx="8424936" cy="424847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cs-CZ" sz="1700" b="1" dirty="0" smtClean="0">
                <a:latin typeface="+mj-lt"/>
              </a:rPr>
              <a:t>Sítě </a:t>
            </a:r>
            <a:r>
              <a:rPr lang="cs-CZ" sz="1700" b="1" dirty="0">
                <a:latin typeface="+mj-lt"/>
              </a:rPr>
              <a:t>přenosu (</a:t>
            </a:r>
            <a:r>
              <a:rPr lang="cs-CZ" sz="1700" b="1" dirty="0" smtClean="0">
                <a:latin typeface="+mj-lt"/>
              </a:rPr>
              <a:t>Transfer </a:t>
            </a:r>
            <a:r>
              <a:rPr lang="cs-CZ" sz="1700" b="1" dirty="0">
                <a:latin typeface="+mj-lt"/>
              </a:rPr>
              <a:t>Networks)</a:t>
            </a:r>
            <a:r>
              <a:rPr lang="cs-CZ" sz="1700" dirty="0">
                <a:latin typeface="+mj-lt"/>
              </a:rPr>
              <a:t> mají podpořit města v přenosu strategie/akčního </a:t>
            </a:r>
            <a:r>
              <a:rPr lang="cs-CZ" sz="1700" dirty="0" smtClean="0">
                <a:latin typeface="+mj-lt"/>
              </a:rPr>
              <a:t>plánu </a:t>
            </a:r>
            <a:r>
              <a:rPr lang="cs-CZ" sz="1700" dirty="0">
                <a:latin typeface="+mj-lt"/>
              </a:rPr>
              <a:t>udržitelného </a:t>
            </a:r>
            <a:r>
              <a:rPr lang="cs-CZ" sz="1700" dirty="0" smtClean="0">
                <a:latin typeface="+mj-lt"/>
              </a:rPr>
              <a:t>městského </a:t>
            </a:r>
            <a:r>
              <a:rPr lang="cs-CZ" sz="1700" dirty="0">
                <a:latin typeface="+mj-lt"/>
              </a:rPr>
              <a:t>rozvoje a jeho následné adaptaci na místní úrovni</a:t>
            </a:r>
            <a:r>
              <a:rPr lang="cs-CZ" sz="1700" dirty="0" smtClean="0">
                <a:latin typeface="+mj-lt"/>
              </a:rPr>
              <a:t>.</a:t>
            </a:r>
          </a:p>
          <a:p>
            <a:pPr marL="0" lvl="1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cs-CZ" sz="17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„Město s příkladem dobré praxe“ </a:t>
            </a:r>
            <a:r>
              <a:rPr lang="cs-CZ" sz="1700" dirty="0" smtClean="0">
                <a:latin typeface="+mj-lt"/>
              </a:rPr>
              <a:t>(vedoucí město) sdílí zkušenosti </a:t>
            </a:r>
            <a:r>
              <a:rPr lang="en-US" sz="1700" dirty="0" smtClean="0">
                <a:latin typeface="+mj-lt"/>
              </a:rPr>
              <a:t>&gt; </a:t>
            </a:r>
            <a:r>
              <a:rPr lang="cs-CZ" sz="1700" u="sng" dirty="0" smtClean="0">
                <a:latin typeface="+mj-lt"/>
              </a:rPr>
              <a:t>má roli mentora</a:t>
            </a:r>
          </a:p>
          <a:p>
            <a:pPr marL="742950" lvl="1" indent="-285750"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1700" dirty="0" smtClean="0"/>
              <a:t>Tato města byla </a:t>
            </a:r>
            <a:r>
              <a:rPr lang="cs-CZ" sz="1700" dirty="0"/>
              <a:t>v</a:t>
            </a:r>
            <a:r>
              <a:rPr lang="cs-CZ" sz="1700" dirty="0" smtClean="0"/>
              <a:t>ybrána </a:t>
            </a:r>
            <a:r>
              <a:rPr lang="cs-CZ" sz="1700" dirty="0"/>
              <a:t>ve výzvě pro příklady dobré </a:t>
            </a:r>
            <a:r>
              <a:rPr lang="cs-CZ" sz="1700" dirty="0" smtClean="0"/>
              <a:t>praxe</a:t>
            </a:r>
          </a:p>
          <a:p>
            <a:pPr marL="1200150" lvl="2" indent="-285750"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V této výzvě se hledala města, která mají dobrou praxi v oblasti udržitelného městského </a:t>
            </a:r>
            <a:r>
              <a:rPr lang="cs-CZ" sz="1700" dirty="0" smtClean="0"/>
              <a:t>rozvoje</a:t>
            </a:r>
            <a:endParaRPr lang="cs-CZ" sz="1700" dirty="0"/>
          </a:p>
          <a:p>
            <a:pPr marL="742950" lvl="1" indent="-285750"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  <a:defRPr/>
            </a:pPr>
            <a:r>
              <a:rPr lang="cs-CZ" sz="1700" dirty="0" smtClean="0"/>
              <a:t>Výzva byla uzavřena 31. 3. 2017 a </a:t>
            </a:r>
            <a:r>
              <a:rPr lang="cs-CZ" sz="1700" dirty="0"/>
              <a:t>c</a:t>
            </a:r>
            <a:r>
              <a:rPr lang="cs-CZ" sz="1700" dirty="0" smtClean="0"/>
              <a:t>elkem </a:t>
            </a:r>
            <a:r>
              <a:rPr lang="cs-CZ" sz="1700" dirty="0"/>
              <a:t>bylo </a:t>
            </a:r>
            <a:r>
              <a:rPr lang="cs-CZ" sz="1700" dirty="0" smtClean="0"/>
              <a:t>schváleno 97 žádostí, </a:t>
            </a:r>
            <a:r>
              <a:rPr lang="cs-CZ" sz="1700" dirty="0"/>
              <a:t>včetně Ostravy</a:t>
            </a:r>
            <a:endParaRPr lang="cs-CZ" sz="1700" dirty="0">
              <a:solidFill>
                <a:srgbClr val="6699FF"/>
              </a:solidFill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cs-CZ" sz="1700" b="1" u="sng" dirty="0" smtClean="0">
                <a:solidFill>
                  <a:srgbClr val="6699FF"/>
                </a:solidFill>
                <a:latin typeface="+mj-lt"/>
              </a:rPr>
              <a:t>„Partnerská </a:t>
            </a:r>
            <a:r>
              <a:rPr lang="cs-CZ" sz="1700" b="1" u="sng" dirty="0">
                <a:solidFill>
                  <a:srgbClr val="6699FF"/>
                </a:solidFill>
                <a:latin typeface="+mj-lt"/>
              </a:rPr>
              <a:t>přejímající </a:t>
            </a:r>
            <a:r>
              <a:rPr lang="cs-CZ" sz="1700" b="1" u="sng" dirty="0" smtClean="0">
                <a:solidFill>
                  <a:srgbClr val="6699FF"/>
                </a:solidFill>
                <a:latin typeface="+mj-lt"/>
              </a:rPr>
              <a:t>města“</a:t>
            </a:r>
            <a:r>
              <a:rPr lang="en-US" sz="1700" b="1" u="sng" dirty="0" smtClean="0">
                <a:solidFill>
                  <a:srgbClr val="6699FF"/>
                </a:solidFill>
                <a:latin typeface="+mj-lt"/>
              </a:rPr>
              <a:t> </a:t>
            </a:r>
            <a:r>
              <a:rPr lang="cs-CZ" sz="1700" u="sng" dirty="0">
                <a:latin typeface="+mj-lt"/>
              </a:rPr>
              <a:t>Porozumět</a:t>
            </a:r>
            <a:r>
              <a:rPr lang="en-US" sz="1700" u="sng" dirty="0">
                <a:latin typeface="+mj-lt"/>
              </a:rPr>
              <a:t>&gt;</a:t>
            </a:r>
            <a:r>
              <a:rPr lang="cs-CZ" sz="1700" u="sng" dirty="0">
                <a:latin typeface="+mj-lt"/>
              </a:rPr>
              <a:t>přizpůsobit</a:t>
            </a:r>
            <a:r>
              <a:rPr lang="en-US" sz="1700" u="sng" dirty="0">
                <a:latin typeface="+mj-lt"/>
              </a:rPr>
              <a:t>&gt;</a:t>
            </a:r>
            <a:r>
              <a:rPr lang="cs-CZ" sz="1700" u="sng" dirty="0">
                <a:latin typeface="+mj-lt"/>
              </a:rPr>
              <a:t>znovu využít </a:t>
            </a:r>
            <a:r>
              <a:rPr lang="cs-CZ" sz="1700" dirty="0">
                <a:latin typeface="+mj-lt"/>
              </a:rPr>
              <a:t>dobrou </a:t>
            </a:r>
            <a:r>
              <a:rPr lang="cs-CZ" sz="1700" dirty="0" smtClean="0">
                <a:latin typeface="+mj-lt"/>
              </a:rPr>
              <a:t>praxi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MĚSTO </a:t>
            </a:r>
            <a:r>
              <a:rPr lang="cs-CZ" sz="17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S PŘÍKLADEM DOBRÉ PRAXE </a:t>
            </a:r>
            <a:endParaRPr lang="cs-CZ" sz="1700" dirty="0" smtClean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latin typeface="+mj-lt"/>
              </a:rPr>
              <a:t>vylepší </a:t>
            </a:r>
            <a:r>
              <a:rPr lang="cs-CZ" sz="1700" dirty="0">
                <a:latin typeface="+mj-lt"/>
              </a:rPr>
              <a:t>svou vlastní metodiku</a:t>
            </a:r>
            <a:endParaRPr lang="en-US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latin typeface="+mj-lt"/>
              </a:rPr>
              <a:t>širší uznání potenciálu k přenosu a</a:t>
            </a:r>
            <a:r>
              <a:rPr lang="en-US" sz="1700" dirty="0">
                <a:latin typeface="+mj-lt"/>
              </a:rPr>
              <a:t> </a:t>
            </a:r>
            <a:r>
              <a:rPr lang="cs-CZ" sz="1700" dirty="0">
                <a:latin typeface="+mj-lt"/>
              </a:rPr>
              <a:t>lepší </a:t>
            </a:r>
            <a:r>
              <a:rPr lang="cs-CZ" sz="1700" dirty="0" smtClean="0">
                <a:latin typeface="+mj-lt"/>
              </a:rPr>
              <a:t>propagace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 smtClean="0">
              <a:solidFill>
                <a:srgbClr val="6699F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rgbClr val="6699FF"/>
                </a:solidFill>
                <a:latin typeface="+mj-lt"/>
              </a:rPr>
              <a:t>PARTNERSKÁ </a:t>
            </a:r>
            <a:r>
              <a:rPr lang="cs-CZ" sz="1700" dirty="0">
                <a:solidFill>
                  <a:srgbClr val="6699FF"/>
                </a:solidFill>
                <a:latin typeface="+mj-lt"/>
              </a:rPr>
              <a:t>PŘEJÍMAJÍCÍ </a:t>
            </a:r>
            <a:r>
              <a:rPr lang="cs-CZ" sz="1700" dirty="0" smtClean="0">
                <a:solidFill>
                  <a:srgbClr val="6699FF"/>
                </a:solidFill>
                <a:latin typeface="+mj-lt"/>
              </a:rPr>
              <a:t>MĚSTA</a:t>
            </a:r>
            <a:endParaRPr lang="cs-CZ" sz="17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latin typeface="+mj-lt"/>
              </a:rPr>
              <a:t>vytvářejí </a:t>
            </a:r>
            <a:r>
              <a:rPr lang="cs-CZ" sz="1700" dirty="0">
                <a:latin typeface="+mj-lt"/>
              </a:rPr>
              <a:t>diář se zkušenostmi přenosu </a:t>
            </a:r>
            <a:r>
              <a:rPr lang="en-US" sz="1700" dirty="0">
                <a:latin typeface="+mj-lt"/>
              </a:rPr>
              <a:t>&gt; experiment</a:t>
            </a:r>
            <a:r>
              <a:rPr lang="cs-CZ" sz="1700" dirty="0">
                <a:latin typeface="+mj-lt"/>
              </a:rPr>
              <a:t>ují</a:t>
            </a:r>
            <a:endParaRPr lang="en-US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latin typeface="+mj-lt"/>
              </a:rPr>
              <a:t>zlepšování schopností v oblasti rozvoje </a:t>
            </a:r>
            <a:r>
              <a:rPr lang="cs-CZ" sz="1700" dirty="0" smtClean="0">
                <a:latin typeface="+mj-lt"/>
              </a:rPr>
              <a:t>měst</a:t>
            </a: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2" y="1933220"/>
            <a:ext cx="828833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0"/>
          <a:stretch/>
        </p:blipFill>
        <p:spPr bwMode="auto">
          <a:xfrm>
            <a:off x="1653020" y="522637"/>
            <a:ext cx="212689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522462"/>
            <a:ext cx="1114425" cy="958850"/>
          </a:xfrm>
          <a:prstGeom prst="rect">
            <a:avLst/>
          </a:prstGeom>
        </p:spPr>
      </p:pic>
      <p:pic>
        <p:nvPicPr>
          <p:cNvPr id="8" name="Obrázek 7" descr="cid:679c8490fc4b1d7b9550e0314fece14e6d40a5e9@zimbra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07393"/>
            <a:ext cx="1286902" cy="619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571493" y="1501172"/>
            <a:ext cx="78477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altLang="cs-CZ" sz="3800" b="1" dirty="0" smtClean="0">
                <a:solidFill>
                  <a:srgbClr val="003399"/>
                </a:solidFill>
                <a:latin typeface="+mn-lt"/>
              </a:rPr>
              <a:t>Výzva pro Sítě přenosu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75556" y="2149400"/>
            <a:ext cx="7992888" cy="40879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altLang="fr-FR" kern="0" dirty="0" smtClean="0">
                <a:latin typeface="+mj-lt"/>
                <a:cs typeface="ＭＳ Ｐゴシック" charset="0"/>
              </a:rPr>
              <a:t>2 fáze</a:t>
            </a:r>
          </a:p>
          <a:p>
            <a:pPr marL="800100" lvl="1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altLang="fr-FR" kern="0" dirty="0" smtClean="0">
                <a:latin typeface="+mj-lt"/>
                <a:cs typeface="ＭＳ Ｐゴシック" charset="0"/>
              </a:rPr>
              <a:t>1. fáze – bude trvat 6 měsíců</a:t>
            </a:r>
          </a:p>
          <a:p>
            <a:pPr marL="800100" lvl="1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altLang="fr-FR" kern="0" dirty="0" smtClean="0">
                <a:latin typeface="+mj-lt"/>
                <a:cs typeface="ＭＳ Ｐゴシック" charset="0"/>
              </a:rPr>
              <a:t>2. fáze – bude trvat 24 měsíců</a:t>
            </a:r>
          </a:p>
          <a:p>
            <a:pPr marL="342900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altLang="fr-FR" kern="0" dirty="0" smtClean="0">
                <a:latin typeface="+mj-lt"/>
                <a:cs typeface="ＭＳ Ｐゴシック" charset="0"/>
              </a:rPr>
              <a:t>Celkový rozpočet 600 000 eur</a:t>
            </a:r>
          </a:p>
          <a:p>
            <a:pPr marL="342900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altLang="fr-FR" kern="0" dirty="0" smtClean="0">
                <a:latin typeface="+mj-lt"/>
                <a:cs typeface="ＭＳ Ｐゴシック" charset="0"/>
              </a:rPr>
              <a:t>V </a:t>
            </a:r>
            <a:r>
              <a:rPr lang="cs-CZ" altLang="fr-FR" kern="0" dirty="0">
                <a:latin typeface="+mj-lt"/>
                <a:cs typeface="ＭＳ Ｐゴシック" charset="0"/>
              </a:rPr>
              <a:t>1. fázi </a:t>
            </a:r>
            <a:r>
              <a:rPr lang="cs-CZ" altLang="fr-FR" kern="0" dirty="0">
                <a:cs typeface="ＭＳ Ｐゴシック" charset="0"/>
              </a:rPr>
              <a:t>p</a:t>
            </a:r>
            <a:r>
              <a:rPr lang="cs-CZ" altLang="fr-FR" kern="0" dirty="0" smtClean="0">
                <a:cs typeface="ＭＳ Ｐゴシック" charset="0"/>
              </a:rPr>
              <a:t>artnery </a:t>
            </a:r>
            <a:r>
              <a:rPr lang="cs-CZ" altLang="fr-FR" kern="0" dirty="0">
                <a:cs typeface="ＭＳ Ｐゴシック" charset="0"/>
              </a:rPr>
              <a:t>mohou být pouze </a:t>
            </a:r>
            <a:r>
              <a:rPr lang="cs-CZ" altLang="fr-FR" kern="0" dirty="0" smtClean="0">
                <a:cs typeface="ＭＳ Ｐゴシック" charset="0"/>
              </a:rPr>
              <a:t>města: </a:t>
            </a:r>
            <a:r>
              <a:rPr lang="cs-CZ" altLang="fr-FR" kern="0" dirty="0" smtClean="0">
                <a:latin typeface="+mj-lt"/>
                <a:cs typeface="ＭＳ Ｐゴシック" charset="0"/>
              </a:rPr>
              <a:t>celkem 3 včetně vedoucího města (z různých zemí, min 1 město z méně rozvinutých regionů)</a:t>
            </a:r>
          </a:p>
          <a:p>
            <a:pPr marL="342900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altLang="fr-FR" kern="0" dirty="0" smtClean="0">
                <a:latin typeface="+mj-lt"/>
                <a:cs typeface="ＭＳ Ｐゴシック" charset="0"/>
              </a:rPr>
              <a:t>Ve 2. fázi je počet partnerů 5 až 8 </a:t>
            </a:r>
            <a:r>
              <a:rPr lang="cs-CZ" altLang="fr-FR" kern="0" dirty="0">
                <a:cs typeface="ＭＳ Ｐゴシック" charset="0"/>
              </a:rPr>
              <a:t>(z různých </a:t>
            </a:r>
            <a:r>
              <a:rPr lang="cs-CZ" altLang="fr-FR" kern="0" dirty="0" smtClean="0">
                <a:cs typeface="ＭＳ Ｐゴシック" charset="0"/>
              </a:rPr>
              <a:t>zemí) </a:t>
            </a:r>
            <a:r>
              <a:rPr lang="cs-CZ" altLang="fr-FR" kern="0" dirty="0" smtClean="0">
                <a:latin typeface="+mj-lt"/>
                <a:cs typeface="ＭＳ Ｐゴシック" charset="0"/>
              </a:rPr>
              <a:t>včetně vedoucího města.</a:t>
            </a:r>
            <a:r>
              <a:rPr lang="cs-CZ" altLang="fr-FR" kern="0" dirty="0" smtClean="0">
                <a:cs typeface="ＭＳ Ｐゴシック" charset="0"/>
              </a:rPr>
              <a:t> Těmito partnery mohou být mimo měst i ostatní partneři (</a:t>
            </a:r>
            <a:r>
              <a:rPr lang="cs-CZ" altLang="fr-FR" kern="0" dirty="0" err="1" smtClean="0">
                <a:cs typeface="ＭＳ Ｐゴシック" charset="0"/>
              </a:rPr>
              <a:t>max</a:t>
            </a:r>
            <a:r>
              <a:rPr lang="cs-CZ" altLang="fr-FR" kern="0" dirty="0" smtClean="0">
                <a:cs typeface="ＭＳ Ｐゴシック" charset="0"/>
              </a:rPr>
              <a:t> 2). V případě této výzvy se však jedná pouze o místní agentury, </a:t>
            </a:r>
            <a:r>
              <a:rPr lang="cs-CZ" dirty="0"/>
              <a:t>které jsou veřejnými institucemi (alespoň částečně) a byly založeny </a:t>
            </a:r>
            <a:r>
              <a:rPr lang="cs-CZ" dirty="0" smtClean="0"/>
              <a:t>městem</a:t>
            </a:r>
            <a:r>
              <a:rPr lang="cs-CZ" altLang="fr-FR" kern="0" dirty="0" smtClean="0">
                <a:cs typeface="ＭＳ Ｐゴシック" charset="0"/>
              </a:rPr>
              <a:t>  </a:t>
            </a:r>
            <a:endParaRPr lang="cs-CZ" altLang="fr-FR" kern="0" dirty="0" smtClean="0"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SzPct val="120000"/>
              <a:buFont typeface="Wingdings" pitchFamily="2" charset="2"/>
              <a:buChar char="§"/>
              <a:defRPr/>
            </a:pPr>
            <a:r>
              <a:rPr lang="cs-CZ" dirty="0" smtClean="0">
                <a:latin typeface="+mj-lt"/>
                <a:cs typeface="Arial" panose="020B0604020202020204" pitchFamily="34" charset="0"/>
              </a:rPr>
              <a:t>Výzva </a:t>
            </a:r>
            <a:r>
              <a:rPr lang="cs-CZ" dirty="0">
                <a:latin typeface="+mj-lt"/>
                <a:cs typeface="Arial" panose="020B0604020202020204" pitchFamily="34" charset="0"/>
              </a:rPr>
              <a:t>pro </a:t>
            </a:r>
            <a:r>
              <a:rPr lang="cs-CZ" dirty="0" smtClean="0">
                <a:latin typeface="+mj-lt"/>
                <a:cs typeface="Arial" panose="020B0604020202020204" pitchFamily="34" charset="0"/>
              </a:rPr>
              <a:t>Sítě </a:t>
            </a:r>
            <a:r>
              <a:rPr lang="cs-CZ" dirty="0">
                <a:latin typeface="+mj-lt"/>
                <a:cs typeface="Arial" panose="020B0604020202020204" pitchFamily="34" charset="0"/>
              </a:rPr>
              <a:t>přenosu byla otevřena 15. září 2017 </a:t>
            </a: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WS 16_08_2016_prezentace_šablona.docx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 16_08_2016_prezentace_šablona.docx</Template>
  <TotalTime>3009</TotalTime>
  <Words>919</Words>
  <Application>Microsoft Office PowerPoint</Application>
  <PresentationFormat>Předvádění na obrazovce (4:3)</PresentationFormat>
  <Paragraphs>205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Times New Roman</vt:lpstr>
      <vt:lpstr>Wingdings</vt:lpstr>
      <vt:lpstr>WS 16_08_2016_prezentace_šablona.docx</vt:lpstr>
      <vt:lpstr> </vt:lpstr>
      <vt:lpstr>O programu</vt:lpstr>
      <vt:lpstr>Prezentace aplikace PowerPoint</vt:lpstr>
      <vt:lpstr>Typy sítí</vt:lpstr>
      <vt:lpstr>Tematické cíle OP URBACT III</vt:lpstr>
      <vt:lpstr>Kdo se může zapojit + rozpočet</vt:lpstr>
      <vt:lpstr>Výzvy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Národní kontaktní místo v ČR</vt:lpstr>
      <vt:lpstr>Prezentace aplikace PowerPoint</vt:lpstr>
      <vt:lpstr>Prezentace aplikace PowerPoint</vt:lpstr>
      <vt:lpstr>Prezentace aplikace PowerPoint</vt:lpstr>
      <vt:lpstr>Česká partnerská města </vt:lpstr>
      <vt:lpstr>Projekty se zapojením ČR</vt:lpstr>
      <vt:lpstr>Projekty se zapojením ČR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slovo</dc:title>
  <dc:creator>uzivatel</dc:creator>
  <cp:lastModifiedBy>Šafářová Marie</cp:lastModifiedBy>
  <cp:revision>380</cp:revision>
  <dcterms:created xsi:type="dcterms:W3CDTF">2016-08-10T08:27:54Z</dcterms:created>
  <dcterms:modified xsi:type="dcterms:W3CDTF">2017-09-18T05:01:55Z</dcterms:modified>
</cp:coreProperties>
</file>