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2"/>
  </p:notesMasterIdLst>
  <p:handoutMasterIdLst>
    <p:handoutMasterId r:id="rId23"/>
  </p:handoutMasterIdLst>
  <p:sldIdLst>
    <p:sldId id="257" r:id="rId3"/>
    <p:sldId id="280" r:id="rId4"/>
    <p:sldId id="290" r:id="rId5"/>
    <p:sldId id="259" r:id="rId6"/>
    <p:sldId id="297" r:id="rId7"/>
    <p:sldId id="299" r:id="rId8"/>
    <p:sldId id="274" r:id="rId9"/>
    <p:sldId id="265" r:id="rId10"/>
    <p:sldId id="270" r:id="rId11"/>
    <p:sldId id="271" r:id="rId12"/>
    <p:sldId id="300" r:id="rId13"/>
    <p:sldId id="301" r:id="rId14"/>
    <p:sldId id="272" r:id="rId15"/>
    <p:sldId id="275" r:id="rId16"/>
    <p:sldId id="302" r:id="rId17"/>
    <p:sldId id="261" r:id="rId18"/>
    <p:sldId id="298" r:id="rId19"/>
    <p:sldId id="278" r:id="rId20"/>
    <p:sldId id="279" r:id="rId2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73" autoAdjust="0"/>
  </p:normalViewPr>
  <p:slideViewPr>
    <p:cSldViewPr>
      <p:cViewPr varScale="1">
        <p:scale>
          <a:sx n="68" d="100"/>
          <a:sy n="68" d="100"/>
        </p:scale>
        <p:origin x="4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8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134BD-BE9E-4CE9-A9B6-6B9FC6F2B522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75C4C8-6B68-42B1-A918-285DCA3870E2}">
      <dgm:prSet phldrT="[Text]" custT="1"/>
      <dgm:spPr>
        <a:gradFill rotWithShape="0">
          <a:gsLst>
            <a:gs pos="2000">
              <a:srgbClr val="FFC000"/>
            </a:gs>
            <a:gs pos="78000">
              <a:srgbClr val="FFFF00"/>
            </a:gs>
          </a:gsLst>
          <a:lin ang="5400000" scaled="0"/>
        </a:gradFill>
      </dgm:spPr>
      <dgm:t>
        <a:bodyPr/>
        <a:lstStyle/>
        <a:p>
          <a:r>
            <a:rPr lang="cs-CZ" sz="1400" baseline="0" dirty="0" smtClean="0">
              <a:solidFill>
                <a:schemeClr val="tx1"/>
              </a:solidFill>
            </a:rPr>
            <a:t>Prioritní osa 2</a:t>
          </a:r>
        </a:p>
        <a:p>
          <a:r>
            <a:rPr lang="cs-CZ" sz="1400" baseline="0" dirty="0" smtClean="0">
              <a:solidFill>
                <a:schemeClr val="tx1"/>
              </a:solidFill>
            </a:rPr>
            <a:t>Štíhlejší, efektivnější a účinnější implementační opatření</a:t>
          </a:r>
        </a:p>
        <a:p>
          <a:r>
            <a:rPr lang="cs-CZ" sz="1400" baseline="0" dirty="0" smtClean="0">
              <a:solidFill>
                <a:schemeClr val="tx1"/>
              </a:solidFill>
            </a:rPr>
            <a:t>a účinná pomoc při realizaci programu</a:t>
          </a:r>
        </a:p>
        <a:p>
          <a:r>
            <a:rPr lang="cs-CZ" sz="1400" baseline="0" dirty="0" smtClean="0">
              <a:solidFill>
                <a:schemeClr val="tx1"/>
              </a:solidFill>
            </a:rPr>
            <a:t>(Technická pomoc)</a:t>
          </a:r>
          <a:endParaRPr lang="cs-CZ" sz="1400" baseline="0" dirty="0">
            <a:solidFill>
              <a:schemeClr val="tx1"/>
            </a:solidFill>
          </a:endParaRPr>
        </a:p>
      </dgm:t>
    </dgm:pt>
    <dgm:pt modelId="{D36330DF-F2D5-4829-B28A-F76AC84BDA7E}" type="parTrans" cxnId="{6B481C62-BD02-460D-80C3-0EA4E9ECDAB1}">
      <dgm:prSet/>
      <dgm:spPr/>
      <dgm:t>
        <a:bodyPr/>
        <a:lstStyle/>
        <a:p>
          <a:endParaRPr lang="cs-CZ"/>
        </a:p>
      </dgm:t>
    </dgm:pt>
    <dgm:pt modelId="{FF16C3D9-7F9B-402E-89A7-1D9A4D1F5A22}" type="sibTrans" cxnId="{6B481C62-BD02-460D-80C3-0EA4E9ECDAB1}">
      <dgm:prSet/>
      <dgm:spPr/>
      <dgm:t>
        <a:bodyPr/>
        <a:lstStyle/>
        <a:p>
          <a:endParaRPr lang="cs-CZ"/>
        </a:p>
      </dgm:t>
    </dgm:pt>
    <dgm:pt modelId="{DDCCF939-ED53-4287-93BB-AE8D29921753}" type="pres">
      <dgm:prSet presAssocID="{751134BD-BE9E-4CE9-A9B6-6B9FC6F2B5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6749ED1-251A-4B16-9922-E1868D61BBFF}" type="pres">
      <dgm:prSet presAssocID="{E875C4C8-6B68-42B1-A918-285DCA3870E2}" presName="vertOne" presStyleCnt="0"/>
      <dgm:spPr/>
    </dgm:pt>
    <dgm:pt modelId="{39503BA7-8686-47D5-A744-5CF75067EB27}" type="pres">
      <dgm:prSet presAssocID="{E875C4C8-6B68-42B1-A918-285DCA3870E2}" presName="txOne" presStyleLbl="node0" presStyleIdx="0" presStyleCnt="1" custScaleX="94988" custScaleY="39406" custLinFactNeighborX="3040" custLinFactNeighborY="2867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E92D5E-DD63-4704-9336-D74DEFBC7871}" type="pres">
      <dgm:prSet presAssocID="{E875C4C8-6B68-42B1-A918-285DCA3870E2}" presName="horzOne" presStyleCnt="0"/>
      <dgm:spPr/>
    </dgm:pt>
  </dgm:ptLst>
  <dgm:cxnLst>
    <dgm:cxn modelId="{28639554-6500-40F5-AC56-1E6F2DF4DD02}" type="presOf" srcId="{E875C4C8-6B68-42B1-A918-285DCA3870E2}" destId="{39503BA7-8686-47D5-A744-5CF75067EB27}" srcOrd="0" destOrd="0" presId="urn:microsoft.com/office/officeart/2005/8/layout/hierarchy4"/>
    <dgm:cxn modelId="{D20C61F4-B2E0-41E7-A841-81C85EC1725D}" type="presOf" srcId="{751134BD-BE9E-4CE9-A9B6-6B9FC6F2B522}" destId="{DDCCF939-ED53-4287-93BB-AE8D29921753}" srcOrd="0" destOrd="0" presId="urn:microsoft.com/office/officeart/2005/8/layout/hierarchy4"/>
    <dgm:cxn modelId="{6B481C62-BD02-460D-80C3-0EA4E9ECDAB1}" srcId="{751134BD-BE9E-4CE9-A9B6-6B9FC6F2B522}" destId="{E875C4C8-6B68-42B1-A918-285DCA3870E2}" srcOrd="0" destOrd="0" parTransId="{D36330DF-F2D5-4829-B28A-F76AC84BDA7E}" sibTransId="{FF16C3D9-7F9B-402E-89A7-1D9A4D1F5A22}"/>
    <dgm:cxn modelId="{8A9CF190-93BD-4282-AE74-24CD8560C72E}" type="presParOf" srcId="{DDCCF939-ED53-4287-93BB-AE8D29921753}" destId="{06749ED1-251A-4B16-9922-E1868D61BBFF}" srcOrd="0" destOrd="0" presId="urn:microsoft.com/office/officeart/2005/8/layout/hierarchy4"/>
    <dgm:cxn modelId="{D9B909F0-85E6-4833-9161-375E1B24AF9B}" type="presParOf" srcId="{06749ED1-251A-4B16-9922-E1868D61BBFF}" destId="{39503BA7-8686-47D5-A744-5CF75067EB27}" srcOrd="0" destOrd="0" presId="urn:microsoft.com/office/officeart/2005/8/layout/hierarchy4"/>
    <dgm:cxn modelId="{6667322C-23CA-46E6-B420-B8E3A29DD3DB}" type="presParOf" srcId="{06749ED1-251A-4B16-9922-E1868D61BBFF}" destId="{8CE92D5E-DD63-4704-9336-D74DEFBC787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97DC5-52B0-43D4-9E8C-BDDA3D3EB285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1949D-3C28-44FE-BBB3-D281A3FB9E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696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9432-D273-4767-BC10-56E9A9BF55A1}" type="datetimeFigureOut">
              <a:rPr lang="cs-CZ" smtClean="0"/>
              <a:t>18.9.2017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F09A0-9CDE-4180-A71A-8D7F4E6940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90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9CE7C0-863D-4B7E-9BAD-38B0EEBAC627}" type="slidenum">
              <a:rPr lang="da-DK" altLang="cs-CZ" sz="1200" smtClean="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da-DK" altLang="cs-CZ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764641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F95768DD-945B-4A53-9B2E-5836E1E90634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18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98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679451" y="4716463"/>
            <a:ext cx="5438775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endParaRPr lang="cs-CZ" altLang="cs-CZ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fld id="{1EA82EB2-C794-4CCF-AC32-DB81A44E7BC9}" type="slidenum">
              <a:rPr lang="en-US" altLang="cs-CZ" sz="1200">
                <a:solidFill>
                  <a:srgbClr val="000000"/>
                </a:solidFill>
                <a:latin typeface="Arial" charset="0"/>
              </a:rPr>
              <a:pPr algn="r" eaLnBrk="1" hangingPunct="1">
                <a:lnSpc>
                  <a:spcPct val="100000"/>
                </a:lnSpc>
              </a:pPr>
              <a:t>19</a:t>
            </a:fld>
            <a:endParaRPr lang="en-US" altLang="cs-CZ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78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1"/>
          <p:cNvGraphicFramePr>
            <a:graphicFrameLocks noChangeAspect="1"/>
          </p:cNvGraphicFramePr>
          <p:nvPr userDrawn="1"/>
        </p:nvGraphicFramePr>
        <p:xfrm>
          <a:off x="142875" y="0"/>
          <a:ext cx="900112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0" name="CorelDRAW" r:id="rId3" imgW="37542960" imgH="10225440" progId="CorelDRAW.Graphic.13">
                  <p:embed/>
                </p:oleObj>
              </mc:Choice>
              <mc:Fallback>
                <p:oleObj name="CorelDRAW" r:id="rId3" imgW="37542960" imgH="102254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0"/>
                        <a:ext cx="900112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5"/>
          <p:cNvSpPr>
            <a:spLocks noChangeArrowheads="1"/>
          </p:cNvSpPr>
          <p:nvPr userDrawn="1"/>
        </p:nvSpPr>
        <p:spPr bwMode="auto">
          <a:xfrm>
            <a:off x="0" y="3417888"/>
            <a:ext cx="9144000" cy="33115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6" name="Rectangle 88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7" name="Rectangle 89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8" name="Rectangle 90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9" name="Rectangle 91"/>
          <p:cNvSpPr>
            <a:spLocks noChangeArrowheads="1"/>
          </p:cNvSpPr>
          <p:nvPr userDrawn="1"/>
        </p:nvSpPr>
        <p:spPr bwMode="auto">
          <a:xfrm>
            <a:off x="0" y="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" name="Rectangle 119"/>
          <p:cNvSpPr>
            <a:spLocks noChangeArrowheads="1"/>
          </p:cNvSpPr>
          <p:nvPr userDrawn="1"/>
        </p:nvSpPr>
        <p:spPr bwMode="auto">
          <a:xfrm>
            <a:off x="8816975" y="0"/>
            <a:ext cx="360363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1" name="Rectangle 120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1921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da-DK" altLang="cs-CZ" smtClean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2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1" r:id="rId5" imgW="0" imgH="0" progId="PowerPoint.Show.8">
                  <p:embed/>
                </p:oleObj>
              </mc:Choice>
              <mc:Fallback>
                <p:oleObj r:id="rId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5" descr="sentence_pptespon2013_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21413"/>
            <a:ext cx="5316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81" name="Rectangle 85"/>
          <p:cNvSpPr>
            <a:spLocks noGrp="1" noChangeArrowheads="1"/>
          </p:cNvSpPr>
          <p:nvPr>
            <p:ph type="ctrTitle"/>
          </p:nvPr>
        </p:nvSpPr>
        <p:spPr>
          <a:xfrm>
            <a:off x="719138" y="2554288"/>
            <a:ext cx="7620000" cy="685800"/>
          </a:xfrm>
        </p:spPr>
        <p:txBody>
          <a:bodyPr/>
          <a:lstStyle>
            <a:lvl1pPr>
              <a:lnSpc>
                <a:spcPct val="80000"/>
              </a:lnSpc>
              <a:defRPr sz="25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9782" name="Rectangle 86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25838"/>
            <a:ext cx="7620000" cy="685800"/>
          </a:xfrm>
        </p:spPr>
        <p:txBody>
          <a:bodyPr/>
          <a:lstStyle>
            <a:lvl1pPr marL="0" indent="0">
              <a:buFont typeface="Times" pitchFamily="18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76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4625" y="898525"/>
            <a:ext cx="1933575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898525"/>
            <a:ext cx="5653087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28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SPON slides">
    <p:bg>
      <p:bgPr>
        <a:blipFill dpi="0" rotWithShape="0">
          <a:blip r:embed="rId2">
            <a:lum/>
          </a:blip>
          <a:srcRect/>
          <a:stretch>
            <a:fillRect l="-21000" t="-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838200" y="1752600"/>
            <a:ext cx="7467600" cy="3581400"/>
          </a:xfrm>
        </p:spPr>
        <p:txBody>
          <a:bodyPr>
            <a:noAutofit/>
          </a:bodyPr>
          <a:lstStyle>
            <a:lvl1pPr>
              <a:buFont typeface="Arial"/>
              <a:buNone/>
              <a:defRPr sz="180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>
                <a:latin typeface="Arial"/>
                <a:cs typeface="Arial"/>
              </a:defRPr>
            </a:lvl6pPr>
            <a:lvl7pPr>
              <a:defRPr sz="1800">
                <a:latin typeface="Arial"/>
                <a:cs typeface="Arial"/>
              </a:defRPr>
            </a:lvl7pPr>
            <a:lvl8pPr>
              <a:defRPr sz="1800">
                <a:latin typeface="Arial"/>
                <a:cs typeface="Arial"/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>
          <a:xfrm>
            <a:off x="457200" y="871800"/>
            <a:ext cx="8229600" cy="396960"/>
          </a:xfrm>
        </p:spPr>
        <p:txBody>
          <a:bodyPr anchor="ctr"/>
          <a:lstStyle>
            <a:lvl1pPr algn="ctr">
              <a:buNone/>
              <a:defRPr sz="2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72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noFill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403350" y="3789363"/>
            <a:ext cx="7208838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cs-CZ" smtClean="0">
                <a:solidFill>
                  <a:srgbClr val="000000"/>
                </a:solidFill>
              </a:rPr>
              <a:t>MINISTERSTVO PRO MÍSTNÍ ROZVOJ ČR</a:t>
            </a:r>
          </a:p>
        </p:txBody>
      </p:sp>
      <p:pic>
        <p:nvPicPr>
          <p:cNvPr id="10" name="Obrázek 7" descr="mmr_cr_rgb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15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526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noFill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noFill/>
            </a:endParaRPr>
          </a:p>
        </p:txBody>
      </p:sp>
      <p:pic>
        <p:nvPicPr>
          <p:cNvPr id="6" name="Obrázek 2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52386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noFill/>
            </a:endParaRPr>
          </a:p>
        </p:txBody>
      </p:sp>
      <p:pic>
        <p:nvPicPr>
          <p:cNvPr id="8" name="Obrázek 4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00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10BE5-83C6-421C-86A9-CDC3EFF7B9E3}" type="datetime1">
              <a:rPr lang="cs-CZ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18.9.2017</a:t>
            </a:fld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15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884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5E96B4-5963-4A8C-98BB-BE823D5AEBF9}" type="datetime1">
              <a:rPr lang="cs-CZ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18.9.2017</a:t>
            </a:fld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58874A-FDC9-495A-A92F-77661319D9DD}" type="slidenum">
              <a:rPr lang="cs-CZ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9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2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1DD33F-0DDB-43A6-A481-E7AA688D96FC}" type="datetime1">
              <a:rPr lang="cs-CZ">
                <a:solidFill>
                  <a:srgbClr val="000000"/>
                </a:solidFill>
              </a:rPr>
              <a:pPr>
                <a:defRPr/>
              </a:pPr>
              <a:t>18.9.2017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C022B0B-D904-4B51-83E7-165A6D5243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7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9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654175"/>
            <a:ext cx="3792537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654175"/>
            <a:ext cx="3794125" cy="5051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7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54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5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39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5"/>
          <p:cNvGraphicFramePr>
            <a:graphicFrameLocks noChangeAspect="1"/>
          </p:cNvGraphicFramePr>
          <p:nvPr userDrawn="1"/>
        </p:nvGraphicFramePr>
        <p:xfrm>
          <a:off x="0" y="0"/>
          <a:ext cx="900112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CorelDRAW" r:id="rId15" imgW="37542960" imgH="3557880" progId="CorelDRAW.Graphic.13">
                  <p:embed/>
                </p:oleObj>
              </mc:Choice>
              <mc:Fallback>
                <p:oleObj name="CorelDRAW" r:id="rId15" imgW="37542960" imgH="355788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00112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-12700" y="-12700"/>
            <a:ext cx="127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1" name="Rectangle 52"/>
          <p:cNvSpPr>
            <a:spLocks noChangeArrowheads="1"/>
          </p:cNvSpPr>
          <p:nvPr userDrawn="1"/>
        </p:nvSpPr>
        <p:spPr bwMode="auto">
          <a:xfrm>
            <a:off x="0" y="1546225"/>
            <a:ext cx="9144000" cy="51816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2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898525"/>
            <a:ext cx="7739062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title style</a:t>
            </a:r>
          </a:p>
        </p:txBody>
      </p:sp>
      <p:sp>
        <p:nvSpPr>
          <p:cNvPr id="1033" name="Rectangle 5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654175"/>
            <a:ext cx="7739062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cs-CZ" smtClean="0"/>
              <a:t>Click to edit Master text styles</a:t>
            </a:r>
          </a:p>
          <a:p>
            <a:pPr lvl="1"/>
            <a:r>
              <a:rPr lang="da-DK" altLang="cs-CZ" smtClean="0"/>
              <a:t>Second level</a:t>
            </a:r>
          </a:p>
          <a:p>
            <a:pPr lvl="2"/>
            <a:r>
              <a:rPr lang="da-DK" altLang="cs-CZ" smtClean="0"/>
              <a:t>Third level</a:t>
            </a:r>
          </a:p>
          <a:p>
            <a:pPr lvl="3"/>
            <a:r>
              <a:rPr lang="da-DK" altLang="cs-CZ" smtClean="0"/>
              <a:t>Fourth level</a:t>
            </a:r>
          </a:p>
          <a:p>
            <a:pPr lvl="4"/>
            <a:r>
              <a:rPr lang="da-DK" altLang="cs-CZ" smtClean="0"/>
              <a:t>Fifth level</a:t>
            </a:r>
          </a:p>
        </p:txBody>
      </p:sp>
      <p:sp>
        <p:nvSpPr>
          <p:cNvPr id="1034" name="Rectangle 92"/>
          <p:cNvSpPr>
            <a:spLocks noChangeArrowheads="1"/>
          </p:cNvSpPr>
          <p:nvPr userDrawn="1"/>
        </p:nvSpPr>
        <p:spPr bwMode="auto">
          <a:xfrm>
            <a:off x="8783638" y="0"/>
            <a:ext cx="360362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  <p:sp>
        <p:nvSpPr>
          <p:cNvPr id="1035" name="Rectangle 93"/>
          <p:cNvSpPr>
            <a:spLocks noChangeArrowheads="1"/>
          </p:cNvSpPr>
          <p:nvPr userDrawn="1"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3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219200" indent="-3048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76400" indent="-304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336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908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30480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5052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962400" indent="-3048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916113"/>
            <a:ext cx="72723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 nadpisů.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4581525"/>
            <a:ext cx="7200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5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hyperlink" Target="http://www.espon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.dotaceeu.cz/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://www.espon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://www.uur.cz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hyperlink" Target="http://www.espon.eu/ma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rukturalni-fondy.cz/" TargetMode="External"/><Relationship Id="rId5" Type="http://schemas.openxmlformats.org/officeDocument/2006/relationships/hyperlink" Target="mailto:fridrich@uur.cz" TargetMode="External"/><Relationship Id="rId10" Type="http://schemas.openxmlformats.org/officeDocument/2006/relationships/image" Target="../media/image32.jpeg"/><Relationship Id="rId4" Type="http://schemas.openxmlformats.org/officeDocument/2006/relationships/hyperlink" Target="mailto:hromil@mmr.cz" TargetMode="External"/><Relationship Id="rId9" Type="http://schemas.openxmlformats.org/officeDocument/2006/relationships/hyperlink" Target="http://www.uur.cz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0213" y="2565400"/>
            <a:ext cx="8353425" cy="73025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alt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PS ESPON 2020</a:t>
            </a:r>
            <a:r>
              <a:rPr lang="en-GB" alt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altLang="cs-CZ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endParaRPr lang="da-DK" altLang="cs-CZ" sz="28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5288" y="2492375"/>
            <a:ext cx="8353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cs-CZ" sz="3200">
              <a:solidFill>
                <a:srgbClr val="000000"/>
              </a:solidFill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95288" y="3429000"/>
            <a:ext cx="842486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GB" altLang="cs-CZ" sz="2800" dirty="0" smtClean="0">
              <a:solidFill>
                <a:srgbClr val="0800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Seminář </a:t>
            </a:r>
            <a:r>
              <a:rPr lang="cs-CZ" sz="2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 </a:t>
            </a:r>
            <a:r>
              <a:rPr 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evropským dotačním programům </a:t>
            </a:r>
            <a:endParaRPr lang="cs-CZ" sz="24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cs-CZ" altLang="cs-CZ" sz="2400" b="1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cs-CZ" altLang="cs-CZ" sz="2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Olomouc, 18. září 2017</a:t>
            </a:r>
            <a:endParaRPr lang="en-GB" altLang="cs-CZ" sz="2400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713038" y="3214688"/>
            <a:ext cx="6302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cs-CZ" sz="440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4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2"/>
          <p:cNvSpPr>
            <a:spLocks noGrp="1"/>
          </p:cNvSpPr>
          <p:nvPr/>
        </p:nvSpPr>
        <p:spPr bwMode="auto">
          <a:xfrm>
            <a:off x="457200" y="7350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4025" indent="3175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- 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SO2  </a:t>
            </a:r>
            <a:endParaRPr lang="en-US" sz="28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611188" y="1412777"/>
            <a:ext cx="8075612" cy="39604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Předkládání návrhů cílených analýz spojené s propagací přes web, e-mail, sociální média a kontaktní místa programu</a:t>
            </a:r>
          </a:p>
          <a:p>
            <a:pPr marL="2667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růběžně </a:t>
            </a: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2 x ročně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hodnocení návrhů k určitému datu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ýběr </a:t>
            </a: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- 6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návrhů cílených analýz v každém kole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ásledná realizace – vyhlášení výběrového řízení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rvání projektu cca 12 měsíců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polupráce se zpracovatelem, dohled nad řízením cílené analýzy (cestovné na vlastní náklady), výstupy z cílené analýzy</a:t>
            </a: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355600">
              <a:buFont typeface="Arial" pitchFamily="34" charset="0"/>
              <a:buChar char="•"/>
              <a:defRPr/>
            </a:pP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</a:p>
          <a:p>
            <a:pPr marL="454025" indent="3175">
              <a:spcAft>
                <a:spcPts val="600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685800">
              <a:defRPr/>
            </a:pPr>
            <a:endParaRPr lang="en-GB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3" indent="-457200">
              <a:spcAft>
                <a:spcPts val="600"/>
              </a:spcAft>
              <a:buFont typeface="Arial" charset="0"/>
              <a:buNone/>
              <a:tabLst>
                <a:tab pos="1438275" algn="l"/>
              </a:tabLst>
              <a:defRPr/>
            </a:pPr>
            <a:r>
              <a:rPr lang="en-GB" sz="2800" dirty="0">
                <a:latin typeface="Calibri" pitchFamily="34" charset="0"/>
                <a:ea typeface="ＭＳ Ｐゴシック" pitchFamily="34" charset="-128"/>
                <a:cs typeface="Arial" charset="0"/>
              </a:rPr>
              <a:t>  </a:t>
            </a: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187450" y="5589240"/>
            <a:ext cx="67691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cs-CZ" b="1" dirty="0" smtClean="0">
                <a:solidFill>
                  <a:srgbClr val="FF0000"/>
                </a:solidFill>
                <a:latin typeface="+mj-lt"/>
              </a:rPr>
              <a:t>Průběžné předkládání návrhů cílených analýz </a:t>
            </a:r>
            <a:r>
              <a:rPr lang="en-GB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cs-CZ" b="1" dirty="0" smtClean="0">
              <a:solidFill>
                <a:srgbClr val="FF0000"/>
              </a:solidFill>
              <a:latin typeface="+mj-lt"/>
            </a:endParaRPr>
          </a:p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cs-CZ" b="1" dirty="0">
                <a:latin typeface="+mj-lt"/>
              </a:rPr>
              <a:t>5</a:t>
            </a:r>
            <a:r>
              <a:rPr lang="cs-CZ" b="1" dirty="0" smtClean="0">
                <a:latin typeface="+mj-lt"/>
              </a:rPr>
              <a:t>. kolo hodnocení - </a:t>
            </a:r>
            <a:r>
              <a:rPr lang="cs-CZ" b="1" dirty="0" smtClean="0">
                <a:solidFill>
                  <a:srgbClr val="FF0000"/>
                </a:solidFill>
                <a:latin typeface="+mj-lt"/>
              </a:rPr>
              <a:t>leden 2018</a:t>
            </a:r>
          </a:p>
        </p:txBody>
      </p:sp>
    </p:spTree>
    <p:extLst>
      <p:ext uri="{BB962C8B-B14F-4D97-AF65-F5344CB8AC3E}">
        <p14:creationId xmlns:p14="http://schemas.microsoft.com/office/powerpoint/2010/main" val="13919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838200" y="1752600"/>
            <a:ext cx="7467600" cy="47007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Význam z hlediska rozvoje místně orientovaných strategií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Evropská perspektiva v analýze (důležitost navrhovaného tématu pro současnou politiku EU)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Využívání výsledku výzkumu a analýz programu ESPON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Realistická proveditelnost cílené analýzy (dostupnost dat, metodika, ukazatele…)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Aktivní účast stakeholdera (poskytnutí relevantních místních dat, dokumentů, dohled nad analýzou)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Použití výsledků cílené analýzy v relevantních </a:t>
            </a:r>
            <a:r>
              <a:rPr lang="cs-CZ" sz="2000" dirty="0"/>
              <a:t>procesech </a:t>
            </a:r>
            <a:r>
              <a:rPr lang="cs-CZ" sz="2000" dirty="0" smtClean="0"/>
              <a:t>místních politik</a:t>
            </a:r>
            <a:endParaRPr lang="cs-CZ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Přenositelnost výsledků do jiných zemí, </a:t>
            </a:r>
          </a:p>
          <a:p>
            <a:pPr marL="0" indent="0"/>
            <a:r>
              <a:rPr lang="cs-CZ" sz="2000" dirty="0" smtClean="0"/>
              <a:t>    regionů a měst v Evropě</a:t>
            </a:r>
          </a:p>
          <a:p>
            <a:pPr marL="0" indent="0"/>
            <a:endParaRPr lang="cs-CZ" dirty="0" smtClean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Kritéria výběru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1300340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600" b="1" dirty="0">
                <a:solidFill>
                  <a:srgbClr val="002060"/>
                </a:solidFill>
                <a:cs typeface="Tahoma" pitchFamily="34" charset="0"/>
              </a:rPr>
              <a:t>Česká účast v projektech OP ESPON </a:t>
            </a:r>
            <a:r>
              <a:rPr lang="cs-CZ" altLang="cs-CZ" sz="2600" b="1" dirty="0" smtClean="0">
                <a:solidFill>
                  <a:srgbClr val="002060"/>
                </a:solidFill>
                <a:cs typeface="Tahoma" pitchFamily="34" charset="0"/>
              </a:rPr>
              <a:t>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SPIMA</a:t>
            </a:r>
            <a:r>
              <a:rPr lang="cs-CZ" dirty="0" smtClean="0"/>
              <a:t>  - (</a:t>
            </a:r>
            <a:r>
              <a:rPr lang="en-US" dirty="0" smtClean="0"/>
              <a:t>Spatial </a:t>
            </a:r>
            <a:r>
              <a:rPr lang="en-US" dirty="0"/>
              <a:t>Dynamics and Strategic Planning in Metropolitan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</a:t>
            </a:r>
            <a:r>
              <a:rPr lang="en-US" dirty="0" smtClean="0"/>
              <a:t>Areas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</a:t>
            </a:r>
            <a:r>
              <a:rPr lang="cs-CZ" i="1" dirty="0" smtClean="0"/>
              <a:t>Stakeholder navrhující téma – Oslo a region Akershus 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                                      (zázemí Osla)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                                      v ČR: Magistrát města</a:t>
            </a:r>
            <a:r>
              <a:rPr lang="en-US" i="1" dirty="0" smtClean="0"/>
              <a:t> </a:t>
            </a:r>
            <a:r>
              <a:rPr lang="cs-CZ" i="1" dirty="0" smtClean="0"/>
              <a:t>Brna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                                       Magistrát hl. m. Prahy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-  hledání </a:t>
            </a:r>
            <a:r>
              <a:rPr lang="cs-CZ" i="1" dirty="0"/>
              <a:t>nejlepších řešení </a:t>
            </a:r>
          </a:p>
          <a:p>
            <a:pPr marL="0" indent="0">
              <a:buNone/>
            </a:pPr>
            <a:r>
              <a:rPr lang="cs-CZ" i="1" dirty="0"/>
              <a:t>                  </a:t>
            </a:r>
            <a:r>
              <a:rPr lang="cs-CZ" i="1" dirty="0" smtClean="0"/>
              <a:t>  při </a:t>
            </a:r>
            <a:r>
              <a:rPr lang="cs-CZ" i="1" dirty="0"/>
              <a:t>plánování metropolitních oblastí</a:t>
            </a:r>
          </a:p>
          <a:p>
            <a:pPr marL="0" indent="0">
              <a:buNone/>
            </a:pPr>
            <a:r>
              <a:rPr lang="cs-CZ" i="1" dirty="0"/>
              <a:t>                - </a:t>
            </a:r>
            <a:r>
              <a:rPr lang="cs-CZ" i="1" dirty="0" smtClean="0"/>
              <a:t>  klíčové </a:t>
            </a:r>
            <a:r>
              <a:rPr lang="cs-CZ" i="1" dirty="0"/>
              <a:t>otázky se zaměří na strategickou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                    polohu měst</a:t>
            </a:r>
            <a:r>
              <a:rPr lang="cs-CZ" i="1" dirty="0"/>
              <a:t>, „urban sprawl“, rozvojové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oblasti, infrastrukturu</a:t>
            </a:r>
            <a:r>
              <a:rPr lang="cs-CZ" i="1" dirty="0"/>
              <a:t>, finance/daně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a </a:t>
            </a:r>
            <a:r>
              <a:rPr lang="cs-CZ" i="1" dirty="0"/>
              <a:t>participace</a:t>
            </a:r>
          </a:p>
          <a:p>
            <a:pPr marL="0" indent="0">
              <a:buNone/>
            </a:pPr>
            <a:r>
              <a:rPr lang="cs-CZ" i="1" dirty="0" smtClean="0"/>
              <a:t>     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                -</a:t>
            </a:r>
          </a:p>
          <a:p>
            <a:endParaRPr lang="cs-CZ" dirty="0"/>
          </a:p>
          <a:p>
            <a:pPr>
              <a:buFontTx/>
              <a:buChar char="-"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1512000" cy="185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8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/>
        </p:nvSpPr>
        <p:spPr bwMode="auto">
          <a:xfrm>
            <a:off x="457200" y="765175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3 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</a:rPr>
              <a:t>– SO3</a:t>
            </a: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420382" y="1484784"/>
            <a:ext cx="8362950" cy="39599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>
              <a:spcAft>
                <a:spcPts val="1200"/>
              </a:spcAft>
              <a:defRPr/>
            </a:pPr>
            <a:r>
              <a:rPr lang="cs-CZ" sz="22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Kvalitnější územní monitoring a nástroje pro územní analýzy</a:t>
            </a:r>
            <a:endParaRPr lang="en-US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Evropský územní monitorovací systém na míru (na požádání, zejména pro makroregiony)</a:t>
            </a: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Nástroje ESPON – tvorba + aktualizace</a:t>
            </a:r>
          </a:p>
          <a:p>
            <a:pPr marL="3556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Propagace, uživatelská podpora – motivovat k používání vědeckých nástrojů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(hotline</a:t>
            </a:r>
            <a:r>
              <a:rPr lang="en-GB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TIA</a:t>
            </a: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atd.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8900">
              <a:spcAft>
                <a:spcPts val="600"/>
              </a:spcAft>
              <a:defRPr/>
            </a:pPr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Aktuální výběrové řízení</a:t>
            </a:r>
          </a:p>
          <a:p>
            <a:pPr marL="355600" indent="-2667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Nástroj evropského a makroregionálního územního monitorování – nabídky lze překládat do 16. října 2017, maximální rozpočet 375.000 EUR</a:t>
            </a:r>
          </a:p>
          <a:p>
            <a:pPr marL="1260475" lvl="3" indent="-457200">
              <a:spcAft>
                <a:spcPts val="600"/>
              </a:spcAft>
              <a:buFont typeface="Arial" charset="0"/>
              <a:buNone/>
              <a:tabLst>
                <a:tab pos="1438275" algn="l"/>
              </a:tabLst>
              <a:defRPr/>
            </a:pPr>
            <a:r>
              <a:rPr lang="en-GB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en-GB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50610" y="5589240"/>
            <a:ext cx="8362950" cy="746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8900">
              <a:spcAft>
                <a:spcPts val="300"/>
              </a:spcAft>
            </a:pPr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in. </a:t>
            </a: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8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vědeckých nástrojů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88900"/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3.5 mi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l.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€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/>
        </p:nvSpPr>
        <p:spPr bwMode="auto">
          <a:xfrm>
            <a:off x="457200" y="765175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</a:t>
            </a:r>
            <a:r>
              <a:rPr lang="cs-CZ" sz="2800" b="1" dirty="0">
                <a:solidFill>
                  <a:srgbClr val="002060"/>
                </a:solidFill>
                <a:latin typeface="Verdana" pitchFamily="34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</a:rPr>
              <a:t>– 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SO</a:t>
            </a: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4</a:t>
            </a:r>
            <a:endParaRPr lang="en-US" sz="28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420382" y="1484784"/>
            <a:ext cx="8362950" cy="39599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>
              <a:spcAft>
                <a:spcPts val="1200"/>
              </a:spcAft>
              <a:defRPr/>
            </a:pPr>
            <a:r>
              <a:rPr lang="cs-CZ" sz="22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Širší informovanost a využívání územně analytických podkladů</a:t>
            </a:r>
            <a:endParaRPr lang="en-US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Akce – semináře, workshopy a jiné informační akce </a:t>
            </a:r>
          </a:p>
          <a:p>
            <a:pPr marL="88900">
              <a:spcAft>
                <a:spcPts val="300"/>
              </a:spcAft>
              <a:defRPr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- 2 x ročně konference – ve spolupráci se státy  </a:t>
            </a:r>
          </a:p>
          <a:p>
            <a:pPr marL="88900">
              <a:spcAft>
                <a:spcPts val="300"/>
              </a:spcAft>
              <a:defRPr/>
            </a:pP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předsedajícími Radě EU</a:t>
            </a: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Publikace a propagační materiály</a:t>
            </a:r>
          </a:p>
          <a:p>
            <a:pPr marL="88900">
              <a:spcAft>
                <a:spcPts val="300"/>
              </a:spcAft>
              <a:defRPr/>
            </a:pPr>
            <a:endParaRPr lang="cs-CZ" sz="2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8900">
              <a:spcAft>
                <a:spcPts val="300"/>
              </a:spcAft>
              <a:defRPr/>
            </a:pPr>
            <a:r>
              <a:rPr lang="cs-CZ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Aktuální výběrové řízen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í</a:t>
            </a: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Korektury a editační služby (AJ) – konečný termín pro předložení nabídky – 10. října 2017, maximální rozpočet 30.000 EUR</a:t>
            </a: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8900">
              <a:spcAft>
                <a:spcPts val="300"/>
              </a:spcAft>
              <a:defRPr/>
            </a:pPr>
            <a:endParaRPr lang="en-GB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50610" y="5589240"/>
            <a:ext cx="8362950" cy="7463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8900">
              <a:spcAft>
                <a:spcPts val="300"/>
              </a:spcAft>
            </a:pP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60 akcí a publikací, výběrová </a:t>
            </a:r>
            <a:r>
              <a:rPr lang="cs-CZ" sz="2000" smtClean="0">
                <a:solidFill>
                  <a:srgbClr val="002060"/>
                </a:solidFill>
                <a:latin typeface="Verdana" pitchFamily="34" charset="0"/>
              </a:rPr>
              <a:t>řízení  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88900"/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4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.5 mi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l.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€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1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838200" y="1752600"/>
            <a:ext cx="7586160" cy="4844752"/>
          </a:xfrm>
        </p:spPr>
        <p:txBody>
          <a:bodyPr/>
          <a:lstStyle/>
          <a:p>
            <a:pPr marL="0" indent="0" eaLnBrk="1" hangingPunct="1"/>
            <a:endParaRPr lang="cs-CZ" dirty="0" smtClean="0">
              <a:ea typeface="MS PGothic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dirty="0" smtClean="0">
                <a:ea typeface="MS PGothic" pitchFamily="34" charset="-128"/>
              </a:rPr>
              <a:t>ESPON </a:t>
            </a:r>
            <a:r>
              <a:rPr lang="cs-CZ" dirty="0">
                <a:ea typeface="MS PGothic" pitchFamily="34" charset="-128"/>
              </a:rPr>
              <a:t>konference </a:t>
            </a:r>
            <a:r>
              <a:rPr lang="cs-CZ" dirty="0" smtClean="0">
                <a:ea typeface="MS PGothic" pitchFamily="34" charset="-128"/>
              </a:rPr>
              <a:t>(Estonsko, Bulharsko)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dirty="0" smtClean="0"/>
              <a:t>Tallinn, Seminar on digitalization of public services 6. – 7. 12. 2017</a:t>
            </a:r>
          </a:p>
          <a:p>
            <a:pPr marL="0" indent="0" eaLnBrk="1" hangingPunct="1"/>
            <a:endParaRPr lang="cs-CZ" dirty="0">
              <a:ea typeface="MS PGothic" pitchFamily="34" charset="-128"/>
            </a:endParaRPr>
          </a:p>
          <a:p>
            <a:pPr marL="0" indent="0" eaLnBrk="1" hangingPunct="1"/>
            <a:endParaRPr lang="cs-CZ" dirty="0" smtClean="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cs-CZ" dirty="0"/>
              <a:t>	</a:t>
            </a:r>
          </a:p>
          <a:p>
            <a:pPr eaLnBrk="1" hangingPunct="1">
              <a:buFont typeface="Arial" pitchFamily="34" charset="0"/>
              <a:buChar char="•"/>
            </a:pPr>
            <a:endParaRPr lang="cs-CZ" dirty="0">
              <a:ea typeface="MS PGothic" pitchFamily="34" charset="-128"/>
            </a:endParaRPr>
          </a:p>
          <a:p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ESPON - konference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1656184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31178"/>
            <a:ext cx="2772720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483547"/>
            <a:ext cx="190182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1901825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84954"/>
            <a:ext cx="61200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581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a typeface="Tahoma" pitchFamily="34" charset="0"/>
                <a:cs typeface="Tahoma" pitchFamily="34" charset="0"/>
              </a:rPr>
              <a:t>Výstupy programu</a:t>
            </a:r>
            <a:endParaRPr lang="cs-CZ" sz="2800" b="1" dirty="0">
              <a:solidFill>
                <a:srgbClr val="00206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138" y="1654175"/>
            <a:ext cx="7885310" cy="505142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sz="1800" b="1" dirty="0" smtClean="0"/>
              <a:t>Publikace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Vybrané projekty </a:t>
            </a:r>
            <a:endParaRPr lang="cs-CZ" sz="1800" dirty="0"/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Atlas ESPON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Policy Brief </a:t>
            </a:r>
          </a:p>
          <a:p>
            <a:pPr marL="0" indent="0">
              <a:buNone/>
            </a:pPr>
            <a:endParaRPr lang="cs-CZ" sz="1800" dirty="0" smtClean="0"/>
          </a:p>
          <a:p>
            <a:pPr>
              <a:buFont typeface="Arial" pitchFamily="34" charset="0"/>
              <a:buChar char="•"/>
            </a:pPr>
            <a:r>
              <a:rPr lang="cs-CZ" sz="1800" b="1" dirty="0" smtClean="0"/>
              <a:t>Vědecké nástroje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Databáze ESPON 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Data </a:t>
            </a:r>
            <a:r>
              <a:rPr lang="cs-CZ" sz="1800" dirty="0"/>
              <a:t>Navigator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/>
              <a:t>ESPON </a:t>
            </a:r>
            <a:r>
              <a:rPr lang="cs-CZ" sz="1800" dirty="0" smtClean="0"/>
              <a:t>Hyperatlas</a:t>
            </a:r>
          </a:p>
          <a:p>
            <a:pPr>
              <a:buFont typeface="Wingdings" pitchFamily="2" charset="2"/>
              <a:buChar char="Ø"/>
            </a:pPr>
            <a:r>
              <a:rPr lang="cs-CZ" sz="1800" dirty="0" smtClean="0"/>
              <a:t>ETMS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Publikace i vědecké nástroje  - bezplatně </a:t>
            </a:r>
            <a:r>
              <a:rPr lang="cs-CZ" sz="1800" dirty="0"/>
              <a:t>a veřejně přístupné na</a:t>
            </a:r>
            <a:r>
              <a:rPr lang="cs-CZ" sz="1800" b="1" dirty="0"/>
              <a:t> </a:t>
            </a:r>
            <a:r>
              <a:rPr lang="cs-CZ" sz="1800" b="1" dirty="0">
                <a:hlinkClick r:id="rId2"/>
              </a:rPr>
              <a:t>www.espon.eu</a:t>
            </a:r>
            <a:endParaRPr lang="cs-CZ" sz="1800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72816"/>
            <a:ext cx="1188000" cy="16595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1" y="4221088"/>
            <a:ext cx="1872000" cy="10483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68" y="3861048"/>
            <a:ext cx="2880000" cy="1635840"/>
          </a:xfrm>
          <a:prstGeom prst="rect">
            <a:avLst/>
          </a:prstGeom>
        </p:spPr>
      </p:pic>
      <p:pic>
        <p:nvPicPr>
          <p:cNvPr id="3074" name="Picture 2" descr="http://www.dotaceeu.cz/getmedia/54a0548b-fe91-46b3-a954-cfdb4d439d82/Espon_1.jpg?width=200&amp;height=28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6328"/>
            <a:ext cx="1170318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26" y="1772816"/>
            <a:ext cx="1162110" cy="16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960" y="1781563"/>
            <a:ext cx="1188000" cy="167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3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Aktuální informace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www.espon.eu</a:t>
            </a:r>
            <a:r>
              <a:rPr lang="cs-CZ" dirty="0" smtClean="0"/>
              <a:t>                                </a:t>
            </a:r>
            <a:r>
              <a:rPr lang="cs-CZ" dirty="0" smtClean="0">
                <a:hlinkClick r:id="rId3"/>
              </a:rPr>
              <a:t>www.dotaceeu.cz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                                        </a:t>
            </a:r>
            <a:r>
              <a:rPr lang="cs-CZ" dirty="0" smtClean="0">
                <a:hlinkClick r:id="rId4"/>
              </a:rPr>
              <a:t>www.uur.cz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ailing list  - veškeré aktuální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informace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- nové kontakty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na požádání                                               </a:t>
            </a:r>
          </a:p>
          <a:p>
            <a:endParaRPr lang="cs-CZ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94598"/>
            <a:ext cx="2844000" cy="17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94598"/>
            <a:ext cx="2664000" cy="166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97152"/>
            <a:ext cx="2736000" cy="17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29200"/>
            <a:ext cx="972000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3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 descr="PowerPoint p2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5" y="1742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Placeholder 2"/>
          <p:cNvSpPr>
            <a:spLocks noGrp="1"/>
          </p:cNvSpPr>
          <p:nvPr/>
        </p:nvSpPr>
        <p:spPr bwMode="auto">
          <a:xfrm>
            <a:off x="457200" y="838200"/>
            <a:ext cx="82296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 defTabSz="457200" eaLnBrk="1" hangingPunct="1">
              <a:lnSpc>
                <a:spcPct val="100000"/>
              </a:lnSpc>
              <a:buFont typeface="Arial" charset="0"/>
              <a:buNone/>
            </a:pPr>
            <a:r>
              <a:rPr lang="cs-CZ" altLang="cs-CZ" sz="2400">
                <a:solidFill>
                  <a:srgbClr val="002060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endParaRPr lang="en-GB" altLang="cs-CZ" sz="24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9460" name="TextBox 13"/>
          <p:cNvSpPr txBox="1">
            <a:spLocks noChangeArrowheads="1"/>
          </p:cNvSpPr>
          <p:nvPr/>
        </p:nvSpPr>
        <p:spPr bwMode="auto">
          <a:xfrm>
            <a:off x="611188" y="1484313"/>
            <a:ext cx="76215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endParaRPr lang="en-GB" altLang="cs-CZ" sz="200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2800" b="1" dirty="0" smtClean="0">
                <a:solidFill>
                  <a:srgbClr val="002060"/>
                </a:solidFill>
                <a:cs typeface="Tahoma" pitchFamily="34" charset="0"/>
              </a:rPr>
              <a:t>Kontakty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28800"/>
            <a:ext cx="7931150" cy="5051425"/>
          </a:xfrm>
        </p:spPr>
        <p:txBody>
          <a:bodyPr/>
          <a:lstStyle/>
          <a:p>
            <a:pPr marL="0" indent="0">
              <a:buFont typeface="Times" pitchFamily="18" charset="0"/>
              <a:buNone/>
            </a:pPr>
            <a:r>
              <a:rPr lang="cs-CZ" altLang="cs-CZ" sz="1800" b="1" i="1" dirty="0" smtClean="0">
                <a:latin typeface="+mj-lt"/>
                <a:cs typeface="Tahoma" pitchFamily="34" charset="0"/>
              </a:rPr>
              <a:t>Národní koordinátor                    Kontaktní místo</a:t>
            </a:r>
          </a:p>
          <a:p>
            <a:pPr marL="0" indent="0">
              <a:buFont typeface="Times" pitchFamily="18" charset="0"/>
              <a:buNone/>
            </a:pPr>
            <a:endParaRPr lang="cs-CZ" altLang="cs-CZ" sz="1600" b="1" dirty="0" smtClean="0"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b="1" dirty="0" smtClean="0">
                <a:cs typeface="Tahoma" pitchFamily="34" charset="0"/>
              </a:rPr>
              <a:t>Ministerstvo pro místní rozvoj ČR     Ústav územního rozvoje</a:t>
            </a:r>
            <a:r>
              <a:rPr lang="cs-CZ" altLang="cs-CZ" sz="1800" dirty="0" smtClean="0">
                <a:cs typeface="Tahoma" pitchFamily="34" charset="0"/>
              </a:rPr>
              <a:t/>
            </a:r>
            <a:br>
              <a:rPr lang="cs-CZ" altLang="cs-CZ" sz="1800" dirty="0" smtClean="0">
                <a:cs typeface="Tahoma" pitchFamily="34" charset="0"/>
              </a:rPr>
            </a:br>
            <a:endParaRPr lang="cs-CZ" altLang="cs-CZ" sz="1800" dirty="0" smtClean="0"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cs-CZ" altLang="cs-CZ" sz="1600" dirty="0" smtClean="0">
                <a:cs typeface="Tahoma" pitchFamily="34" charset="0"/>
              </a:rPr>
              <a:t>Mgr. Milada Hroňková		        Ing. </a:t>
            </a:r>
            <a:r>
              <a:rPr lang="cs-CZ" altLang="cs-CZ" sz="1600" dirty="0">
                <a:cs typeface="Tahoma" pitchFamily="34" charset="0"/>
              </a:rPr>
              <a:t>a</a:t>
            </a:r>
            <a:r>
              <a:rPr lang="cs-CZ" altLang="cs-CZ" sz="1600" dirty="0" smtClean="0">
                <a:cs typeface="Tahoma" pitchFamily="34" charset="0"/>
              </a:rPr>
              <a:t>rch. Lubor Fridrich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Odbor evropské územní spolupráce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Letenská 3			        Jakubské nám. 3 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110 15 Praha 1			        658 34 Brno	</a:t>
            </a:r>
            <a:br>
              <a:rPr lang="cs-CZ" altLang="cs-CZ" sz="1600" dirty="0" smtClean="0">
                <a:cs typeface="Tahoma" pitchFamily="34" charset="0"/>
              </a:rPr>
            </a:br>
            <a:endParaRPr lang="cs-CZ" altLang="cs-CZ" sz="1600" dirty="0" smtClean="0"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Tel.: +420 224 862 262		        Tel.: +420 542 423 121</a:t>
            </a: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  E-mail: </a:t>
            </a:r>
            <a:r>
              <a:rPr lang="cs-CZ" altLang="cs-CZ" sz="1600" dirty="0" smtClean="0">
                <a:cs typeface="Tahoma" pitchFamily="34" charset="0"/>
                <a:hlinkClick r:id="rId4"/>
              </a:rPr>
              <a:t>hromil@mmr.cz</a:t>
            </a:r>
            <a:r>
              <a:rPr lang="cs-CZ" altLang="cs-CZ" sz="1600" dirty="0" smtClean="0">
                <a:cs typeface="Tahoma" pitchFamily="34" charset="0"/>
              </a:rPr>
              <a:t>		        E-mail: </a:t>
            </a:r>
            <a:r>
              <a:rPr lang="cs-CZ" altLang="cs-CZ" sz="1600" dirty="0" smtClean="0">
                <a:cs typeface="Tahoma" pitchFamily="34" charset="0"/>
                <a:hlinkClick r:id="rId5"/>
              </a:rPr>
              <a:t>fridrich@uur.cz</a:t>
            </a:r>
            <a:endParaRPr lang="cs-CZ" altLang="cs-CZ" sz="1600" dirty="0" smtClean="0">
              <a:cs typeface="Tahoma" pitchFamily="34" charset="0"/>
            </a:endParaRPr>
          </a:p>
          <a:p>
            <a:pPr marL="0" indent="0">
              <a:buFont typeface="Times" pitchFamily="18" charset="0"/>
              <a:buNone/>
            </a:pPr>
            <a:r>
              <a:rPr lang="cs-CZ" altLang="cs-CZ" sz="1600" dirty="0" smtClean="0">
                <a:cs typeface="Tahoma" pitchFamily="34" charset="0"/>
              </a:rPr>
              <a:t>	</a:t>
            </a:r>
          </a:p>
          <a:p>
            <a:pPr marL="0" indent="0">
              <a:buFont typeface="Times" pitchFamily="18" charset="0"/>
              <a:buNone/>
            </a:pPr>
            <a:endParaRPr lang="cs-CZ" altLang="cs-CZ" sz="1600" dirty="0" smtClean="0">
              <a:solidFill>
                <a:srgbClr val="FF6600"/>
              </a:solidFill>
              <a:cs typeface="Tahoma" pitchFamily="34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3131840" y="4941888"/>
            <a:ext cx="338437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996633"/>
                </a:solidFill>
                <a:latin typeface="+mn-lt"/>
                <a:cs typeface="Tahoma" pitchFamily="34" charset="0"/>
                <a:hlinkClick r:id="rId6"/>
              </a:rPr>
              <a:t>www.strukturalni-fondy.cz</a:t>
            </a:r>
            <a:endParaRPr lang="cs-CZ" altLang="cs-CZ" sz="1800" u="sng" dirty="0">
              <a:solidFill>
                <a:srgbClr val="996633"/>
              </a:solidFill>
              <a:latin typeface="+mn-lt"/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cs-CZ" altLang="cs-CZ" sz="1800" u="sng" dirty="0">
                <a:solidFill>
                  <a:srgbClr val="FF4A4A"/>
                </a:solidFill>
                <a:latin typeface="+mn-lt"/>
                <a:cs typeface="Tahoma" pitchFamily="34" charset="0"/>
                <a:hlinkClick r:id="rId7"/>
              </a:rPr>
              <a:t>www.espon.eu</a:t>
            </a:r>
            <a:endParaRPr lang="cs-CZ" altLang="cs-CZ" sz="1800" u="sng" dirty="0">
              <a:solidFill>
                <a:srgbClr val="FF4A4A"/>
              </a:solidFill>
              <a:latin typeface="+mn-lt"/>
              <a:cs typeface="Tahom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endParaRPr lang="cs-CZ" altLang="cs-CZ" sz="1800" u="sng" dirty="0">
              <a:solidFill>
                <a:srgbClr val="996633"/>
              </a:solidFill>
              <a:latin typeface="+mn-lt"/>
            </a:endParaRPr>
          </a:p>
        </p:txBody>
      </p:sp>
      <p:pic>
        <p:nvPicPr>
          <p:cNvPr id="8" name="obrázek 1" descr="mmr_barevn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1644" y="4998561"/>
            <a:ext cx="2159635" cy="467995"/>
          </a:xfrm>
          <a:prstGeom prst="rect">
            <a:avLst/>
          </a:prstGeom>
          <a:noFill/>
        </p:spPr>
      </p:pic>
      <p:pic>
        <p:nvPicPr>
          <p:cNvPr id="28674" name="Picture 2" descr="Ústav územního rozvoj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91101"/>
            <a:ext cx="10572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lIns="91440" tIns="45720" rIns="91440" bIns="45720" anchor="ctr"/>
          <a:lstStyle/>
          <a:p>
            <a:pPr eaLnBrk="1" hangingPunct="1"/>
            <a:endParaRPr lang="cs-CZ" altLang="cs-CZ" dirty="0" smtClean="0"/>
          </a:p>
        </p:txBody>
      </p:sp>
      <p:sp>
        <p:nvSpPr>
          <p:cNvPr id="20483" name="Subtitle 2"/>
          <p:cNvSpPr>
            <a:spLocks noGrp="1"/>
          </p:cNvSpPr>
          <p:nvPr>
            <p:ph type="subTitle" idx="4294967295"/>
          </p:nvPr>
        </p:nvSpPr>
        <p:spPr>
          <a:xfrm>
            <a:off x="1579563" y="4205288"/>
            <a:ext cx="6018212" cy="1955800"/>
          </a:xfrm>
        </p:spPr>
        <p:txBody>
          <a:bodyPr lIns="91440" tIns="45720" rIns="91440" bIns="45720"/>
          <a:lstStyle/>
          <a:p>
            <a:pPr marL="0" indent="0" algn="ctr" eaLnBrk="1" hangingPunct="1">
              <a:buFont typeface="Times" pitchFamily="18" charset="0"/>
              <a:buNone/>
            </a:pPr>
            <a:endParaRPr lang="cs-CZ" altLang="cs-CZ" smtClean="0">
              <a:solidFill>
                <a:srgbClr val="898989"/>
              </a:solidFill>
            </a:endParaRPr>
          </a:p>
        </p:txBody>
      </p:sp>
      <p:pic>
        <p:nvPicPr>
          <p:cNvPr id="20484" name="Picture 3" descr="PowerPoint 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Placeholder 1"/>
          <p:cNvSpPr>
            <a:spLocks noGrp="1"/>
          </p:cNvSpPr>
          <p:nvPr/>
        </p:nvSpPr>
        <p:spPr bwMode="auto">
          <a:xfrm>
            <a:off x="250825" y="3644900"/>
            <a:ext cx="86423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defTabSz="457200" eaLnBrk="1" hangingPunct="1">
              <a:lnSpc>
                <a:spcPct val="100000"/>
              </a:lnSpc>
              <a:spcBef>
                <a:spcPts val="1200"/>
              </a:spcBef>
              <a:buFont typeface="Arial" charset="0"/>
              <a:buNone/>
            </a:pPr>
            <a:endParaRPr lang="en-GB" altLang="cs-CZ" sz="1800">
              <a:solidFill>
                <a:srgbClr val="00206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0486" name="Text Placeholder 2"/>
          <p:cNvSpPr>
            <a:spLocks noGrp="1"/>
          </p:cNvSpPr>
          <p:nvPr/>
        </p:nvSpPr>
        <p:spPr bwMode="auto">
          <a:xfrm>
            <a:off x="250825" y="2276475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342900" indent="-342900" algn="ctr" defTabSz="457200" eaLnBrk="1" hangingPunct="1">
              <a:lnSpc>
                <a:spcPct val="100000"/>
              </a:lnSpc>
            </a:pPr>
            <a:r>
              <a:rPr lang="cs-CZ" altLang="cs-CZ" sz="3200" b="1" dirty="0" smtClean="0">
                <a:solidFill>
                  <a:srgbClr val="002060"/>
                </a:solidFill>
              </a:rPr>
              <a:t>Děkuji </a:t>
            </a:r>
            <a:r>
              <a:rPr lang="cs-CZ" altLang="cs-CZ" sz="3200" b="1" dirty="0">
                <a:solidFill>
                  <a:srgbClr val="002060"/>
                </a:solidFill>
              </a:rPr>
              <a:t>za pozornost</a:t>
            </a:r>
            <a:endParaRPr lang="en-GB" altLang="cs-CZ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>
          <a:xfrm>
            <a:off x="611560" y="908720"/>
            <a:ext cx="7739062" cy="636588"/>
          </a:xfrm>
        </p:spPr>
        <p:txBody>
          <a:bodyPr/>
          <a:lstStyle/>
          <a:p>
            <a:pPr algn="ctr"/>
            <a:r>
              <a:rPr lang="cs-CZ" altLang="cs-CZ" sz="2800" b="1" dirty="0" smtClean="0">
                <a:latin typeface="Tahoma" pitchFamily="34" charset="0"/>
                <a:cs typeface="Tahoma" pitchFamily="34" charset="0"/>
              </a:rPr>
              <a:t>Program ESPON 2020 </a:t>
            </a:r>
            <a:endParaRPr lang="cs-CZ" sz="2800" dirty="0" smtClean="0"/>
          </a:p>
        </p:txBody>
      </p:sp>
      <p:sp>
        <p:nvSpPr>
          <p:cNvPr id="5123" name="Zástupný symbol pro obsah 4"/>
          <p:cNvSpPr>
            <a:spLocks noGrp="1"/>
          </p:cNvSpPr>
          <p:nvPr>
            <p:ph idx="1"/>
          </p:nvPr>
        </p:nvSpPr>
        <p:spPr>
          <a:xfrm>
            <a:off x="683568" y="1700809"/>
            <a:ext cx="7739062" cy="5157192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cs-CZ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Evropská monitorovací síť pro územní plánování a soudržnost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cs-CZ" sz="2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cs-CZ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cs-CZ" sz="2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cs-CZ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endParaRPr lang="cs-CZ" sz="2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“ESPON 2020 </a:t>
            </a:r>
            <a:r>
              <a:rPr lang="cs-CZ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by měl pokračovat v konsolidaci Evropské monitorovací sítě pro územní plánování a soudržnost a v podpoře poskytování a využívání panevropských, srovnatelných, systematických </a:t>
            </a: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0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cs-CZ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spolehlivých územních podkladů pro politické účely</a:t>
            </a:r>
            <a:r>
              <a:rPr lang="en-US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endParaRPr lang="cs-CZ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48350"/>
            <a:ext cx="22574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73" y="3140968"/>
            <a:ext cx="24384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8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Území programu a rozpočet</a:t>
            </a:r>
            <a:endParaRPr lang="cs-CZ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alt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Programové území </a:t>
            </a: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- 28 států EU + 4 partnerské státy - Švýcarsko</a:t>
            </a:r>
            <a:r>
              <a:rPr lang="cs-CZ" alt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Norsko, Lichtenštejnsko a </a:t>
            </a: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Island</a:t>
            </a:r>
          </a:p>
          <a:p>
            <a:endParaRPr lang="cs-CZ" alt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alt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Řídící orgán </a:t>
            </a: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lucemburské Ministerstvo udržitelného rozvoje a infrastruktury</a:t>
            </a:r>
          </a:p>
          <a:p>
            <a:pPr marL="0" indent="0">
              <a:buNone/>
            </a:pPr>
            <a:endParaRPr lang="cs-CZ" alt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alt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Rozpočet</a:t>
            </a: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50,5 mil. EUR (41,4 ERDF)</a:t>
            </a:r>
          </a:p>
          <a:p>
            <a:pPr marL="0" indent="0">
              <a:buNone/>
            </a:pPr>
            <a:r>
              <a:rPr lang="cs-CZ" alt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alt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(z toho 3,0 mil. EUR – Priorita 2)</a:t>
            </a:r>
          </a:p>
          <a:p>
            <a:pPr marL="0" indent="0">
              <a:buNone/>
            </a:pPr>
            <a:endParaRPr lang="cs-CZ" altLang="cs-CZ" sz="2000" b="1" dirty="0">
              <a:latin typeface="Tahoma" pitchFamily="34" charset="0"/>
              <a:cs typeface="Tahoma" pitchFamily="34" charset="0"/>
            </a:endParaRPr>
          </a:p>
          <a:p>
            <a:endParaRPr lang="cs-CZ" dirty="0"/>
          </a:p>
        </p:txBody>
      </p:sp>
      <p:pic>
        <p:nvPicPr>
          <p:cNvPr id="7" name="Picture 9" descr="j0423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4869160"/>
            <a:ext cx="1202857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Implementační struktura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 smtClean="0"/>
              <a:t>    </a:t>
            </a:r>
            <a:r>
              <a:rPr lang="cs-CZ" sz="2000" b="1" dirty="0" smtClean="0"/>
              <a:t>Subjekty programu </a:t>
            </a:r>
            <a:endParaRPr lang="cs-CZ" sz="2000" b="1" dirty="0"/>
          </a:p>
          <a:p>
            <a:r>
              <a:rPr lang="cs-CZ" sz="2000" dirty="0" smtClean="0"/>
              <a:t>Monitorovací výbor </a:t>
            </a:r>
          </a:p>
          <a:p>
            <a:r>
              <a:rPr lang="cs-CZ" sz="2000" dirty="0" smtClean="0"/>
              <a:t>Řídící orgán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(zajišťuje i funkci sekretariátu) </a:t>
            </a:r>
            <a:endParaRPr lang="cs-CZ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   </a:t>
            </a:r>
            <a:r>
              <a:rPr lang="cs-CZ" sz="2000" b="1" dirty="0" smtClean="0"/>
              <a:t>Single </a:t>
            </a:r>
            <a:r>
              <a:rPr lang="cs-CZ" sz="2000" b="1" dirty="0"/>
              <a:t>Beneficiary </a:t>
            </a:r>
            <a:r>
              <a:rPr lang="cs-CZ" sz="2000" b="1" dirty="0" smtClean="0"/>
              <a:t>– jediný příjemce</a:t>
            </a:r>
            <a:endParaRPr lang="cs-CZ" sz="2000" b="1" dirty="0"/>
          </a:p>
          <a:p>
            <a:r>
              <a:rPr lang="en-US" sz="2000" dirty="0" smtClean="0"/>
              <a:t>ESPON EGTC</a:t>
            </a:r>
            <a:r>
              <a:rPr lang="cs-CZ" sz="2000" dirty="0" smtClean="0"/>
              <a:t> (ESÚS)</a:t>
            </a:r>
            <a:r>
              <a:rPr lang="en-US" sz="2000" dirty="0" smtClean="0"/>
              <a:t> </a:t>
            </a:r>
            <a:r>
              <a:rPr lang="cs-CZ" sz="2000" dirty="0" smtClean="0"/>
              <a:t> - Lucembursko + 3 regiony Belgie</a:t>
            </a:r>
          </a:p>
          <a:p>
            <a:pPr marL="0" indent="0">
              <a:buNone/>
            </a:pPr>
            <a:r>
              <a:rPr lang="cs-CZ" sz="2000" dirty="0" smtClean="0"/>
              <a:t>   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</a:t>
            </a:r>
            <a:r>
              <a:rPr lang="cs-CZ" sz="2000" b="1" dirty="0" smtClean="0"/>
              <a:t>Národní koordinátor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Odbor evropské územní spolupráce MMR 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    </a:t>
            </a:r>
          </a:p>
          <a:p>
            <a:pPr marL="0" indent="0">
              <a:buNone/>
            </a:pPr>
            <a:r>
              <a:rPr lang="cs-CZ" sz="2000" b="1" dirty="0"/>
              <a:t> </a:t>
            </a:r>
            <a:r>
              <a:rPr lang="cs-CZ" sz="2000" b="1" dirty="0" smtClean="0"/>
              <a:t>   Síť kontaktních bodů ESPON</a:t>
            </a:r>
            <a:endParaRPr lang="cs-CZ" sz="2000" dirty="0"/>
          </a:p>
          <a:p>
            <a:r>
              <a:rPr lang="cs-CZ" sz="2000" dirty="0" smtClean="0"/>
              <a:t>Spolupráce v oblasti šíření informací</a:t>
            </a:r>
            <a:r>
              <a:rPr lang="cs-CZ" sz="2000" dirty="0"/>
              <a:t> </a:t>
            </a:r>
            <a:r>
              <a:rPr lang="cs-CZ" sz="2000" dirty="0" smtClean="0"/>
              <a:t>na nadnárodní a regionální úrovni</a:t>
            </a:r>
            <a:r>
              <a:rPr lang="en-US" sz="2000" dirty="0" smtClean="0"/>
              <a:t> </a:t>
            </a:r>
            <a:r>
              <a:rPr lang="cs-CZ" sz="2000" dirty="0" smtClean="0"/>
              <a:t>– Ústav územního rozvoje v ČR</a:t>
            </a:r>
            <a:endParaRPr lang="en-US" sz="2000" dirty="0"/>
          </a:p>
          <a:p>
            <a:endParaRPr lang="cs-CZ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9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</a:rPr>
              <a:t>Podmínky pro žadatele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2000" b="1" dirty="0" smtClean="0"/>
          </a:p>
          <a:p>
            <a:r>
              <a:rPr lang="cs-CZ" sz="2000" b="1" dirty="0" smtClean="0"/>
              <a:t>Vhodní žadatelé</a:t>
            </a:r>
          </a:p>
          <a:p>
            <a:pPr marL="0" indent="0">
              <a:buNone/>
            </a:pPr>
            <a:r>
              <a:rPr lang="cs-CZ" sz="2000" dirty="0" smtClean="0"/>
              <a:t>     - veřejné, veřejnoprávní a soukromé subjekty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/>
              <a:t>Projektová partnerství </a:t>
            </a:r>
            <a:r>
              <a:rPr lang="cs-CZ" sz="2000" dirty="0"/>
              <a:t>– doporučení, výběrového řízení se může účastnit i 1 subjekt </a:t>
            </a:r>
          </a:p>
          <a:p>
            <a:endParaRPr lang="cs-CZ" sz="2000" b="1" dirty="0"/>
          </a:p>
          <a:p>
            <a:r>
              <a:rPr lang="cs-CZ" sz="2000" b="1" dirty="0" smtClean="0"/>
              <a:t>Výběrová řízení </a:t>
            </a:r>
            <a:r>
              <a:rPr lang="cs-CZ" sz="2000" dirty="0" smtClean="0"/>
              <a:t>– odpadá kontrola 1. stupně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/>
              <a:t>100 % </a:t>
            </a:r>
            <a:r>
              <a:rPr lang="cs-CZ" sz="2000" dirty="0"/>
              <a:t>finančních prostředků na projekt (uznatelných nákladů)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508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719138" y="898525"/>
            <a:ext cx="7739062" cy="585788"/>
          </a:xfrm>
        </p:spPr>
        <p:txBody>
          <a:bodyPr/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cs typeface="Tahoma" pitchFamily="34" charset="0"/>
              </a:rPr>
              <a:t>Zaměření a cíle programu</a:t>
            </a:r>
          </a:p>
        </p:txBody>
      </p:sp>
      <p:grpSp>
        <p:nvGrpSpPr>
          <p:cNvPr id="8195" name="Skupina 24"/>
          <p:cNvGrpSpPr>
            <a:grpSpLocks/>
          </p:cNvGrpSpPr>
          <p:nvPr/>
        </p:nvGrpSpPr>
        <p:grpSpPr bwMode="auto">
          <a:xfrm>
            <a:off x="854060" y="1515146"/>
            <a:ext cx="7277100" cy="3786902"/>
            <a:chOff x="827584" y="1562447"/>
            <a:chExt cx="7277247" cy="4970424"/>
          </a:xfrm>
        </p:grpSpPr>
        <p:sp>
          <p:nvSpPr>
            <p:cNvPr id="26" name="Volný tvar 25"/>
            <p:cNvSpPr/>
            <p:nvPr/>
          </p:nvSpPr>
          <p:spPr>
            <a:xfrm>
              <a:off x="827584" y="1562447"/>
              <a:ext cx="7277247" cy="1491971"/>
            </a:xfrm>
            <a:custGeom>
              <a:avLst/>
              <a:gdLst>
                <a:gd name="connsiteX0" fmla="*/ 0 w 7191931"/>
                <a:gd name="connsiteY0" fmla="*/ 149240 h 1492398"/>
                <a:gd name="connsiteX1" fmla="*/ 149240 w 7191931"/>
                <a:gd name="connsiteY1" fmla="*/ 0 h 1492398"/>
                <a:gd name="connsiteX2" fmla="*/ 7042691 w 7191931"/>
                <a:gd name="connsiteY2" fmla="*/ 0 h 1492398"/>
                <a:gd name="connsiteX3" fmla="*/ 7191931 w 7191931"/>
                <a:gd name="connsiteY3" fmla="*/ 149240 h 1492398"/>
                <a:gd name="connsiteX4" fmla="*/ 7191931 w 7191931"/>
                <a:gd name="connsiteY4" fmla="*/ 1343158 h 1492398"/>
                <a:gd name="connsiteX5" fmla="*/ 7042691 w 7191931"/>
                <a:gd name="connsiteY5" fmla="*/ 1492398 h 1492398"/>
                <a:gd name="connsiteX6" fmla="*/ 149240 w 7191931"/>
                <a:gd name="connsiteY6" fmla="*/ 1492398 h 1492398"/>
                <a:gd name="connsiteX7" fmla="*/ 0 w 7191931"/>
                <a:gd name="connsiteY7" fmla="*/ 1343158 h 1492398"/>
                <a:gd name="connsiteX8" fmla="*/ 0 w 7191931"/>
                <a:gd name="connsiteY8" fmla="*/ 149240 h 149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1931" h="1492398">
                  <a:moveTo>
                    <a:pt x="0" y="149240"/>
                  </a:moveTo>
                  <a:cubicBezTo>
                    <a:pt x="0" y="66817"/>
                    <a:pt x="66817" y="0"/>
                    <a:pt x="149240" y="0"/>
                  </a:cubicBezTo>
                  <a:lnTo>
                    <a:pt x="7042691" y="0"/>
                  </a:lnTo>
                  <a:cubicBezTo>
                    <a:pt x="7125114" y="0"/>
                    <a:pt x="7191931" y="66817"/>
                    <a:pt x="7191931" y="149240"/>
                  </a:cubicBezTo>
                  <a:lnTo>
                    <a:pt x="7191931" y="1343158"/>
                  </a:lnTo>
                  <a:cubicBezTo>
                    <a:pt x="7191931" y="1425581"/>
                    <a:pt x="7125114" y="1492398"/>
                    <a:pt x="7042691" y="1492398"/>
                  </a:cubicBezTo>
                  <a:lnTo>
                    <a:pt x="149240" y="1492398"/>
                  </a:lnTo>
                  <a:cubicBezTo>
                    <a:pt x="66817" y="1492398"/>
                    <a:pt x="0" y="1425581"/>
                    <a:pt x="0" y="1343158"/>
                  </a:cubicBezTo>
                  <a:lnTo>
                    <a:pt x="0" y="14924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77000">
                  <a:srgbClr val="FFC0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5151" tIns="135151" rIns="135151" bIns="135151" spcCol="1270" anchor="ctr"/>
            <a:lstStyle/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Prioritní osa 1 </a:t>
              </a:r>
            </a:p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 Územně analytické podklady,</a:t>
              </a:r>
            </a:p>
            <a:p>
              <a:pPr algn="ctr" defTabSz="10668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přenos, pozorování, nástroje a informovanost</a:t>
              </a:r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827584" y="3138805"/>
              <a:ext cx="3384618" cy="1637117"/>
            </a:xfrm>
            <a:custGeom>
              <a:avLst/>
              <a:gdLst>
                <a:gd name="connsiteX0" fmla="*/ 0 w 3528248"/>
                <a:gd name="connsiteY0" fmla="*/ 272966 h 1637766"/>
                <a:gd name="connsiteX1" fmla="*/ 272966 w 3528248"/>
                <a:gd name="connsiteY1" fmla="*/ 0 h 1637766"/>
                <a:gd name="connsiteX2" fmla="*/ 3255282 w 3528248"/>
                <a:gd name="connsiteY2" fmla="*/ 0 h 1637766"/>
                <a:gd name="connsiteX3" fmla="*/ 3528248 w 3528248"/>
                <a:gd name="connsiteY3" fmla="*/ 272966 h 1637766"/>
                <a:gd name="connsiteX4" fmla="*/ 3528248 w 3528248"/>
                <a:gd name="connsiteY4" fmla="*/ 1364800 h 1637766"/>
                <a:gd name="connsiteX5" fmla="*/ 3255282 w 3528248"/>
                <a:gd name="connsiteY5" fmla="*/ 1637766 h 1637766"/>
                <a:gd name="connsiteX6" fmla="*/ 272966 w 3528248"/>
                <a:gd name="connsiteY6" fmla="*/ 1637766 h 1637766"/>
                <a:gd name="connsiteX7" fmla="*/ 0 w 3528248"/>
                <a:gd name="connsiteY7" fmla="*/ 1364800 h 1637766"/>
                <a:gd name="connsiteX8" fmla="*/ 0 w 3528248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8248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255282" y="0"/>
                  </a:lnTo>
                  <a:cubicBezTo>
                    <a:pt x="3406037" y="0"/>
                    <a:pt x="3528248" y="122211"/>
                    <a:pt x="3528248" y="272966"/>
                  </a:cubicBezTo>
                  <a:lnTo>
                    <a:pt x="3528248" y="1364800"/>
                  </a:lnTo>
                  <a:cubicBezTo>
                    <a:pt x="3528248" y="1515555"/>
                    <a:pt x="3406037" y="1637766"/>
                    <a:pt x="3255282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25000">
                  <a:srgbClr val="FFC000"/>
                </a:gs>
                <a:gs pos="82000">
                  <a:srgbClr val="FFFF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Specifický cíl 1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Průběžná produkce evropských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územně analytických podkladů</a:t>
              </a:r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827584" y="4895754"/>
              <a:ext cx="3433831" cy="1637117"/>
            </a:xfrm>
            <a:custGeom>
              <a:avLst/>
              <a:gdLst>
                <a:gd name="connsiteX0" fmla="*/ 0 w 3569411"/>
                <a:gd name="connsiteY0" fmla="*/ 272966 h 1637766"/>
                <a:gd name="connsiteX1" fmla="*/ 272966 w 3569411"/>
                <a:gd name="connsiteY1" fmla="*/ 0 h 1637766"/>
                <a:gd name="connsiteX2" fmla="*/ 3296445 w 3569411"/>
                <a:gd name="connsiteY2" fmla="*/ 0 h 1637766"/>
                <a:gd name="connsiteX3" fmla="*/ 3569411 w 3569411"/>
                <a:gd name="connsiteY3" fmla="*/ 272966 h 1637766"/>
                <a:gd name="connsiteX4" fmla="*/ 3569411 w 3569411"/>
                <a:gd name="connsiteY4" fmla="*/ 1364800 h 1637766"/>
                <a:gd name="connsiteX5" fmla="*/ 3296445 w 3569411"/>
                <a:gd name="connsiteY5" fmla="*/ 1637766 h 1637766"/>
                <a:gd name="connsiteX6" fmla="*/ 272966 w 3569411"/>
                <a:gd name="connsiteY6" fmla="*/ 1637766 h 1637766"/>
                <a:gd name="connsiteX7" fmla="*/ 0 w 3569411"/>
                <a:gd name="connsiteY7" fmla="*/ 1364800 h 1637766"/>
                <a:gd name="connsiteX8" fmla="*/ 0 w 3569411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69411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296445" y="0"/>
                  </a:lnTo>
                  <a:cubicBezTo>
                    <a:pt x="3447200" y="0"/>
                    <a:pt x="3569411" y="122211"/>
                    <a:pt x="3569411" y="272966"/>
                  </a:cubicBezTo>
                  <a:lnTo>
                    <a:pt x="3569411" y="1364800"/>
                  </a:lnTo>
                  <a:cubicBezTo>
                    <a:pt x="3569411" y="1515555"/>
                    <a:pt x="3447200" y="1637766"/>
                    <a:pt x="3296445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15000">
                  <a:srgbClr val="FFFF00"/>
                </a:gs>
                <a:gs pos="100000">
                  <a:srgbClr val="92D05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Specifický cíl 2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Lepší přenos znalostí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a využití analytické podpory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uživatelů</a:t>
              </a: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4648773" y="3167498"/>
              <a:ext cx="3456058" cy="1638805"/>
            </a:xfrm>
            <a:custGeom>
              <a:avLst/>
              <a:gdLst>
                <a:gd name="connsiteX0" fmla="*/ 0 w 3667826"/>
                <a:gd name="connsiteY0" fmla="*/ 272966 h 1637766"/>
                <a:gd name="connsiteX1" fmla="*/ 272966 w 3667826"/>
                <a:gd name="connsiteY1" fmla="*/ 0 h 1637766"/>
                <a:gd name="connsiteX2" fmla="*/ 3394860 w 3667826"/>
                <a:gd name="connsiteY2" fmla="*/ 0 h 1637766"/>
                <a:gd name="connsiteX3" fmla="*/ 3667826 w 3667826"/>
                <a:gd name="connsiteY3" fmla="*/ 272966 h 1637766"/>
                <a:gd name="connsiteX4" fmla="*/ 3667826 w 3667826"/>
                <a:gd name="connsiteY4" fmla="*/ 1364800 h 1637766"/>
                <a:gd name="connsiteX5" fmla="*/ 3394860 w 3667826"/>
                <a:gd name="connsiteY5" fmla="*/ 1637766 h 1637766"/>
                <a:gd name="connsiteX6" fmla="*/ 272966 w 3667826"/>
                <a:gd name="connsiteY6" fmla="*/ 1637766 h 1637766"/>
                <a:gd name="connsiteX7" fmla="*/ 0 w 3667826"/>
                <a:gd name="connsiteY7" fmla="*/ 1364800 h 1637766"/>
                <a:gd name="connsiteX8" fmla="*/ 0 w 3667826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67826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394860" y="0"/>
                  </a:lnTo>
                  <a:cubicBezTo>
                    <a:pt x="3545615" y="0"/>
                    <a:pt x="3667826" y="122211"/>
                    <a:pt x="3667826" y="272966"/>
                  </a:cubicBezTo>
                  <a:lnTo>
                    <a:pt x="3667826" y="1364800"/>
                  </a:lnTo>
                  <a:cubicBezTo>
                    <a:pt x="3667826" y="1515555"/>
                    <a:pt x="3545615" y="1637766"/>
                    <a:pt x="3394860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2000">
                  <a:srgbClr val="FFC000"/>
                </a:gs>
                <a:gs pos="78000">
                  <a:srgbClr val="FFFF0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Specifický cíl 3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Kvalitnější územní pozorování </a:t>
              </a: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a nástroje pro územní </a:t>
              </a:r>
              <a:r>
                <a:rPr lang="cs-CZ" sz="1400" dirty="0" smtClean="0">
                  <a:solidFill>
                    <a:srgbClr val="000000"/>
                  </a:solidFill>
                </a:rPr>
                <a:t>analýzy</a:t>
              </a:r>
              <a:endParaRPr lang="cs-CZ" sz="1400" dirty="0">
                <a:solidFill>
                  <a:srgbClr val="000000"/>
                </a:solidFill>
              </a:endParaRPr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4670999" y="4895754"/>
              <a:ext cx="3433832" cy="1637117"/>
            </a:xfrm>
            <a:custGeom>
              <a:avLst/>
              <a:gdLst>
                <a:gd name="connsiteX0" fmla="*/ 0 w 3640446"/>
                <a:gd name="connsiteY0" fmla="*/ 272966 h 1637766"/>
                <a:gd name="connsiteX1" fmla="*/ 272966 w 3640446"/>
                <a:gd name="connsiteY1" fmla="*/ 0 h 1637766"/>
                <a:gd name="connsiteX2" fmla="*/ 3367480 w 3640446"/>
                <a:gd name="connsiteY2" fmla="*/ 0 h 1637766"/>
                <a:gd name="connsiteX3" fmla="*/ 3640446 w 3640446"/>
                <a:gd name="connsiteY3" fmla="*/ 272966 h 1637766"/>
                <a:gd name="connsiteX4" fmla="*/ 3640446 w 3640446"/>
                <a:gd name="connsiteY4" fmla="*/ 1364800 h 1637766"/>
                <a:gd name="connsiteX5" fmla="*/ 3367480 w 3640446"/>
                <a:gd name="connsiteY5" fmla="*/ 1637766 h 1637766"/>
                <a:gd name="connsiteX6" fmla="*/ 272966 w 3640446"/>
                <a:gd name="connsiteY6" fmla="*/ 1637766 h 1637766"/>
                <a:gd name="connsiteX7" fmla="*/ 0 w 3640446"/>
                <a:gd name="connsiteY7" fmla="*/ 1364800 h 1637766"/>
                <a:gd name="connsiteX8" fmla="*/ 0 w 3640446"/>
                <a:gd name="connsiteY8" fmla="*/ 272966 h 1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0446" h="1637766">
                  <a:moveTo>
                    <a:pt x="0" y="272966"/>
                  </a:moveTo>
                  <a:cubicBezTo>
                    <a:pt x="0" y="122211"/>
                    <a:pt x="122211" y="0"/>
                    <a:pt x="272966" y="0"/>
                  </a:cubicBezTo>
                  <a:lnTo>
                    <a:pt x="3367480" y="0"/>
                  </a:lnTo>
                  <a:cubicBezTo>
                    <a:pt x="3518235" y="0"/>
                    <a:pt x="3640446" y="122211"/>
                    <a:pt x="3640446" y="272966"/>
                  </a:cubicBezTo>
                  <a:lnTo>
                    <a:pt x="3640446" y="1364800"/>
                  </a:lnTo>
                  <a:cubicBezTo>
                    <a:pt x="3640446" y="1515555"/>
                    <a:pt x="3518235" y="1637766"/>
                    <a:pt x="3367480" y="1637766"/>
                  </a:cubicBezTo>
                  <a:lnTo>
                    <a:pt x="272966" y="1637766"/>
                  </a:lnTo>
                  <a:cubicBezTo>
                    <a:pt x="122211" y="1637766"/>
                    <a:pt x="0" y="1515555"/>
                    <a:pt x="0" y="1364800"/>
                  </a:cubicBezTo>
                  <a:lnTo>
                    <a:pt x="0" y="272966"/>
                  </a:lnTo>
                  <a:close/>
                </a:path>
              </a:pathLst>
            </a:custGeom>
            <a:gradFill>
              <a:gsLst>
                <a:gs pos="15000">
                  <a:srgbClr val="FFFF00"/>
                </a:gs>
                <a:gs pos="82000">
                  <a:srgbClr val="92D050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6149" tIns="156149" rIns="156149" bIns="156149" spcCol="1270" anchor="ctr"/>
            <a:lstStyle/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400" dirty="0" smtClean="0">
                  <a:solidFill>
                    <a:srgbClr val="000000"/>
                  </a:solidFill>
                </a:rPr>
                <a:t>Specifický cíl 4</a:t>
              </a:r>
              <a:endParaRPr lang="cs-CZ" sz="1400" dirty="0">
                <a:solidFill>
                  <a:srgbClr val="000000"/>
                </a:solidFill>
              </a:endParaRPr>
            </a:p>
            <a:p>
              <a:pPr algn="ctr" defTabSz="889000">
                <a:spcAft>
                  <a:spcPct val="35000"/>
                </a:spcAft>
                <a:defRPr/>
              </a:pPr>
              <a:r>
                <a:rPr lang="cs-CZ" sz="1400" dirty="0">
                  <a:solidFill>
                    <a:srgbClr val="000000"/>
                  </a:solidFill>
                </a:rPr>
                <a:t>Širší informovanost a využívání územně analytických podkladů</a:t>
              </a:r>
            </a:p>
          </p:txBody>
        </p:sp>
      </p:grpSp>
      <p:sp>
        <p:nvSpPr>
          <p:cNvPr id="8196" name="Ovál 3"/>
          <p:cNvSpPr>
            <a:spLocks noChangeArrowheads="1"/>
          </p:cNvSpPr>
          <p:nvPr/>
        </p:nvSpPr>
        <p:spPr bwMode="auto">
          <a:xfrm>
            <a:off x="1116013" y="2349500"/>
            <a:ext cx="2930525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197" name="Ovál 4"/>
          <p:cNvSpPr>
            <a:spLocks noChangeArrowheads="1"/>
          </p:cNvSpPr>
          <p:nvPr/>
        </p:nvSpPr>
        <p:spPr bwMode="auto">
          <a:xfrm>
            <a:off x="827088" y="2205038"/>
            <a:ext cx="66246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198" name="Ovál 5"/>
          <p:cNvSpPr>
            <a:spLocks noChangeArrowheads="1"/>
          </p:cNvSpPr>
          <p:nvPr/>
        </p:nvSpPr>
        <p:spPr bwMode="auto">
          <a:xfrm>
            <a:off x="827088" y="2205038"/>
            <a:ext cx="7345362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199" name="Ovál 7"/>
          <p:cNvSpPr>
            <a:spLocks noChangeArrowheads="1"/>
          </p:cNvSpPr>
          <p:nvPr/>
        </p:nvSpPr>
        <p:spPr bwMode="auto">
          <a:xfrm>
            <a:off x="1396191" y="2333294"/>
            <a:ext cx="61928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00" name="Ovál 8"/>
          <p:cNvSpPr>
            <a:spLocks noChangeArrowheads="1"/>
          </p:cNvSpPr>
          <p:nvPr/>
        </p:nvSpPr>
        <p:spPr bwMode="auto">
          <a:xfrm>
            <a:off x="1258888" y="2492375"/>
            <a:ext cx="6408737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201" name="Ovál 9"/>
          <p:cNvSpPr>
            <a:spLocks noChangeArrowheads="1"/>
          </p:cNvSpPr>
          <p:nvPr/>
        </p:nvSpPr>
        <p:spPr bwMode="auto">
          <a:xfrm>
            <a:off x="1403350" y="1628775"/>
            <a:ext cx="6337300" cy="14906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202" name="Ovál 10"/>
          <p:cNvSpPr>
            <a:spLocks noChangeArrowheads="1"/>
          </p:cNvSpPr>
          <p:nvPr/>
        </p:nvSpPr>
        <p:spPr bwMode="auto">
          <a:xfrm>
            <a:off x="2552973" y="3094832"/>
            <a:ext cx="6096000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cxnSp>
        <p:nvCxnSpPr>
          <p:cNvPr id="8203" name="Přímá spojnice 12"/>
          <p:cNvCxnSpPr>
            <a:cxnSpLocks noChangeShapeType="1"/>
          </p:cNvCxnSpPr>
          <p:nvPr/>
        </p:nvCxnSpPr>
        <p:spPr bwMode="auto">
          <a:xfrm>
            <a:off x="3708400" y="34067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8204" name="Přímá spojnice 15"/>
          <p:cNvCxnSpPr>
            <a:cxnSpLocks noChangeShapeType="1"/>
          </p:cNvCxnSpPr>
          <p:nvPr/>
        </p:nvCxnSpPr>
        <p:spPr bwMode="auto">
          <a:xfrm>
            <a:off x="2916238" y="2949575"/>
            <a:ext cx="769937" cy="7715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8205" name="Šipka doprava 18"/>
          <p:cNvSpPr>
            <a:spLocks noChangeArrowheads="1"/>
          </p:cNvSpPr>
          <p:nvPr/>
        </p:nvSpPr>
        <p:spPr bwMode="auto">
          <a:xfrm>
            <a:off x="1716088" y="2806700"/>
            <a:ext cx="979487" cy="484188"/>
          </a:xfrm>
          <a:prstGeom prst="rightArrow">
            <a:avLst>
              <a:gd name="adj1" fmla="val 50000"/>
              <a:gd name="adj2" fmla="val 5010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8206" name="Obdélník 19"/>
          <p:cNvSpPr>
            <a:spLocks noChangeArrowheads="1"/>
          </p:cNvSpPr>
          <p:nvPr/>
        </p:nvSpPr>
        <p:spPr bwMode="auto">
          <a:xfrm>
            <a:off x="1403350" y="23495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075" tIns="46037" rIns="92075" bIns="46037" anchor="ctr"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 bwMode="auto">
          <a:xfrm flipH="1">
            <a:off x="8375257" y="3258799"/>
            <a:ext cx="45719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cs-CZ" sz="2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21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016152"/>
              </p:ext>
            </p:extLst>
          </p:nvPr>
        </p:nvGraphicFramePr>
        <p:xfrm>
          <a:off x="450640" y="3571312"/>
          <a:ext cx="7739062" cy="305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8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"/>
          <p:cNvSpPr>
            <a:spLocks noGrp="1"/>
          </p:cNvSpPr>
          <p:nvPr/>
        </p:nvSpPr>
        <p:spPr bwMode="auto">
          <a:xfrm>
            <a:off x="457200" y="765175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</a:t>
            </a:r>
            <a:r>
              <a:rPr lang="cs-CZ" sz="2800" b="1" dirty="0">
                <a:solidFill>
                  <a:srgbClr val="002060"/>
                </a:solidFill>
                <a:latin typeface="Verdana" pitchFamily="34" charset="0"/>
              </a:rPr>
              <a:t>1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</a:rPr>
              <a:t>– 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SO</a:t>
            </a: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1</a:t>
            </a:r>
            <a:endParaRPr lang="en-US" sz="2800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323850" y="1341438"/>
            <a:ext cx="8362950" cy="3671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>
              <a:spcAft>
                <a:spcPts val="1200"/>
              </a:spcAft>
              <a:defRPr/>
            </a:pPr>
            <a:r>
              <a:rPr lang="cs-CZ" sz="22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Průběžná produkce evropských územně analytických podkladů</a:t>
            </a:r>
            <a:endParaRPr lang="en-US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Projekty aplikovaného výzkumu – tvorba evropských územních  důkazů (mezioborový výzkum)</a:t>
            </a:r>
          </a:p>
          <a:p>
            <a:pPr marL="88900">
              <a:spcAft>
                <a:spcPts val="300"/>
              </a:spcAft>
              <a:defRPr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Vize a scénáře budoucího vývoje evropského území</a:t>
            </a:r>
          </a:p>
          <a:p>
            <a:pPr marL="88900">
              <a:spcAft>
                <a:spcPts val="300"/>
              </a:spcAft>
              <a:defRPr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Posouzení územního dopadu politik EU</a:t>
            </a: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>
              <a:defRPr/>
            </a:pPr>
            <a:endParaRPr lang="en-US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>
              <a:defRPr/>
            </a:pP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1260475" lvl="3" indent="-457200">
              <a:spcAft>
                <a:spcPts val="600"/>
              </a:spcAft>
              <a:buFont typeface="Arial" charset="0"/>
              <a:buNone/>
              <a:tabLst>
                <a:tab pos="1438275" algn="l"/>
              </a:tabLst>
              <a:defRPr/>
            </a:pPr>
            <a:r>
              <a:rPr lang="en-GB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23850" y="5103813"/>
            <a:ext cx="8362950" cy="10926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8900">
              <a:spcAft>
                <a:spcPts val="300"/>
              </a:spcAft>
            </a:pP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22</a:t>
            </a: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projektů aplikovaného výzkumu – výběrová řízení,</a:t>
            </a:r>
            <a:r>
              <a:rPr lang="cs-CZ" sz="20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max. doba projektu – 18 měsíců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88900"/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15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.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6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 mi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l.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€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73016"/>
            <a:ext cx="1836000" cy="1279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6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1412875"/>
            <a:ext cx="8229600" cy="3960341"/>
          </a:xfrm>
          <a:solidFill>
            <a:schemeClr val="bg1"/>
          </a:solidFill>
        </p:spPr>
        <p:txBody>
          <a:bodyPr/>
          <a:lstStyle/>
          <a:p>
            <a:r>
              <a:rPr lang="cs-CZ" sz="20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 smtClean="0"/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Transition of </a:t>
            </a:r>
            <a:r>
              <a:rPr lang="cs-CZ" sz="2000" dirty="0">
                <a:solidFill>
                  <a:srgbClr val="002060"/>
                </a:solidFill>
              </a:rPr>
              <a:t>r</a:t>
            </a:r>
            <a:r>
              <a:rPr lang="en-US" sz="2000" dirty="0" smtClean="0">
                <a:solidFill>
                  <a:srgbClr val="002060"/>
                </a:solidFill>
              </a:rPr>
              <a:t>egional economies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Rural development in 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Interregional </a:t>
            </a:r>
            <a:r>
              <a:rPr lang="cs-CZ" sz="2000" dirty="0">
                <a:solidFill>
                  <a:srgbClr val="002060"/>
                </a:solidFill>
              </a:rPr>
              <a:t>r</a:t>
            </a:r>
            <a:r>
              <a:rPr lang="en-US" sz="2000" dirty="0" smtClean="0">
                <a:solidFill>
                  <a:srgbClr val="002060"/>
                </a:solidFill>
              </a:rPr>
              <a:t>elations in 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Sustainable </a:t>
            </a:r>
            <a:r>
              <a:rPr lang="cs-CZ" sz="2000" dirty="0">
                <a:solidFill>
                  <a:srgbClr val="002060"/>
                </a:solidFill>
              </a:rPr>
              <a:t>l</a:t>
            </a:r>
            <a:r>
              <a:rPr lang="en-US" sz="2000" dirty="0" smtClean="0">
                <a:solidFill>
                  <a:srgbClr val="002060"/>
                </a:solidFill>
              </a:rPr>
              <a:t>and-use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Territorial </a:t>
            </a:r>
            <a:r>
              <a:rPr lang="cs-CZ" sz="2000" dirty="0" smtClean="0">
                <a:solidFill>
                  <a:srgbClr val="002060"/>
                </a:solidFill>
              </a:rPr>
              <a:t>i</a:t>
            </a:r>
            <a:r>
              <a:rPr lang="en-US" sz="2000" dirty="0" smtClean="0">
                <a:solidFill>
                  <a:srgbClr val="002060"/>
                </a:solidFill>
              </a:rPr>
              <a:t>mpact</a:t>
            </a:r>
            <a:r>
              <a:rPr lang="cs-CZ" sz="2000" dirty="0" smtClean="0">
                <a:solidFill>
                  <a:srgbClr val="002060"/>
                </a:solidFill>
              </a:rPr>
              <a:t>s</a:t>
            </a:r>
            <a:r>
              <a:rPr lang="en-US" sz="2000" dirty="0" smtClean="0">
                <a:solidFill>
                  <a:srgbClr val="002060"/>
                </a:solidFill>
              </a:rPr>
              <a:t> of natural disasters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 Quality of life measurements and methodology</a:t>
            </a:r>
          </a:p>
          <a:p>
            <a:pPr>
              <a:defRPr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871538"/>
            <a:ext cx="8229600" cy="39687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 altLang="lb-LU" dirty="0" smtClean="0">
              <a:solidFill>
                <a:schemeClr val="tx2"/>
              </a:solidFill>
            </a:endParaRPr>
          </a:p>
          <a:p>
            <a:pPr marL="452438">
              <a:spcAft>
                <a:spcPts val="60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SO1 – </a:t>
            </a:r>
            <a:r>
              <a:rPr lang="cs-CZ" dirty="0">
                <a:solidFill>
                  <a:srgbClr val="002060"/>
                </a:solidFill>
              </a:rPr>
              <a:t>6</a:t>
            </a:r>
            <a:r>
              <a:rPr lang="cs-CZ" dirty="0" smtClean="0">
                <a:solidFill>
                  <a:srgbClr val="002060"/>
                </a:solidFill>
              </a:rPr>
              <a:t> výběrových řízení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529594" y="5589240"/>
            <a:ext cx="7835799" cy="10002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b="1" dirty="0" smtClean="0"/>
              <a:t>Výběrová </a:t>
            </a:r>
            <a:r>
              <a:rPr lang="cs-CZ" b="1" dirty="0"/>
              <a:t>ř</a:t>
            </a:r>
            <a:r>
              <a:rPr lang="cs-CZ" b="1" dirty="0" smtClean="0"/>
              <a:t>ízení </a:t>
            </a:r>
            <a:r>
              <a:rPr lang="en-US" b="1" dirty="0" smtClean="0"/>
              <a:t>– </a:t>
            </a:r>
            <a:r>
              <a:rPr lang="cs-CZ" b="1" dirty="0"/>
              <a:t>4</a:t>
            </a:r>
            <a:r>
              <a:rPr lang="cs-CZ" b="1" dirty="0" smtClean="0"/>
              <a:t>. kolo, předběžný termín pro předložení</a:t>
            </a:r>
            <a:endParaRPr lang="en-US" b="1" dirty="0" smtClean="0"/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únor/březen 2018</a:t>
            </a:r>
          </a:p>
          <a:p>
            <a:pPr algn="ctr"/>
            <a:r>
              <a:rPr lang="cs-CZ" b="1" dirty="0" smtClean="0"/>
              <a:t> 5. kolo – počátek roku 2019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614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2"/>
          <p:cNvSpPr>
            <a:spLocks noGrp="1"/>
          </p:cNvSpPr>
          <p:nvPr/>
        </p:nvSpPr>
        <p:spPr bwMode="auto">
          <a:xfrm>
            <a:off x="457200" y="7350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4025" indent="3175" algn="ctr">
              <a:spcAft>
                <a:spcPts val="300"/>
              </a:spcAft>
            </a:pPr>
            <a:r>
              <a:rPr lang="cs-CZ" sz="2800" b="1" dirty="0" smtClean="0">
                <a:solidFill>
                  <a:srgbClr val="002060"/>
                </a:solidFill>
                <a:latin typeface="Verdana" pitchFamily="34" charset="0"/>
              </a:rPr>
              <a:t>Specifický cíl </a:t>
            </a:r>
            <a:r>
              <a:rPr lang="en-US" sz="2800" b="1" dirty="0" smtClean="0">
                <a:solidFill>
                  <a:srgbClr val="002060"/>
                </a:solidFill>
                <a:latin typeface="Verdana" pitchFamily="34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Verdana" pitchFamily="34" charset="0"/>
              </a:rPr>
              <a:t>– SO2</a:t>
            </a:r>
          </a:p>
        </p:txBody>
      </p:sp>
      <p:sp>
        <p:nvSpPr>
          <p:cNvPr id="5124" name="TextBox 13"/>
          <p:cNvSpPr txBox="1">
            <a:spLocks noChangeArrowheads="1"/>
          </p:cNvSpPr>
          <p:nvPr/>
        </p:nvSpPr>
        <p:spPr bwMode="auto">
          <a:xfrm>
            <a:off x="683567" y="1368425"/>
            <a:ext cx="8065145" cy="39327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>
              <a:spcAft>
                <a:spcPts val="1200"/>
              </a:spcAft>
              <a:defRPr/>
            </a:pPr>
            <a:r>
              <a:rPr lang="cs-CZ" sz="2200" i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Lepší přenos znalostí a využití analytické podpory uživatelů</a:t>
            </a:r>
            <a:endParaRPr lang="en-US" sz="2200" i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Tvorba cílených analýz, které definuje zainteresovaný subjekt (stakeholder) na národní, regionální a místní úrovni</a:t>
            </a:r>
            <a:endParaRPr lang="en-GB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Podpora pro orgány provádějící programy EÚS, makroreg. strategie a jiné programy z fondů EU -  na požádání, tematické podklady o specifických </a:t>
            </a: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tematických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oblastech (</a:t>
            </a:r>
            <a:r>
              <a:rPr lang="cs-CZ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územní 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monitoring, využití dat programu ESPON)</a:t>
            </a: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Policy briefs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(pracovní dokumenty – politické instrukce) - krátké zprávy, rychle a včas 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cs-CZ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základě poptávky</a:t>
            </a:r>
            <a:r>
              <a:rPr lang="en-GB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cs-CZ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cs-CZ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55600" indent="-266700">
              <a:spcAft>
                <a:spcPts val="30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8900">
              <a:spcAft>
                <a:spcPts val="600"/>
              </a:spcAft>
              <a:defRPr/>
            </a:pPr>
            <a:endParaRPr lang="en-GB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4025" indent="3175">
              <a:spcAft>
                <a:spcPts val="0"/>
              </a:spcAft>
              <a:defRPr/>
            </a:pPr>
            <a:endParaRPr lang="en-GB" sz="2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4025" indent="3175">
              <a:spcAft>
                <a:spcPts val="0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4025" indent="3175">
              <a:spcAft>
                <a:spcPts val="600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4025" indent="3175">
              <a:spcAft>
                <a:spcPts val="600"/>
              </a:spcAft>
              <a:defRPr/>
            </a:pPr>
            <a:r>
              <a:rPr lang="en-GB" sz="2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685800">
              <a:defRPr/>
            </a:pPr>
            <a:endParaRPr lang="en-GB" i="1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3" indent="-457200">
              <a:spcAft>
                <a:spcPts val="600"/>
              </a:spcAft>
              <a:buFont typeface="Arial" charset="0"/>
              <a:buNone/>
              <a:tabLst>
                <a:tab pos="1438275" algn="l"/>
              </a:tabLst>
              <a:defRPr/>
            </a:pPr>
            <a:r>
              <a:rPr lang="en-GB" sz="2800" dirty="0">
                <a:latin typeface="Calibri" pitchFamily="34" charset="0"/>
                <a:ea typeface="ＭＳ Ｐゴシック" pitchFamily="34" charset="-128"/>
                <a:cs typeface="Arial" charset="0"/>
              </a:rPr>
              <a:t>  </a:t>
            </a:r>
          </a:p>
          <a:p>
            <a:pPr marL="1260475" lvl="1" indent="-457200">
              <a:tabLst>
                <a:tab pos="1438275" algn="l"/>
              </a:tabLst>
              <a:defRPr/>
            </a:pPr>
            <a:endParaRPr lang="en-GB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260475" lvl="1" indent="-457200">
              <a:tabLst>
                <a:tab pos="1438275" algn="l"/>
              </a:tabLst>
              <a:defRPr/>
            </a:pPr>
            <a:endParaRPr lang="en-US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677740" y="5373216"/>
            <a:ext cx="8093052" cy="122084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88900">
              <a:spcAft>
                <a:spcPts val="800"/>
              </a:spcAft>
            </a:pP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25 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cílených analýz </a:t>
            </a: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endParaRPr lang="cs-CZ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88900">
              <a:spcAft>
                <a:spcPts val="800"/>
              </a:spcAft>
            </a:pP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45 </a:t>
            </a:r>
            <a:r>
              <a:rPr lang="en-GB" sz="2000" dirty="0">
                <a:solidFill>
                  <a:srgbClr val="002060"/>
                </a:solidFill>
                <a:latin typeface="Verdana" pitchFamily="34" charset="0"/>
              </a:rPr>
              <a:t>policy </a:t>
            </a:r>
            <a:r>
              <a:rPr lang="en-GB" sz="2000" dirty="0" smtClean="0">
                <a:solidFill>
                  <a:srgbClr val="002060"/>
                </a:solidFill>
                <a:latin typeface="Verdana" pitchFamily="34" charset="0"/>
              </a:rPr>
              <a:t>briefs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 (krátké zprávy)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  <a:p>
            <a:pPr marL="88900"/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6.4 mil</a:t>
            </a:r>
            <a:r>
              <a:rPr lang="cs-CZ" sz="2000" dirty="0" smtClean="0">
                <a:solidFill>
                  <a:srgbClr val="002060"/>
                </a:solidFill>
                <a:latin typeface="Verdana" pitchFamily="34" charset="0"/>
              </a:rPr>
              <a:t>. </a:t>
            </a:r>
            <a:r>
              <a:rPr lang="en-US" sz="2000" dirty="0" smtClean="0">
                <a:solidFill>
                  <a:srgbClr val="002060"/>
                </a:solidFill>
                <a:latin typeface="Verdana" pitchFamily="34" charset="0"/>
              </a:rPr>
              <a:t>€</a:t>
            </a:r>
            <a:endParaRPr lang="en-GB" sz="20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15639"/>
            <a:ext cx="1471700" cy="9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3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">
  <a:themeElements>
    <a:clrScheme name="">
      <a:dk1>
        <a:srgbClr val="000000"/>
      </a:dk1>
      <a:lt1>
        <a:srgbClr val="FFFFFF"/>
      </a:lt1>
      <a:dk2>
        <a:srgbClr val="000000"/>
      </a:dk2>
      <a:lt2>
        <a:srgbClr val="B3B3B3"/>
      </a:lt2>
      <a:accent1>
        <a:srgbClr val="D10000"/>
      </a:accent1>
      <a:accent2>
        <a:srgbClr val="08007D"/>
      </a:accent2>
      <a:accent3>
        <a:srgbClr val="FFFFFF"/>
      </a:accent3>
      <a:accent4>
        <a:srgbClr val="000000"/>
      </a:accent4>
      <a:accent5>
        <a:srgbClr val="E5AAAA"/>
      </a:accent5>
      <a:accent6>
        <a:srgbClr val="060071"/>
      </a:accent6>
      <a:hlink>
        <a:srgbClr val="007F19"/>
      </a:hlink>
      <a:folHlink>
        <a:srgbClr val="D9D9D9"/>
      </a:folHlink>
    </a:clrScheme>
    <a:fontScheme name="Presentation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7" rIns="92075" bIns="46037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esentat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0000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8A0000"/>
        </a:accent6>
        <a:hlink>
          <a:srgbClr val="8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0A01"/>
        </a:accent1>
        <a:accent2>
          <a:srgbClr val="960101"/>
        </a:accent2>
        <a:accent3>
          <a:srgbClr val="FFFFFF"/>
        </a:accent3>
        <a:accent4>
          <a:srgbClr val="000000"/>
        </a:accent4>
        <a:accent5>
          <a:srgbClr val="EBAAAA"/>
        </a:accent5>
        <a:accent6>
          <a:srgbClr val="870101"/>
        </a:accent6>
        <a:hlink>
          <a:srgbClr val="5A010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act III">
  <a:themeElements>
    <a:clrScheme name="Úvodní list 2">
      <a:dk1>
        <a:srgbClr val="000000"/>
      </a:dk1>
      <a:lt1>
        <a:srgbClr val="FFFFFF"/>
      </a:lt1>
      <a:dk2>
        <a:srgbClr val="000099"/>
      </a:dk2>
      <a:lt2>
        <a:srgbClr val="EEECE1"/>
      </a:lt2>
      <a:accent1>
        <a:srgbClr val="000099"/>
      </a:accent1>
      <a:accent2>
        <a:srgbClr val="00AF3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38"/>
      </a:accent6>
      <a:hlink>
        <a:srgbClr val="00AF3F"/>
      </a:hlink>
      <a:folHlink>
        <a:srgbClr val="868686"/>
      </a:folHlink>
    </a:clrScheme>
    <a:fontScheme name="1_Úvodní lis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a="http://schemas.openxmlformats.org/drawingml/2006/main">
  <a:clrScheme name="Vnitřní list bez nadpisu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3.xml><?xml version="1.0" encoding="utf-8"?>
<a:themeOverride xmlns:a="http://schemas.openxmlformats.org/drawingml/2006/main">
  <a:clrScheme name="Vnitřní list s odrážkami 1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9838</TotalTime>
  <Words>1044</Words>
  <Application>Microsoft Office PowerPoint</Application>
  <PresentationFormat>Předvádění na obrazovce (4:3)</PresentationFormat>
  <Paragraphs>258</Paragraphs>
  <Slides>19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32" baseType="lpstr">
      <vt:lpstr>MS PGothic</vt:lpstr>
      <vt:lpstr>MS PGothic</vt:lpstr>
      <vt:lpstr>Arial</vt:lpstr>
      <vt:lpstr>Calibri</vt:lpstr>
      <vt:lpstr>Tahoma</vt:lpstr>
      <vt:lpstr>Times</vt:lpstr>
      <vt:lpstr>Times New Roman</vt:lpstr>
      <vt:lpstr>Verdana</vt:lpstr>
      <vt:lpstr>Wingdings</vt:lpstr>
      <vt:lpstr>Presentation2</vt:lpstr>
      <vt:lpstr>Interact III</vt:lpstr>
      <vt:lpstr>CorelDRAW</vt:lpstr>
      <vt:lpstr>Prezentace Microsoft PowerPointu 97–2003</vt:lpstr>
      <vt:lpstr>PS ESPON 2020 </vt:lpstr>
      <vt:lpstr>Program ESPON 2020 </vt:lpstr>
      <vt:lpstr>Území programu a rozpočet</vt:lpstr>
      <vt:lpstr>Implementační struktura</vt:lpstr>
      <vt:lpstr>Podmínky pro žadatele</vt:lpstr>
      <vt:lpstr>Zaměření a cíle programu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Česká účast v projektech OP ESPON 2020</vt:lpstr>
      <vt:lpstr>Prezentace aplikace PowerPoint</vt:lpstr>
      <vt:lpstr>Prezentace aplikace PowerPoint</vt:lpstr>
      <vt:lpstr>Prezentace aplikace PowerPoint</vt:lpstr>
      <vt:lpstr>Výstupy programu</vt:lpstr>
      <vt:lpstr>Aktuální informace</vt:lpstr>
      <vt:lpstr>Kontakty</vt:lpstr>
      <vt:lpstr>Prezentace aplikace PowerPoint</vt:lpstr>
    </vt:vector>
  </TitlesOfParts>
  <Company>MMR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ESPON</dc:title>
  <dc:creator>*</dc:creator>
  <cp:lastModifiedBy>Šafářová Marie</cp:lastModifiedBy>
  <cp:revision>186</cp:revision>
  <dcterms:created xsi:type="dcterms:W3CDTF">2016-01-22T14:22:43Z</dcterms:created>
  <dcterms:modified xsi:type="dcterms:W3CDTF">2017-09-18T05:01:33Z</dcterms:modified>
</cp:coreProperties>
</file>