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52"/>
  </p:notesMasterIdLst>
  <p:handoutMasterIdLst>
    <p:handoutMasterId r:id="rId53"/>
  </p:handoutMasterIdLst>
  <p:sldIdLst>
    <p:sldId id="345" r:id="rId2"/>
    <p:sldId id="359" r:id="rId3"/>
    <p:sldId id="362" r:id="rId4"/>
    <p:sldId id="366" r:id="rId5"/>
    <p:sldId id="374" r:id="rId6"/>
    <p:sldId id="367" r:id="rId7"/>
    <p:sldId id="375" r:id="rId8"/>
    <p:sldId id="360" r:id="rId9"/>
    <p:sldId id="383" r:id="rId10"/>
    <p:sldId id="369" r:id="rId11"/>
    <p:sldId id="376" r:id="rId12"/>
    <p:sldId id="368" r:id="rId13"/>
    <p:sldId id="361" r:id="rId14"/>
    <p:sldId id="387" r:id="rId15"/>
    <p:sldId id="384" r:id="rId16"/>
    <p:sldId id="373" r:id="rId17"/>
    <p:sldId id="386" r:id="rId18"/>
    <p:sldId id="388" r:id="rId19"/>
    <p:sldId id="389" r:id="rId20"/>
    <p:sldId id="370" r:id="rId21"/>
    <p:sldId id="351" r:id="rId22"/>
    <p:sldId id="346" r:id="rId23"/>
    <p:sldId id="348" r:id="rId24"/>
    <p:sldId id="350" r:id="rId25"/>
    <p:sldId id="356" r:id="rId26"/>
    <p:sldId id="365" r:id="rId27"/>
    <p:sldId id="394" r:id="rId28"/>
    <p:sldId id="357" r:id="rId29"/>
    <p:sldId id="354" r:id="rId30"/>
    <p:sldId id="358" r:id="rId31"/>
    <p:sldId id="355" r:id="rId32"/>
    <p:sldId id="392" r:id="rId33"/>
    <p:sldId id="393" r:id="rId34"/>
    <p:sldId id="341" r:id="rId35"/>
    <p:sldId id="395" r:id="rId36"/>
    <p:sldId id="396" r:id="rId37"/>
    <p:sldId id="379" r:id="rId38"/>
    <p:sldId id="380" r:id="rId39"/>
    <p:sldId id="382" r:id="rId40"/>
    <p:sldId id="390" r:id="rId41"/>
    <p:sldId id="352" r:id="rId42"/>
    <p:sldId id="381" r:id="rId43"/>
    <p:sldId id="339" r:id="rId44"/>
    <p:sldId id="342" r:id="rId45"/>
    <p:sldId id="343" r:id="rId46"/>
    <p:sldId id="340" r:id="rId47"/>
    <p:sldId id="320" r:id="rId48"/>
    <p:sldId id="377" r:id="rId49"/>
    <p:sldId id="378" r:id="rId50"/>
    <p:sldId id="337" r:id="rId51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EF21CFD5-F008-4A9D-A1AB-3162EF72604E}">
          <p14:sldIdLst>
            <p14:sldId id="345"/>
            <p14:sldId id="359"/>
            <p14:sldId id="362"/>
            <p14:sldId id="366"/>
            <p14:sldId id="374"/>
            <p14:sldId id="367"/>
            <p14:sldId id="375"/>
            <p14:sldId id="360"/>
            <p14:sldId id="383"/>
            <p14:sldId id="369"/>
            <p14:sldId id="376"/>
            <p14:sldId id="368"/>
            <p14:sldId id="361"/>
            <p14:sldId id="387"/>
            <p14:sldId id="384"/>
            <p14:sldId id="373"/>
            <p14:sldId id="386"/>
            <p14:sldId id="388"/>
            <p14:sldId id="389"/>
            <p14:sldId id="370"/>
            <p14:sldId id="351"/>
            <p14:sldId id="346"/>
            <p14:sldId id="348"/>
            <p14:sldId id="350"/>
            <p14:sldId id="356"/>
            <p14:sldId id="365"/>
            <p14:sldId id="394"/>
            <p14:sldId id="357"/>
            <p14:sldId id="354"/>
            <p14:sldId id="358"/>
            <p14:sldId id="355"/>
            <p14:sldId id="392"/>
            <p14:sldId id="393"/>
            <p14:sldId id="341"/>
            <p14:sldId id="395"/>
            <p14:sldId id="396"/>
            <p14:sldId id="379"/>
            <p14:sldId id="380"/>
            <p14:sldId id="382"/>
            <p14:sldId id="390"/>
            <p14:sldId id="352"/>
            <p14:sldId id="381"/>
            <p14:sldId id="339"/>
            <p14:sldId id="342"/>
            <p14:sldId id="343"/>
            <p14:sldId id="340"/>
            <p14:sldId id="320"/>
            <p14:sldId id="377"/>
            <p14:sldId id="378"/>
            <p14:sldId id="337"/>
          </p14:sldIdLst>
        </p14:section>
        <p14:section name="Oddíl bez názvu" id="{3BDD611E-5107-4B6A-B03C-C811960EC6A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7D00"/>
    <a:srgbClr val="00AF3F"/>
    <a:srgbClr val="94B868"/>
    <a:srgbClr val="96D34D"/>
    <a:srgbClr val="EED284"/>
    <a:srgbClr val="D4CAE2"/>
    <a:srgbClr val="F9E3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27" autoAdjust="0"/>
    <p:restoredTop sz="99698" autoAdjust="0"/>
  </p:normalViewPr>
  <p:slideViewPr>
    <p:cSldViewPr>
      <p:cViewPr varScale="1">
        <p:scale>
          <a:sx n="71" d="100"/>
          <a:sy n="71" d="100"/>
        </p:scale>
        <p:origin x="6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Výzkum a inovace</c:v>
                </c:pt>
              </c:strCache>
            </c:strRef>
          </c:tx>
          <c:spPr>
            <a:solidFill>
              <a:srgbClr val="F9E300"/>
            </a:solidFill>
          </c:spPr>
          <c:invertIfNegative val="0"/>
          <c:cat>
            <c:strRef>
              <c:f>List1!$A$2:$A$4</c:f>
              <c:strCache>
                <c:ptCount val="3"/>
                <c:pt idx="0">
                  <c:v>1. výzva</c:v>
                </c:pt>
                <c:pt idx="1">
                  <c:v>2. výzva</c:v>
                </c:pt>
                <c:pt idx="2">
                  <c:v>3. výzva 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67</c:v>
                </c:pt>
                <c:pt idx="1">
                  <c:v>46</c:v>
                </c:pt>
                <c:pt idx="2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3D-41C6-932E-7AB149617EC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MSP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List1!$A$2:$A$4</c:f>
              <c:strCache>
                <c:ptCount val="3"/>
                <c:pt idx="0">
                  <c:v>1. výzva</c:v>
                </c:pt>
                <c:pt idx="1">
                  <c:v>2. výzva</c:v>
                </c:pt>
                <c:pt idx="2">
                  <c:v>3. výzva 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  <c:pt idx="0">
                  <c:v>81</c:v>
                </c:pt>
                <c:pt idx="1">
                  <c:v>52</c:v>
                </c:pt>
                <c:pt idx="2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3D-41C6-932E-7AB149617EC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CO2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List1!$A$2:$A$4</c:f>
              <c:strCache>
                <c:ptCount val="3"/>
                <c:pt idx="0">
                  <c:v>1. výzva</c:v>
                </c:pt>
                <c:pt idx="1">
                  <c:v>2. výzva</c:v>
                </c:pt>
                <c:pt idx="2">
                  <c:v>3. výzva </c:v>
                </c:pt>
              </c:strCache>
            </c:strRef>
          </c:cat>
          <c:val>
            <c:numRef>
              <c:f>List1!$D$2:$D$4</c:f>
              <c:numCache>
                <c:formatCode>General</c:formatCode>
                <c:ptCount val="3"/>
                <c:pt idx="0">
                  <c:v>54</c:v>
                </c:pt>
                <c:pt idx="1">
                  <c:v>40</c:v>
                </c:pt>
                <c:pt idx="2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33D-41C6-932E-7AB149617EC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ŽP</c:v>
                </c:pt>
              </c:strCache>
            </c:strRef>
          </c:tx>
          <c:spPr>
            <a:solidFill>
              <a:srgbClr val="96D34D"/>
            </a:solidFill>
          </c:spPr>
          <c:invertIfNegative val="0"/>
          <c:cat>
            <c:strRef>
              <c:f>List1!$A$2:$A$4</c:f>
              <c:strCache>
                <c:ptCount val="3"/>
                <c:pt idx="0">
                  <c:v>1. výzva</c:v>
                </c:pt>
                <c:pt idx="1">
                  <c:v>2. výzva</c:v>
                </c:pt>
                <c:pt idx="2">
                  <c:v>3. výzva </c:v>
                </c:pt>
              </c:strCache>
            </c:strRef>
          </c:cat>
          <c:val>
            <c:numRef>
              <c:f>List1!$E$2:$E$4</c:f>
              <c:numCache>
                <c:formatCode>General</c:formatCode>
                <c:ptCount val="3"/>
                <c:pt idx="0">
                  <c:v>59</c:v>
                </c:pt>
                <c:pt idx="1">
                  <c:v>73</c:v>
                </c:pt>
                <c:pt idx="2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33D-41C6-932E-7AB149617E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597520"/>
        <c:axId val="249597912"/>
      </c:barChart>
      <c:catAx>
        <c:axId val="249597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cs-CZ"/>
          </a:p>
        </c:txPr>
        <c:crossAx val="249597912"/>
        <c:crosses val="autoZero"/>
        <c:auto val="1"/>
        <c:lblAlgn val="ctr"/>
        <c:lblOffset val="100"/>
        <c:noMultiLvlLbl val="0"/>
      </c:catAx>
      <c:valAx>
        <c:axId val="249597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cs-CZ"/>
          </a:p>
        </c:txPr>
        <c:crossAx val="24959752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cs-CZ"/>
          </a:p>
        </c:txPr>
      </c:legendEntry>
      <c:legendEntry>
        <c:idx val="2"/>
        <c:txPr>
          <a:bodyPr/>
          <a:lstStyle/>
          <a:p>
            <a: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cs-CZ"/>
          </a:p>
        </c:txPr>
      </c:legendEntry>
      <c:legendEntry>
        <c:idx val="3"/>
        <c:txPr>
          <a:bodyPr/>
          <a:lstStyle/>
          <a:p>
            <a: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cs-CZ"/>
          </a:p>
        </c:txPr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909B5C1-F25E-4218-A08D-1EB240BD89B8}" type="datetimeFigureOut">
              <a:rPr lang="cs-CZ"/>
              <a:pPr>
                <a:defRPr/>
              </a:pPr>
              <a:t>18.9.2017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1098" y="9428243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9DC7DAB-85D1-4921-AF1C-D25FCE776F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1935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9EE64D-CD1B-4784-B9A8-4F4272DB421D}" type="datetimeFigureOut">
              <a:rPr lang="cs-CZ"/>
              <a:pPr>
                <a:defRPr/>
              </a:pPr>
              <a:t>18.9.2017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606" y="4715710"/>
            <a:ext cx="5438464" cy="4466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1098" y="9428243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07242A5-D254-4360-8D95-C35261AD25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923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 descr="podtisk_modry.emf"/>
          <p:cNvPicPr>
            <a:picLocks noChangeAspect="1"/>
          </p:cNvPicPr>
          <p:nvPr/>
        </p:nvPicPr>
        <p:blipFill>
          <a:blip r:embed="rId2" cstate="print"/>
          <a:srcRect l="17007" b="8623"/>
          <a:stretch>
            <a:fillRect/>
          </a:stretch>
        </p:blipFill>
        <p:spPr bwMode="auto">
          <a:xfrm>
            <a:off x="0" y="1989138"/>
            <a:ext cx="7908925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>
            <a:spLocks noChangeAspect="1"/>
          </p:cNvSpPr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1403350" y="3789363"/>
            <a:ext cx="7208838" cy="5762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mtClean="0"/>
              <a:t>MINISTERSTVO PRO MÍSTNÍ ROZVOJ ČR</a:t>
            </a:r>
          </a:p>
        </p:txBody>
      </p:sp>
      <p:pic>
        <p:nvPicPr>
          <p:cNvPr id="10" name="Obrázek 7" descr="mmr_cr_rgb.e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92150"/>
            <a:ext cx="2565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7056784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6" name="Nadpis 13"/>
          <p:cNvSpPr>
            <a:spLocks noGrp="1" noChangeAspect="1"/>
          </p:cNvSpPr>
          <p:nvPr>
            <p:ph type="title"/>
          </p:nvPr>
        </p:nvSpPr>
        <p:spPr>
          <a:xfrm>
            <a:off x="1403648" y="1988840"/>
            <a:ext cx="7283152" cy="1872208"/>
          </a:xfrm>
          <a:prstGeom prst="rect">
            <a:avLst/>
          </a:prstGeom>
        </p:spPr>
        <p:txBody>
          <a:bodyPr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 descr="podtisk_modry.emf"/>
          <p:cNvPicPr>
            <a:picLocks noChangeAspect="1"/>
          </p:cNvPicPr>
          <p:nvPr/>
        </p:nvPicPr>
        <p:blipFill>
          <a:blip r:embed="rId3" cstate="print"/>
          <a:srcRect l="17007" b="8623"/>
          <a:stretch>
            <a:fillRect/>
          </a:stretch>
        </p:blipFill>
        <p:spPr bwMode="auto">
          <a:xfrm>
            <a:off x="0" y="1989138"/>
            <a:ext cx="7908925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>
            <a:spLocks noChangeAspect="1"/>
          </p:cNvSpPr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pic>
        <p:nvPicPr>
          <p:cNvPr id="7" name="Obrázek 3" descr="mmr_cr_rgb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620713"/>
            <a:ext cx="20161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9" descr="podtisk_modry.emf"/>
          <p:cNvPicPr>
            <a:picLocks noChangeAspect="1"/>
          </p:cNvPicPr>
          <p:nvPr/>
        </p:nvPicPr>
        <p:blipFill>
          <a:blip r:embed="rId3" cstate="print"/>
          <a:srcRect l="17007" b="8623"/>
          <a:stretch>
            <a:fillRect/>
          </a:stretch>
        </p:blipFill>
        <p:spPr bwMode="auto">
          <a:xfrm>
            <a:off x="0" y="1989138"/>
            <a:ext cx="7908925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>
            <a:spLocks noChangeAspect="1"/>
          </p:cNvSpPr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pic>
        <p:nvPicPr>
          <p:cNvPr id="6" name="Obrázek 2" descr="mmr_cr_rgb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620713"/>
            <a:ext cx="20161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9" descr="podtisk_modry.emf"/>
          <p:cNvPicPr>
            <a:picLocks noChangeAspect="1"/>
          </p:cNvPicPr>
          <p:nvPr/>
        </p:nvPicPr>
        <p:blipFill>
          <a:blip r:embed="rId3" cstate="print"/>
          <a:srcRect l="17007" b="8623"/>
          <a:stretch>
            <a:fillRect/>
          </a:stretch>
        </p:blipFill>
        <p:spPr bwMode="auto">
          <a:xfrm>
            <a:off x="0" y="1989138"/>
            <a:ext cx="7908925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>
            <a:spLocks noChangeAspect="1"/>
          </p:cNvSpPr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pic>
        <p:nvPicPr>
          <p:cNvPr id="8" name="Obrázek 4" descr="mmr_cr_rgb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620713"/>
            <a:ext cx="20161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8229600" cy="4392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10BE5-83C6-421C-86A9-CDC3EFF7B9E3}" type="datetime1">
              <a:rPr lang="cs-CZ"/>
              <a:pPr>
                <a:defRPr/>
              </a:pPr>
              <a:t>18.9.2017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97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E96B4-5963-4A8C-98BB-BE823D5AEBF9}" type="datetime1">
              <a:rPr lang="cs-CZ"/>
              <a:pPr>
                <a:defRPr/>
              </a:pPr>
              <a:t>18.9.2017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8874A-FDC9-495A-A92F-77661319D9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23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916113"/>
            <a:ext cx="727233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 předlohy nadpisů.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4581525"/>
            <a:ext cx="72009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81" r:id="rId6"/>
    <p:sldLayoutId id="2147483683" r:id="rId7"/>
    <p:sldLayoutId id="2147483684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000099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dotaceeu.cz/cs/Fondy-EU/2014-2020/Operacni-programy/OP-INTERREG-EUROP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24.emf"/><Relationship Id="rId4" Type="http://schemas.openxmlformats.org/officeDocument/2006/relationships/package" Target="../embeddings/List_aplikace_Microsoft_Excel2.xls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interregeurope.eu/purecosmo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26.emf"/><Relationship Id="rId4" Type="http://schemas.openxmlformats.org/officeDocument/2006/relationships/package" Target="../embeddings/List_aplikace_Microsoft_Excel3.xlsx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regeurope.eu/help/programme-manual/" TargetMode="External"/><Relationship Id="rId2" Type="http://schemas.openxmlformats.org/officeDocument/2006/relationships/hyperlink" Target="http://www.interregeurope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hyperlink" Target="http://www.interregeurope.eu/account/dashboard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://www.interregeurope.eu/policylearn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://www.dotaceeu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aceeu.cz/" TargetMode="External"/><Relationship Id="rId2" Type="http://schemas.openxmlformats.org/officeDocument/2006/relationships/hyperlink" Target="http://www.interregeurope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3.png"/><Relationship Id="rId4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://www.dotaceeu.cz/cs/Fondy-EU/2014-2020/Operacni-programy/OP-INTERREG-EUROP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ukturalni-fondy.cz/" TargetMode="External"/><Relationship Id="rId7" Type="http://schemas.openxmlformats.org/officeDocument/2006/relationships/image" Target="../media/image59.jpeg"/><Relationship Id="rId2" Type="http://schemas.openxmlformats.org/officeDocument/2006/relationships/hyperlink" Target="mailto:alice.stollova@mmr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3.png"/><Relationship Id="rId4" Type="http://schemas.openxmlformats.org/officeDocument/2006/relationships/hyperlink" Target="http://www.interreg4c.e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 bwMode="auto">
          <a:xfrm>
            <a:off x="827584" y="1789132"/>
            <a:ext cx="756126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rgbClr val="0000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/>
            <a:r>
              <a:rPr lang="cs-CZ" altLang="cs-CZ" sz="3200" dirty="0" smtClean="0">
                <a:solidFill>
                  <a:schemeClr val="tx2">
                    <a:lumMod val="75000"/>
                  </a:schemeClr>
                </a:solidFill>
              </a:rPr>
              <a:t>Program INTERREG EUROPE </a:t>
            </a:r>
            <a:endParaRPr lang="en-GB" altLang="cs-CZ" sz="3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1475656" y="3861048"/>
            <a:ext cx="6400800" cy="1752600"/>
          </a:xfrm>
        </p:spPr>
        <p:txBody>
          <a:bodyPr/>
          <a:lstStyle/>
          <a:p>
            <a:pPr algn="ctr" eaLnBrk="1" hangingPunct="1"/>
            <a:r>
              <a:rPr lang="cs-CZ" alt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Olomouc, 18. září 2017 </a:t>
            </a:r>
          </a:p>
          <a:p>
            <a:pPr algn="ctr" eaLnBrk="1" hangingPunct="1"/>
            <a:r>
              <a:rPr lang="cs-CZ" alt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Alice Štollová Kovandová</a:t>
            </a:r>
          </a:p>
        </p:txBody>
      </p:sp>
      <p:pic>
        <p:nvPicPr>
          <p:cNvPr id="2050" name="Picture 2" descr="Výstřiž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28650"/>
            <a:ext cx="1944216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14223"/>
            <a:ext cx="1536626" cy="137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53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060848"/>
            <a:ext cx="4176464" cy="4392488"/>
          </a:xfrm>
        </p:spPr>
        <p:txBody>
          <a:bodyPr>
            <a:normAutofit lnSpcReduction="10000"/>
          </a:bodyPr>
          <a:lstStyle/>
          <a:p>
            <a:r>
              <a:rPr lang="cs-CZ" sz="1800" b="1" dirty="0" err="1" smtClean="0">
                <a:solidFill>
                  <a:schemeClr val="bg1">
                    <a:lumMod val="50000"/>
                  </a:schemeClr>
                </a:solidFill>
              </a:rPr>
              <a:t>Letter</a:t>
            </a:r>
            <a:r>
              <a:rPr lang="cs-CZ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800" b="1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cs-CZ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800" b="1" dirty="0" smtClean="0">
                <a:solidFill>
                  <a:schemeClr val="bg1">
                    <a:lumMod val="50000"/>
                  </a:schemeClr>
                </a:solidFill>
              </a:rPr>
              <a:t>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v případě neúčasti v projektu subjektu, který je zodpovědný </a:t>
            </a:r>
            <a:r>
              <a:rPr lang="cs-CZ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cs-CZ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800" dirty="0" smtClean="0">
                <a:solidFill>
                  <a:schemeClr val="bg1">
                    <a:lumMod val="50000"/>
                  </a:schemeClr>
                </a:solidFill>
              </a:rPr>
              <a:t>za 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dotčený politický nástroj je třeba, aby žadatel měl od dotčeného orgánu zodpovědného za politický nástroj podepsaný tzv. </a:t>
            </a:r>
            <a:r>
              <a:rPr lang="cs-CZ" sz="1800" dirty="0" err="1">
                <a:solidFill>
                  <a:schemeClr val="bg1">
                    <a:lumMod val="50000"/>
                  </a:schemeClr>
                </a:solidFill>
              </a:rPr>
              <a:t>Letter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bg1">
                    <a:lumMod val="50000"/>
                  </a:schemeClr>
                </a:solidFill>
              </a:rPr>
              <a:t>v 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případě, že </a:t>
            </a:r>
            <a:r>
              <a:rPr lang="cs-CZ" sz="1800" dirty="0" err="1">
                <a:solidFill>
                  <a:schemeClr val="bg1">
                    <a:lumMod val="50000"/>
                  </a:schemeClr>
                </a:solidFill>
              </a:rPr>
              <a:t>Letter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 Support bude chybět u jednoho partnera </a:t>
            </a:r>
            <a:br>
              <a:rPr lang="cs-CZ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800" dirty="0" smtClean="0">
                <a:solidFill>
                  <a:schemeClr val="bg1">
                    <a:lumMod val="50000"/>
                  </a:schemeClr>
                </a:solidFill>
              </a:rPr>
              <a:t>nebo 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nebude řádně vyplněn bude celý projekt prohlášen </a:t>
            </a:r>
            <a:r>
              <a:rPr lang="cs-CZ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cs-CZ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800" dirty="0" smtClean="0">
                <a:solidFill>
                  <a:schemeClr val="bg1">
                    <a:lumMod val="50000"/>
                  </a:schemeClr>
                </a:solidFill>
              </a:rPr>
              <a:t>za 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nezpůsobilý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bg1">
                    <a:lumMod val="50000"/>
                  </a:schemeClr>
                </a:solidFill>
              </a:rPr>
              <a:t>nenechávat na poslední chvíli!!!</a:t>
            </a:r>
            <a:endParaRPr lang="cs-CZ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co nezapomenout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143" y="1412775"/>
            <a:ext cx="3823305" cy="5040561"/>
          </a:xfrm>
          <a:prstGeom prst="rect">
            <a:avLst/>
          </a:prstGeom>
        </p:spPr>
      </p:pic>
      <p:pic>
        <p:nvPicPr>
          <p:cNvPr id="5" name="Imag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219" y="298952"/>
            <a:ext cx="1536626" cy="137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941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S podpisem </a:t>
            </a:r>
            <a:r>
              <a:rPr lang="cs-CZ" sz="1600" dirty="0" err="1">
                <a:solidFill>
                  <a:schemeClr val="bg1">
                    <a:lumMod val="50000"/>
                  </a:schemeClr>
                </a:solidFill>
              </a:rPr>
              <a:t>LoS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 nečekejte na poslední chvílí</a:t>
            </a:r>
          </a:p>
          <a:p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Oslovte 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subjekty odpovědné za daný politický nástroj (řídící orgány) min. 2-3 týdny </a:t>
            </a: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před 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koncem výzvy </a:t>
            </a: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– mohou 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Vám podepsat </a:t>
            </a:r>
            <a:r>
              <a:rPr lang="cs-CZ" sz="1600" dirty="0" err="1">
                <a:solidFill>
                  <a:schemeClr val="bg1">
                    <a:lumMod val="50000"/>
                  </a:schemeClr>
                </a:solidFill>
              </a:rPr>
              <a:t>Letter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 Support za svůj operační program</a:t>
            </a:r>
          </a:p>
          <a:p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Všechny kontakty ke stažení zde: </a:t>
            </a:r>
            <a:r>
              <a:rPr lang="cs-CZ" sz="1400" dirty="0">
                <a:solidFill>
                  <a:srgbClr val="00B0F0"/>
                </a:solidFill>
                <a:hlinkClick r:id="rId2"/>
              </a:rPr>
              <a:t>http://www.dotaceeu.cz/cs/Fondy-EU/2014-2020/Operacni-programy/OP-INTERREG-EUROPE</a:t>
            </a:r>
            <a:r>
              <a:rPr lang="cs-CZ" sz="1400" dirty="0">
                <a:solidFill>
                  <a:srgbClr val="00B0F0"/>
                </a:solidFill>
              </a:rPr>
              <a:t>   </a:t>
            </a:r>
            <a:endParaRPr lang="cs-CZ" sz="1600" dirty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Subjektu 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zodpovědnému za daný politický nástroj zašlete:</a:t>
            </a:r>
          </a:p>
          <a:p>
            <a:pPr marL="1085850" lvl="1" indent="-342900">
              <a:buFontTx/>
              <a:buChar char="-"/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Zaměření a cíle projektu</a:t>
            </a:r>
          </a:p>
          <a:p>
            <a:pPr marL="1085850" lvl="1" indent="-342900">
              <a:buFontTx/>
              <a:buChar char="-"/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Vaší roli v projektu a výsledky, kterých plánujete dosáhnou</a:t>
            </a:r>
          </a:p>
          <a:p>
            <a:pPr marL="1085850" lvl="1" indent="-342900">
              <a:buFontTx/>
              <a:buChar char="-"/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Co, s výsledky uděláte po skončení projektu (např. projekt v daném OP…)</a:t>
            </a:r>
          </a:p>
          <a:p>
            <a:pPr marL="1085850" lvl="1" indent="-342900">
              <a:buFontTx/>
              <a:buChar char="-"/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Kontakt na Vás </a:t>
            </a:r>
          </a:p>
          <a:p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   </a:t>
            </a: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Údaje 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uvedené v </a:t>
            </a:r>
            <a:r>
              <a:rPr lang="cs-CZ" sz="1600" dirty="0" err="1">
                <a:solidFill>
                  <a:schemeClr val="bg1">
                    <a:lumMod val="50000"/>
                  </a:schemeClr>
                </a:solidFill>
              </a:rPr>
              <a:t>LoS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 se musí shodovat s údaji uvedenými </a:t>
            </a: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v 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projektové žádosti</a:t>
            </a: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!!!!!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Důležité!</a:t>
            </a:r>
            <a:endParaRPr lang="cs-CZ" dirty="0"/>
          </a:p>
        </p:txBody>
      </p:sp>
      <p:pic>
        <p:nvPicPr>
          <p:cNvPr id="4" name="Imag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14223"/>
            <a:ext cx="1536626" cy="137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137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>
                <a:solidFill>
                  <a:schemeClr val="tx2"/>
                </a:solidFill>
              </a:rPr>
              <a:t>Priority programu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4" name="Imag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14223"/>
            <a:ext cx="1536626" cy="137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377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schemeClr val="tx2"/>
                </a:solidFill>
              </a:rPr>
              <a:t>Přehled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Interreg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 smtClean="0">
                <a:solidFill>
                  <a:schemeClr val="tx2"/>
                </a:solidFill>
              </a:rPr>
              <a:t>Europe</a:t>
            </a:r>
            <a:r>
              <a:rPr lang="cs-CZ" dirty="0" smtClean="0">
                <a:solidFill>
                  <a:schemeClr val="tx2"/>
                </a:solidFill>
              </a:rPr>
              <a:t> - priority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7" name="Rectangle 8"/>
          <p:cNvSpPr/>
          <p:nvPr/>
        </p:nvSpPr>
        <p:spPr>
          <a:xfrm>
            <a:off x="395536" y="2060848"/>
            <a:ext cx="4032448" cy="2088232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balanced" dir="t"/>
          </a:scene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5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Výzkum, technologický rozvoj a inovace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1.1. Posílení </a:t>
            </a: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výzkumné a inovační infrastruktury a </a:t>
            </a:r>
            <a:r>
              <a:rPr kumimoji="0" lang="cs-CZ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kapacity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1.2. Podpora </a:t>
            </a: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inovativních řetězců „inteligentní specializace“ a inovačních příležitostí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4499992" y="2060848"/>
            <a:ext cx="4104456" cy="2088232"/>
          </a:xfrm>
          <a:prstGeom prst="rect">
            <a:avLst/>
          </a:prstGeom>
          <a:solidFill>
            <a:srgbClr val="21B7C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5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Konkurenceschopnost MSP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2.1. Podpora MSP v růstu, rozvoji a aktivitě na poli inovací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395536" y="4221088"/>
            <a:ext cx="4032448" cy="1800200"/>
          </a:xfrm>
          <a:prstGeom prst="rect">
            <a:avLst/>
          </a:prstGeom>
          <a:solidFill>
            <a:srgbClr val="15996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5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Nízkouhlíkové hospodářství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cs-CZ" sz="15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3.1. Posun k nízkouhlíkovému hospodářství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4513680" y="4221087"/>
            <a:ext cx="4090768" cy="1800201"/>
          </a:xfrm>
          <a:prstGeom prst="rect">
            <a:avLst/>
          </a:prstGeom>
          <a:solidFill>
            <a:srgbClr val="98C22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5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Životní prostředí a efektivní využívání zdrojů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4.1. Zachování</a:t>
            </a: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ochrana a rozvoj přírodního a kulturního dědictví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4.2. Efektivní </a:t>
            </a: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využívání zdrojů, ekologický růst a inovace, řízení dopadů na životní prostředí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14223"/>
            <a:ext cx="1536626" cy="137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19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27747"/>
            <a:ext cx="7992888" cy="5197597"/>
          </a:xfrm>
          <a:prstGeom prst="rect">
            <a:avLst/>
          </a:prstGeom>
        </p:spPr>
      </p:pic>
      <p:pic>
        <p:nvPicPr>
          <p:cNvPr id="5" name="Imag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14223"/>
            <a:ext cx="1536626" cy="137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217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412777"/>
            <a:ext cx="8147248" cy="5040412"/>
          </a:xfrm>
          <a:prstGeom prst="rect">
            <a:avLst/>
          </a:prstGeom>
        </p:spPr>
      </p:pic>
      <p:pic>
        <p:nvPicPr>
          <p:cNvPr id="5" name="Imag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14223"/>
            <a:ext cx="1536626" cy="137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769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233537"/>
            <a:ext cx="8208912" cy="5219652"/>
          </a:xfrm>
          <a:prstGeom prst="rect">
            <a:avLst/>
          </a:prstGeom>
        </p:spPr>
      </p:pic>
      <p:pic>
        <p:nvPicPr>
          <p:cNvPr id="5" name="Imag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20687"/>
            <a:ext cx="1529408" cy="136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752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196752"/>
            <a:ext cx="8136903" cy="5213700"/>
          </a:xfrm>
          <a:prstGeom prst="rect">
            <a:avLst/>
          </a:prstGeom>
        </p:spPr>
      </p:pic>
      <p:pic>
        <p:nvPicPr>
          <p:cNvPr id="5" name="Imag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14223"/>
            <a:ext cx="1536626" cy="137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692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196752"/>
            <a:ext cx="8064896" cy="5328592"/>
          </a:xfrm>
          <a:prstGeom prst="rect">
            <a:avLst/>
          </a:prstGeom>
        </p:spPr>
      </p:pic>
      <p:pic>
        <p:nvPicPr>
          <p:cNvPr id="5" name="Imag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14223"/>
            <a:ext cx="1536626" cy="137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479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222537"/>
            <a:ext cx="8208912" cy="5230652"/>
          </a:xfrm>
          <a:prstGeom prst="rect">
            <a:avLst/>
          </a:prstGeom>
        </p:spPr>
      </p:pic>
      <p:pic>
        <p:nvPicPr>
          <p:cNvPr id="5" name="Imag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14223"/>
            <a:ext cx="1536626" cy="137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67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Základní charakteristika programu</a:t>
            </a:r>
            <a:endParaRPr lang="cs-CZ" dirty="0"/>
          </a:p>
        </p:txBody>
      </p:sp>
      <p:pic>
        <p:nvPicPr>
          <p:cNvPr id="4" name="Image 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41009"/>
            <a:ext cx="1537929" cy="137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Výstřiž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94288"/>
            <a:ext cx="1944216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320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Shrnutí výzev a jaká je aktuální situace programu</a:t>
            </a:r>
            <a:endParaRPr lang="cs-CZ" dirty="0"/>
          </a:p>
        </p:txBody>
      </p:sp>
      <p:pic>
        <p:nvPicPr>
          <p:cNvPr id="4" name="Imag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14223"/>
            <a:ext cx="1536626" cy="137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11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788402"/>
              </p:ext>
            </p:extLst>
          </p:nvPr>
        </p:nvGraphicFramePr>
        <p:xfrm>
          <a:off x="395536" y="2060848"/>
          <a:ext cx="8291512" cy="439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55576" y="1412776"/>
            <a:ext cx="8291264" cy="504056"/>
          </a:xfrm>
        </p:spPr>
        <p:txBody>
          <a:bodyPr/>
          <a:lstStyle/>
          <a:p>
            <a:r>
              <a:rPr lang="cs-CZ" sz="2800" dirty="0" smtClean="0">
                <a:solidFill>
                  <a:schemeClr val="tx2"/>
                </a:solidFill>
              </a:rPr>
              <a:t>Zastoupení podaných žádostí podle priorit</a:t>
            </a:r>
            <a:endParaRPr lang="cs-CZ" sz="2800" dirty="0">
              <a:solidFill>
                <a:schemeClr val="tx2"/>
              </a:solidFill>
            </a:endParaRPr>
          </a:p>
        </p:txBody>
      </p:sp>
      <p:pic>
        <p:nvPicPr>
          <p:cNvPr id="6" name="Imag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0434"/>
            <a:ext cx="1536626" cy="137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767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celkem předloženo 261 žádostí - způsobilých 175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pro operativní hodnocení doporučeno 69 a schváleno 64 projektů 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v celkové výši 99,1 mil </a:t>
            </a: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nejvíce žadatelů již tradičně z Itálie a Španělska; CZ průměr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Celkem 2158 partnerů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CZ - 41 žádostí (7 LP), z toho způsobilých 27 (3 LP), pro operativní hodnocení </a:t>
            </a:r>
            <a:b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a schváleno 11 (1 LP - RERA) projektů 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- alokace pro CZ LP/PP 1,6 mil </a:t>
            </a: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priority - nejvíce zastoupeny: Výzkum a inovace a MSP; nejméně ŽP</a:t>
            </a:r>
          </a:p>
          <a:p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1. výzva - 22. 6. – 31. 7. 2015</a:t>
            </a:r>
          </a:p>
        </p:txBody>
      </p:sp>
      <p:pic>
        <p:nvPicPr>
          <p:cNvPr id="5" name="Imag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14223"/>
            <a:ext cx="1536626" cy="137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505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celkem předloženo 211 žádostí - způsobilých 158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 operativní hodnocení doporučeno 65 a schváleno 65 projektů 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 celkové výši </a:t>
            </a: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88,2 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mil </a:t>
            </a: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CZ - 24 žádostí (2 LP), z toho způsobilých 27 (3 LP), pro operativní hodnocení </a:t>
            </a:r>
            <a:b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schváleno 9 - 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alokace pro </a:t>
            </a: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CZ 8 mil 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priority - nejvíce zastoupeny: Výzkum a inovace a CO2; nejméně ŽP</a:t>
            </a:r>
          </a:p>
          <a:p>
            <a:endParaRPr lang="cs-CZ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cs-CZ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>
                <a:solidFill>
                  <a:schemeClr val="tx2"/>
                </a:solidFill>
              </a:rPr>
              <a:t>2. </a:t>
            </a:r>
            <a:r>
              <a:rPr lang="cs-CZ" sz="2400" dirty="0">
                <a:solidFill>
                  <a:schemeClr val="tx2"/>
                </a:solidFill>
              </a:rPr>
              <a:t>výzva - 5. 4. – 13. 5. 2016</a:t>
            </a:r>
          </a:p>
        </p:txBody>
      </p:sp>
      <p:pic>
        <p:nvPicPr>
          <p:cNvPr id="5" name="Imag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14223"/>
            <a:ext cx="1536626" cy="137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336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celkem předloženo 234 žádostí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Partnerů z CZ 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Nyní se hodnotí způsobilost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Před Monitorovacím výborem v prosinci 2017 budou doporučeny vybrané projekty </a:t>
            </a:r>
            <a:b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 hodnocením 3+ pro operativní hodnocení. Poté doporučeny ke schválení.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Výbor 2014-2020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Priority - nejvíce zastoupeny: Životní prostředí a efektivní využívání zdrojů, Výzkum </a:t>
            </a:r>
            <a:b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inovace a ostatní přibližně ve stejném počtu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3</a:t>
            </a:r>
            <a:r>
              <a:rPr lang="cs-CZ" sz="2400" dirty="0" smtClean="0">
                <a:solidFill>
                  <a:schemeClr val="tx2"/>
                </a:solidFill>
              </a:rPr>
              <a:t>. </a:t>
            </a:r>
            <a:r>
              <a:rPr lang="cs-CZ" sz="2400" dirty="0">
                <a:solidFill>
                  <a:schemeClr val="tx2"/>
                </a:solidFill>
              </a:rPr>
              <a:t>výzva - 1</a:t>
            </a:r>
            <a:r>
              <a:rPr lang="cs-CZ" sz="2400" dirty="0" smtClean="0">
                <a:solidFill>
                  <a:schemeClr val="tx2"/>
                </a:solidFill>
              </a:rPr>
              <a:t>. </a:t>
            </a:r>
            <a:r>
              <a:rPr lang="cs-CZ" sz="2400" dirty="0">
                <a:solidFill>
                  <a:schemeClr val="tx2"/>
                </a:solidFill>
              </a:rPr>
              <a:t>3</a:t>
            </a:r>
            <a:r>
              <a:rPr lang="cs-CZ" sz="2400" dirty="0" smtClean="0">
                <a:solidFill>
                  <a:schemeClr val="tx2"/>
                </a:solidFill>
              </a:rPr>
              <a:t>. </a:t>
            </a:r>
            <a:r>
              <a:rPr lang="cs-CZ" sz="2400" dirty="0">
                <a:solidFill>
                  <a:schemeClr val="tx2"/>
                </a:solidFill>
              </a:rPr>
              <a:t>– </a:t>
            </a:r>
            <a:r>
              <a:rPr lang="cs-CZ" sz="2400" dirty="0" smtClean="0">
                <a:solidFill>
                  <a:schemeClr val="tx2"/>
                </a:solidFill>
              </a:rPr>
              <a:t>30. </a:t>
            </a:r>
            <a:r>
              <a:rPr lang="cs-CZ" sz="2400" dirty="0">
                <a:solidFill>
                  <a:schemeClr val="tx2"/>
                </a:solidFill>
              </a:rPr>
              <a:t>6</a:t>
            </a:r>
            <a:r>
              <a:rPr lang="cs-CZ" sz="2400" dirty="0" smtClean="0">
                <a:solidFill>
                  <a:schemeClr val="tx2"/>
                </a:solidFill>
              </a:rPr>
              <a:t>. 2017</a:t>
            </a:r>
            <a:endParaRPr lang="cs-CZ" sz="2400" dirty="0">
              <a:solidFill>
                <a:schemeClr val="tx2"/>
              </a:solidFill>
            </a:endParaRPr>
          </a:p>
        </p:txBody>
      </p:sp>
      <p:pic>
        <p:nvPicPr>
          <p:cNvPr id="4" name="Imag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66965"/>
            <a:ext cx="1536626" cy="137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626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857773"/>
            <a:ext cx="2952328" cy="2952328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projektů z 1. a 2.výzvy</a:t>
            </a:r>
            <a:endParaRPr lang="cs-CZ" dirty="0"/>
          </a:p>
        </p:txBody>
      </p:sp>
      <p:pic>
        <p:nvPicPr>
          <p:cNvPr id="5" name="Imag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14223"/>
            <a:ext cx="1536626" cy="137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596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Nejčastější témata –schválené projekty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33307"/>
            <a:ext cx="591363" cy="53649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861048"/>
            <a:ext cx="591363" cy="542591"/>
          </a:xfrm>
          <a:prstGeom prst="rect">
            <a:avLst/>
          </a:prstGeom>
        </p:spPr>
      </p:pic>
      <p:pic>
        <p:nvPicPr>
          <p:cNvPr id="7" name="Imag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338" y="436546"/>
            <a:ext cx="1536626" cy="137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033853" y="2060575"/>
            <a:ext cx="7014381" cy="43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58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16832"/>
            <a:ext cx="591363" cy="53649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878229"/>
            <a:ext cx="591363" cy="54259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6" y="509071"/>
            <a:ext cx="1536325" cy="1377815"/>
          </a:xfrm>
          <a:prstGeom prst="rect">
            <a:avLst/>
          </a:prstGeom>
        </p:spPr>
      </p:pic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62123" y="2157663"/>
            <a:ext cx="8291512" cy="426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76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139952" y="2060848"/>
            <a:ext cx="4546848" cy="453650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elkem 11 projektů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 P, z toho 1 LP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 priorita Životní prostředí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nejvíce zastoupen Moravskoslezský kraj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většinou veřejnoprávní subjekty, soukromý neziskový uspěl pouze jeden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buFontTx/>
              <a:buChar char="-"/>
            </a:pPr>
            <a:endParaRPr lang="cs-CZ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buFontTx/>
              <a:buChar char="-"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843808" y="620688"/>
            <a:ext cx="5842992" cy="576064"/>
          </a:xfrm>
        </p:spPr>
        <p:txBody>
          <a:bodyPr/>
          <a:lstStyle/>
          <a:p>
            <a:r>
              <a:rPr lang="cs-CZ" sz="2400" dirty="0" smtClean="0">
                <a:solidFill>
                  <a:schemeClr val="tx2"/>
                </a:solidFill>
              </a:rPr>
              <a:t>1. výzva - schválené </a:t>
            </a:r>
            <a:r>
              <a:rPr lang="cs-CZ" sz="2400" dirty="0">
                <a:solidFill>
                  <a:schemeClr val="tx2"/>
                </a:solidFill>
              </a:rPr>
              <a:t>projekty </a:t>
            </a:r>
            <a:r>
              <a:rPr lang="cs-CZ" sz="2400" dirty="0" smtClean="0">
                <a:solidFill>
                  <a:schemeClr val="tx2"/>
                </a:solidFill>
              </a:rPr>
              <a:t>CZ</a:t>
            </a:r>
            <a:endParaRPr lang="cs-CZ" sz="2400" dirty="0">
              <a:solidFill>
                <a:schemeClr val="tx2"/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1043608" y="1700808"/>
          <a:ext cx="228441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List" r:id="rId4" imgW="4562541" imgH="8115283" progId="Excel.Sheet.12">
                  <p:embed/>
                </p:oleObj>
              </mc:Choice>
              <mc:Fallback>
                <p:oleObj name="List" r:id="rId4" imgW="4562541" imgH="8115283" progId="Excel.Sheet.12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3608" y="1700808"/>
                        <a:ext cx="2284413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302422"/>
            <a:ext cx="1536626" cy="137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28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132856"/>
            <a:ext cx="8291264" cy="4320480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lv-LV" sz="2300" b="1" i="1" dirty="0" smtClean="0">
                <a:solidFill>
                  <a:schemeClr val="accent6"/>
                </a:solidFill>
              </a:rPr>
              <a:t>PURE </a:t>
            </a:r>
            <a:r>
              <a:rPr lang="lv-LV" sz="2300" b="1" i="1" dirty="0">
                <a:solidFill>
                  <a:schemeClr val="accent6"/>
                </a:solidFill>
              </a:rPr>
              <a:t>COSMOS</a:t>
            </a:r>
            <a:r>
              <a:rPr lang="cs-CZ" sz="2300" b="1" dirty="0" smtClean="0">
                <a:solidFill>
                  <a:schemeClr val="accent6"/>
                </a:solidFill>
              </a:rPr>
              <a:t>- </a:t>
            </a:r>
            <a:r>
              <a:rPr lang="lv-LV" sz="2300" b="1" i="1" dirty="0">
                <a:solidFill>
                  <a:schemeClr val="accent6"/>
                </a:solidFill>
              </a:rPr>
              <a:t>PUblic authorities Role Enhancing COmpetitiveness of </a:t>
            </a:r>
            <a:r>
              <a:rPr lang="lv-LV" sz="2300" b="1" i="1" dirty="0" smtClean="0">
                <a:solidFill>
                  <a:schemeClr val="accent6"/>
                </a:solidFill>
              </a:rPr>
              <a:t>SMeS</a:t>
            </a:r>
            <a:endParaRPr lang="cs-CZ" sz="2300" b="1" i="1" dirty="0" smtClean="0">
              <a:solidFill>
                <a:schemeClr val="accent6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2300" b="1" dirty="0">
              <a:solidFill>
                <a:schemeClr val="accent6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900" dirty="0">
                <a:solidFill>
                  <a:schemeClr val="bg1">
                    <a:lumMod val="50000"/>
                  </a:schemeClr>
                </a:solidFill>
              </a:rPr>
              <a:t>LP – </a:t>
            </a:r>
            <a:r>
              <a:rPr lang="cs-CZ" sz="1900" dirty="0" smtClean="0">
                <a:solidFill>
                  <a:schemeClr val="bg1">
                    <a:lumMod val="50000"/>
                  </a:schemeClr>
                </a:solidFill>
              </a:rPr>
              <a:t>IT (</a:t>
            </a:r>
            <a:r>
              <a:rPr lang="lv-LV" sz="1900" dirty="0" smtClean="0">
                <a:solidFill>
                  <a:schemeClr val="bg1">
                    <a:lumMod val="50000"/>
                  </a:schemeClr>
                </a:solidFill>
              </a:rPr>
              <a:t>Municipality </a:t>
            </a:r>
            <a:r>
              <a:rPr lang="lv-LV" sz="1900" dirty="0">
                <a:solidFill>
                  <a:schemeClr val="bg1">
                    <a:lumMod val="50000"/>
                  </a:schemeClr>
                </a:solidFill>
              </a:rPr>
              <a:t>of </a:t>
            </a:r>
            <a:r>
              <a:rPr lang="lv-LV" sz="1900" dirty="0" smtClean="0">
                <a:solidFill>
                  <a:schemeClr val="bg1">
                    <a:lumMod val="50000"/>
                  </a:schemeClr>
                </a:solidFill>
              </a:rPr>
              <a:t>Genoa</a:t>
            </a:r>
            <a:r>
              <a:rPr lang="cs-CZ" sz="19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cs-CZ" sz="19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CZ – </a:t>
            </a:r>
            <a:r>
              <a:rPr lang="lv-LV" sz="1900" b="1" dirty="0">
                <a:solidFill>
                  <a:schemeClr val="bg1">
                    <a:lumMod val="50000"/>
                  </a:schemeClr>
                </a:solidFill>
              </a:rPr>
              <a:t>Ústí Region</a:t>
            </a:r>
            <a:endParaRPr lang="cs-CZ" sz="19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Celkem </a:t>
            </a:r>
            <a:r>
              <a:rPr lang="cs-CZ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 </a:t>
            </a:r>
            <a:r>
              <a:rPr lang="cs-CZ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partnerů </a:t>
            </a:r>
            <a:r>
              <a:rPr lang="cs-CZ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(IT, IT, HU, DE, UK, EL, CZ, ES)</a:t>
            </a:r>
            <a:endParaRPr lang="cs-CZ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9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Hodnocení: </a:t>
            </a:r>
            <a:r>
              <a:rPr lang="cs-CZ" sz="19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3,50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Doba trvání projektu: 1. 1. 2016 - 31. 12. 2020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9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bg1">
                    <a:lumMod val="50000"/>
                  </a:schemeClr>
                </a:solidFill>
              </a:rPr>
              <a:t>projekt spojuje podporu malých a středních podniků a potřebu snížit váhu veřejné správy</a:t>
            </a: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bg1">
                    <a:lumMod val="50000"/>
                  </a:schemeClr>
                </a:solidFill>
              </a:rPr>
              <a:t>cílem je zvýšit efektivitu veřejné podpory pro malé a střední podniky o 15%, snížit náklady o 10%, přitom zlepšit kvalitu o 20%. Zaměřuje se na nové přístupy a na podnikatele ve věku 25-40 let</a:t>
            </a: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bg1">
                    <a:lumMod val="50000"/>
                  </a:schemeClr>
                </a:solidFill>
              </a:rPr>
              <a:t>z</a:t>
            </a:r>
            <a:r>
              <a:rPr lang="cs-CZ" sz="1900" dirty="0" smtClean="0">
                <a:solidFill>
                  <a:schemeClr val="bg1">
                    <a:lumMod val="50000"/>
                  </a:schemeClr>
                </a:solidFill>
              </a:rPr>
              <a:t>lepšení </a:t>
            </a:r>
            <a:r>
              <a:rPr lang="cs-CZ" sz="1900" dirty="0">
                <a:solidFill>
                  <a:schemeClr val="bg1">
                    <a:lumMod val="50000"/>
                  </a:schemeClr>
                </a:solidFill>
              </a:rPr>
              <a:t>regionální politiky prostřednictvím nových inovativních projektů, zlepšením řízení, dohoda stran na společných </a:t>
            </a:r>
            <a:r>
              <a:rPr lang="cs-CZ" sz="1900" dirty="0" smtClean="0">
                <a:solidFill>
                  <a:schemeClr val="bg1">
                    <a:lumMod val="50000"/>
                  </a:schemeClr>
                </a:solidFill>
              </a:rPr>
              <a:t>řešeních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cs-CZ" sz="19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900" dirty="0" smtClean="0">
                <a:solidFill>
                  <a:schemeClr val="bg1">
                    <a:lumMod val="50000"/>
                  </a:schemeClr>
                </a:solidFill>
              </a:rPr>
              <a:t>             </a:t>
            </a:r>
            <a:r>
              <a:rPr lang="cs-CZ" sz="1900" u="sng" dirty="0" smtClean="0">
                <a:solidFill>
                  <a:schemeClr val="bg1">
                    <a:lumMod val="50000"/>
                  </a:schemeClr>
                </a:solidFill>
              </a:rPr>
              <a:t>Výstupy</a:t>
            </a:r>
            <a:r>
              <a:rPr lang="cs-CZ" sz="1900" u="sng" dirty="0">
                <a:solidFill>
                  <a:schemeClr val="bg1">
                    <a:lumMod val="50000"/>
                  </a:schemeClr>
                </a:solidFill>
              </a:rPr>
              <a:t>: </a:t>
            </a: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bg1">
                    <a:lumMod val="50000"/>
                  </a:schemeClr>
                </a:solidFill>
              </a:rPr>
              <a:t>analýza plánů partnerů prostřednictvím vzájemného hodnocení</a:t>
            </a: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bg1">
                    <a:lumMod val="50000"/>
                  </a:schemeClr>
                </a:solidFill>
              </a:rPr>
              <a:t>identifikace osvědčených postupů - studijní návštěvy, speciální semináře a regionální akční </a:t>
            </a:r>
            <a:r>
              <a:rPr lang="cs-CZ" sz="1900" dirty="0" smtClean="0">
                <a:solidFill>
                  <a:schemeClr val="bg1">
                    <a:lumMod val="50000"/>
                  </a:schemeClr>
                </a:solidFill>
              </a:rPr>
              <a:t>plány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cs-CZ" sz="1900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900" dirty="0" smtClean="0">
                <a:solidFill>
                  <a:schemeClr val="bg1">
                    <a:lumMod val="50000"/>
                  </a:schemeClr>
                </a:solidFill>
              </a:rPr>
              <a:t>hlavní </a:t>
            </a:r>
            <a:r>
              <a:rPr lang="cs-CZ" sz="1900" dirty="0">
                <a:solidFill>
                  <a:schemeClr val="bg1">
                    <a:lumMod val="50000"/>
                  </a:schemeClr>
                </a:solidFill>
              </a:rPr>
              <a:t>výstupy projektu budou přínosem pro malé a střední podniky, zejména pro mladé podnikatele</a:t>
            </a: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bg1">
                    <a:lumMod val="50000"/>
                  </a:schemeClr>
                </a:solidFill>
              </a:rPr>
              <a:t>nové projekty – nástroje elektronické platby, </a:t>
            </a:r>
            <a:r>
              <a:rPr lang="cs-CZ" sz="1900" dirty="0" err="1">
                <a:solidFill>
                  <a:schemeClr val="bg1">
                    <a:lumMod val="50000"/>
                  </a:schemeClr>
                </a:solidFill>
              </a:rPr>
              <a:t>One</a:t>
            </a:r>
            <a:r>
              <a:rPr lang="cs-CZ" sz="1900" dirty="0">
                <a:solidFill>
                  <a:schemeClr val="bg1">
                    <a:lumMod val="50000"/>
                  </a:schemeClr>
                </a:solidFill>
              </a:rPr>
              <a:t> Stop </a:t>
            </a:r>
            <a:r>
              <a:rPr lang="cs-CZ" sz="1900" dirty="0" err="1">
                <a:solidFill>
                  <a:schemeClr val="bg1">
                    <a:lumMod val="50000"/>
                  </a:schemeClr>
                </a:solidFill>
              </a:rPr>
              <a:t>Shop</a:t>
            </a:r>
            <a:r>
              <a:rPr lang="cs-CZ" sz="1900" dirty="0">
                <a:solidFill>
                  <a:schemeClr val="bg1">
                    <a:lumMod val="50000"/>
                  </a:schemeClr>
                </a:solidFill>
              </a:rPr>
              <a:t>, modely "digitální standardně", podpora digitálních dovedností</a:t>
            </a: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bg1">
                    <a:lumMod val="50000"/>
                  </a:schemeClr>
                </a:solidFill>
              </a:rPr>
              <a:t>zlepšení veřejné správy prostřednictvím administrativních řešení IT technologií, revize regionální legislativy, zjednodušení a zrychlení zákaznických center</a:t>
            </a: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bg1">
                    <a:lumMod val="50000"/>
                  </a:schemeClr>
                </a:solidFill>
              </a:rPr>
              <a:t>akční plány budou připraveny ve spolupráci měst a ŘO; projekt úzce spolupracuje s platformou IE pro výuku politik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900" dirty="0" smtClean="0">
                <a:solidFill>
                  <a:schemeClr val="accent6"/>
                </a:solidFill>
              </a:rPr>
              <a:t>              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900" dirty="0">
                <a:solidFill>
                  <a:schemeClr val="accent6"/>
                </a:solidFill>
              </a:rPr>
              <a:t> </a:t>
            </a:r>
            <a:r>
              <a:rPr lang="cs-CZ" sz="1900" dirty="0" smtClean="0">
                <a:solidFill>
                  <a:schemeClr val="accent6"/>
                </a:solidFill>
              </a:rPr>
              <a:t>             </a:t>
            </a:r>
            <a:r>
              <a:rPr lang="cs-CZ" sz="1900" u="sng" dirty="0" smtClean="0">
                <a:solidFill>
                  <a:schemeClr val="accent6"/>
                </a:solidFill>
                <a:hlinkClick r:id="rId2"/>
              </a:rPr>
              <a:t>http</a:t>
            </a:r>
            <a:r>
              <a:rPr lang="cs-CZ" sz="1900" u="sng" dirty="0">
                <a:solidFill>
                  <a:schemeClr val="accent6"/>
                </a:solidFill>
                <a:hlinkClick r:id="rId2"/>
              </a:rPr>
              <a:t>://</a:t>
            </a:r>
            <a:r>
              <a:rPr lang="cs-CZ" sz="1900" u="sng" dirty="0" smtClean="0">
                <a:solidFill>
                  <a:schemeClr val="accent6"/>
                </a:solidFill>
                <a:hlinkClick r:id="rId2"/>
              </a:rPr>
              <a:t>www.interregeurope.eu/purecosmos/</a:t>
            </a:r>
            <a:endParaRPr lang="cs-CZ" sz="1900" u="sng" dirty="0" smtClean="0">
              <a:solidFill>
                <a:schemeClr val="accent6"/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cs-CZ" sz="1900" u="sng" dirty="0">
              <a:solidFill>
                <a:schemeClr val="accent6"/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cs-CZ" sz="1900" u="sng" dirty="0" smtClean="0">
              <a:solidFill>
                <a:schemeClr val="accent6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100" u="sng" dirty="0">
              <a:solidFill>
                <a:schemeClr val="accent6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100" u="sng" dirty="0">
              <a:solidFill>
                <a:schemeClr val="accent6"/>
              </a:solidFill>
            </a:endParaRPr>
          </a:p>
          <a:p>
            <a:endParaRPr lang="cs-CZ" sz="1100" u="sng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>
                <a:solidFill>
                  <a:schemeClr val="tx2"/>
                </a:solidFill>
              </a:rPr>
              <a:t>Příklad projektu z 1. výzvy</a:t>
            </a:r>
            <a:endParaRPr lang="cs-CZ" sz="2400" dirty="0">
              <a:solidFill>
                <a:schemeClr val="tx2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510892"/>
            <a:ext cx="1536325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78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Geografické vymezení programu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929" y="2132856"/>
            <a:ext cx="4386871" cy="411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67544" y="2060847"/>
            <a:ext cx="35283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ŘO programu:</a:t>
            </a: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Regionální rada regionu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Hauts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de France se sídlem v Lille</a:t>
            </a:r>
          </a:p>
          <a:p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Garantem v ČR:</a:t>
            </a: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Ministerstvo pro místní rozvoj</a:t>
            </a:r>
          </a:p>
          <a:p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Rozpočet programu:</a:t>
            </a: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359 mil. EUR (ERDF)</a:t>
            </a:r>
          </a:p>
          <a:p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Projekty i komunikace s ŘO/JS v angličtině!!</a:t>
            </a:r>
          </a:p>
          <a:p>
            <a:endParaRPr lang="cs-CZ" dirty="0">
              <a:solidFill>
                <a:srgbClr val="1F497D"/>
              </a:solidFill>
            </a:endParaRPr>
          </a:p>
        </p:txBody>
      </p:sp>
      <p:pic>
        <p:nvPicPr>
          <p:cNvPr id="5" name="Imag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14223"/>
            <a:ext cx="1536626" cy="137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0711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139952" y="2060848"/>
            <a:ext cx="4546848" cy="288032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elkem 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projektů/ partnerů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P, z toho 0 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šechny priority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ejvíce zastoupeno Hlavní město Praha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veřejnoprávní subjekty, soukromý neziskový v této výzvě neuspěl</a:t>
            </a: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843808" y="620688"/>
            <a:ext cx="5842992" cy="576064"/>
          </a:xfrm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2</a:t>
            </a:r>
            <a:r>
              <a:rPr lang="cs-CZ" sz="2400" dirty="0" smtClean="0">
                <a:solidFill>
                  <a:schemeClr val="tx2"/>
                </a:solidFill>
              </a:rPr>
              <a:t>. výzva - schválené </a:t>
            </a:r>
            <a:r>
              <a:rPr lang="cs-CZ" sz="2400" dirty="0">
                <a:solidFill>
                  <a:schemeClr val="tx2"/>
                </a:solidFill>
              </a:rPr>
              <a:t>projekty </a:t>
            </a:r>
            <a:r>
              <a:rPr lang="cs-CZ" sz="2400" dirty="0" smtClean="0">
                <a:solidFill>
                  <a:schemeClr val="tx2"/>
                </a:solidFill>
              </a:rPr>
              <a:t>CZ</a:t>
            </a:r>
            <a:endParaRPr lang="cs-CZ" sz="2400" dirty="0">
              <a:solidFill>
                <a:schemeClr val="tx2"/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899592" y="2132856"/>
          <a:ext cx="2448892" cy="3701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List" r:id="rId4" imgW="4124427" imgH="6238975" progId="Excel.Sheet.12">
                  <p:embed/>
                </p:oleObj>
              </mc:Choice>
              <mc:Fallback>
                <p:oleObj name="List" r:id="rId4" imgW="4124427" imgH="6238975" progId="Excel.Sheet.12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9592" y="2132856"/>
                        <a:ext cx="2448892" cy="3701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052736"/>
            <a:ext cx="1536626" cy="137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55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916832"/>
            <a:ext cx="8291264" cy="4536504"/>
          </a:xfrm>
        </p:spPr>
        <p:txBody>
          <a:bodyPr/>
          <a:lstStyle/>
          <a:p>
            <a:pPr lvl="0"/>
            <a:r>
              <a:rPr lang="cs-CZ" sz="1100" b="1" dirty="0" err="1">
                <a:solidFill>
                  <a:schemeClr val="accent6"/>
                </a:solidFill>
              </a:rPr>
              <a:t>Road</a:t>
            </a:r>
            <a:r>
              <a:rPr lang="cs-CZ" sz="1100" b="1" dirty="0">
                <a:solidFill>
                  <a:schemeClr val="accent6"/>
                </a:solidFill>
              </a:rPr>
              <a:t>-CSR - </a:t>
            </a:r>
            <a:r>
              <a:rPr lang="cs-CZ" sz="1100" b="1" i="1" dirty="0">
                <a:solidFill>
                  <a:schemeClr val="accent6"/>
                </a:solidFill>
              </a:rPr>
              <a:t>A </a:t>
            </a:r>
            <a:r>
              <a:rPr lang="cs-CZ" sz="1100" b="1" i="1" dirty="0" err="1">
                <a:solidFill>
                  <a:schemeClr val="accent6"/>
                </a:solidFill>
              </a:rPr>
              <a:t>Roadmap</a:t>
            </a:r>
            <a:r>
              <a:rPr lang="cs-CZ" sz="1100" b="1" i="1" dirty="0">
                <a:solidFill>
                  <a:schemeClr val="accent6"/>
                </a:solidFill>
              </a:rPr>
              <a:t> </a:t>
            </a:r>
            <a:r>
              <a:rPr lang="cs-CZ" sz="1100" b="1" i="1" dirty="0" err="1">
                <a:solidFill>
                  <a:schemeClr val="accent6"/>
                </a:solidFill>
              </a:rPr>
              <a:t>for</a:t>
            </a:r>
            <a:r>
              <a:rPr lang="cs-CZ" sz="1100" b="1" i="1" dirty="0">
                <a:solidFill>
                  <a:schemeClr val="accent6"/>
                </a:solidFill>
              </a:rPr>
              <a:t> </a:t>
            </a:r>
            <a:r>
              <a:rPr lang="cs-CZ" sz="1100" b="1" i="1" dirty="0" err="1">
                <a:solidFill>
                  <a:schemeClr val="accent6"/>
                </a:solidFill>
              </a:rPr>
              <a:t>Integrating</a:t>
            </a:r>
            <a:r>
              <a:rPr lang="cs-CZ" sz="1100" b="1" i="1" dirty="0">
                <a:solidFill>
                  <a:schemeClr val="accent6"/>
                </a:solidFill>
              </a:rPr>
              <a:t> </a:t>
            </a:r>
            <a:r>
              <a:rPr lang="cs-CZ" sz="1100" b="1" i="1" dirty="0" err="1">
                <a:solidFill>
                  <a:schemeClr val="accent6"/>
                </a:solidFill>
              </a:rPr>
              <a:t>Corporate</a:t>
            </a:r>
            <a:r>
              <a:rPr lang="cs-CZ" sz="1100" b="1" i="1" dirty="0">
                <a:solidFill>
                  <a:schemeClr val="accent6"/>
                </a:solidFill>
              </a:rPr>
              <a:t> </a:t>
            </a:r>
            <a:r>
              <a:rPr lang="cs-CZ" sz="1100" b="1" i="1" dirty="0" err="1">
                <a:solidFill>
                  <a:schemeClr val="accent6"/>
                </a:solidFill>
              </a:rPr>
              <a:t>Social</a:t>
            </a:r>
            <a:r>
              <a:rPr lang="cs-CZ" sz="1100" b="1" i="1" dirty="0">
                <a:solidFill>
                  <a:schemeClr val="accent6"/>
                </a:solidFill>
              </a:rPr>
              <a:t> </a:t>
            </a:r>
            <a:r>
              <a:rPr lang="cs-CZ" sz="1100" b="1" i="1" dirty="0" err="1">
                <a:solidFill>
                  <a:schemeClr val="accent6"/>
                </a:solidFill>
              </a:rPr>
              <a:t>Responsibility</a:t>
            </a:r>
            <a:r>
              <a:rPr lang="cs-CZ" sz="1100" b="1" i="1" dirty="0">
                <a:solidFill>
                  <a:schemeClr val="accent6"/>
                </a:solidFill>
              </a:rPr>
              <a:t> </a:t>
            </a:r>
            <a:r>
              <a:rPr lang="cs-CZ" sz="1100" b="1" i="1" dirty="0" err="1">
                <a:solidFill>
                  <a:schemeClr val="accent6"/>
                </a:solidFill>
              </a:rPr>
              <a:t>into</a:t>
            </a:r>
            <a:r>
              <a:rPr lang="cs-CZ" sz="1100" b="1" i="1" dirty="0">
                <a:solidFill>
                  <a:schemeClr val="accent6"/>
                </a:solidFill>
              </a:rPr>
              <a:t> EU </a:t>
            </a:r>
            <a:r>
              <a:rPr lang="cs-CZ" sz="1100" b="1" i="1" dirty="0" err="1">
                <a:solidFill>
                  <a:schemeClr val="accent6"/>
                </a:solidFill>
              </a:rPr>
              <a:t>Member</a:t>
            </a:r>
            <a:r>
              <a:rPr lang="cs-CZ" sz="1100" b="1" i="1" dirty="0">
                <a:solidFill>
                  <a:schemeClr val="accent6"/>
                </a:solidFill>
              </a:rPr>
              <a:t> </a:t>
            </a:r>
            <a:r>
              <a:rPr lang="cs-CZ" sz="1100" b="1" i="1" dirty="0" err="1">
                <a:solidFill>
                  <a:schemeClr val="accent6"/>
                </a:solidFill>
              </a:rPr>
              <a:t>States</a:t>
            </a:r>
            <a:r>
              <a:rPr lang="cs-CZ" sz="1100" b="1" i="1" dirty="0">
                <a:solidFill>
                  <a:schemeClr val="accent6"/>
                </a:solidFill>
              </a:rPr>
              <a:t> and Business </a:t>
            </a:r>
            <a:r>
              <a:rPr lang="cs-CZ" sz="1100" b="1" i="1" dirty="0" err="1">
                <a:solidFill>
                  <a:schemeClr val="accent6"/>
                </a:solidFill>
              </a:rPr>
              <a:t>Practises</a:t>
            </a:r>
            <a:endParaRPr lang="cs-CZ" sz="1100" dirty="0">
              <a:solidFill>
                <a:schemeClr val="accent6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LP – CY - </a:t>
            </a:r>
            <a:r>
              <a:rPr lang="cs-CZ" sz="9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Larnaca</a:t>
            </a:r>
            <a:r>
              <a:rPr lang="cs-CZ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cs-CZ" sz="9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Famagusta</a:t>
            </a:r>
            <a:r>
              <a:rPr lang="cs-CZ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9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Districts</a:t>
            </a:r>
            <a:r>
              <a:rPr lang="cs-CZ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9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Development</a:t>
            </a:r>
            <a:r>
              <a:rPr lang="cs-CZ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9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Agency</a:t>
            </a:r>
            <a:r>
              <a:rPr lang="cs-CZ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	</a:t>
            </a:r>
            <a:endParaRPr lang="cs-CZ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CZ - Jihočeská agentura pro podporu inovačního podnikání o.p.s.</a:t>
            </a:r>
            <a:endParaRPr lang="cs-CZ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Celkem 7 partnerů (CY, EL, ES, NO, </a:t>
            </a:r>
            <a:r>
              <a:rPr lang="cs-CZ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Sl</a:t>
            </a: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CZ a IT)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9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Hodnocení: </a:t>
            </a:r>
            <a:r>
              <a:rPr lang="cs-CZ" sz="9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3,17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Doba trvání projektu: 1. 1. 2017 - </a:t>
            </a:r>
            <a:r>
              <a:rPr lang="cs-CZ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30. </a:t>
            </a: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12. </a:t>
            </a:r>
            <a:r>
              <a:rPr lang="cs-CZ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2020</a:t>
            </a:r>
            <a:endParaRPr lang="cs-CZ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900" u="sng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projekt zaměřený na konkurenceschopnost MSP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</a:t>
            </a:r>
            <a:r>
              <a:rPr lang="cs-CZ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ákladní myšlenkou je </a:t>
            </a: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společenská odpovědnost firem </a:t>
            </a:r>
            <a:r>
              <a:rPr lang="cs-CZ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(CSR), kdy všechny firmy by měly </a:t>
            </a: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mít více odpovědnosti vůči </a:t>
            </a:r>
            <a:r>
              <a:rPr lang="cs-CZ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společnosti; </a:t>
            </a: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studie prokázaly, že CSR je vnímána jako zásadní a týká se všech typů podniků a měla by tak být chápána a aplikována</a:t>
            </a: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směrnice </a:t>
            </a: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2014/95 / </a:t>
            </a:r>
            <a:r>
              <a:rPr lang="cs-CZ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EU - společnosti jsou vyzývány zveřejňovat </a:t>
            </a: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 své zprávě informace o politikách, rizicích a výsledcích, které se týkají environmentálních, sociálních </a:t>
            </a:r>
            <a:r>
              <a:rPr lang="cs-CZ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zaměstnaneckých aspektů, dodržování lidských práv, boje s korupcí a otázek úplatkářství - neboli aplikovat </a:t>
            </a:r>
            <a:r>
              <a:rPr lang="cs-CZ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CSR - nová </a:t>
            </a: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směrnice se ale vztahuje pouze na omezený počet velkých podniků v EU, MSP tam nejsou zahrnuty. Vzhledem k tomu, že MSP jsou převládající formou podnikání v EU </a:t>
            </a:r>
            <a:r>
              <a:rPr lang="cs-CZ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cs-CZ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cs-CZ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klíčem k dosažení cílů strategie růstu a zaměstnanosti, je žádoucí je do CSR zahrnout </a:t>
            </a: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celkovým </a:t>
            </a: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cílem projektu je pomoci členským státům EU uplatnit CSR jako celostního přístupu </a:t>
            </a:r>
            <a:r>
              <a:rPr lang="cs-CZ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 </a:t>
            </a: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řízení MSP a pomáhat členským zemím uplatňovat novou směrnici a nová opatření ve svých operačních programech s cílem zvýšení konkurenceschopnosti a udržitelnosti MSP</a:t>
            </a: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hlavními cíli je pomoci zemím zapojených do projektu zavést výměnu zkušeností, osvědčených postupů a vytvořit plán pro začlenění CSR do národních </a:t>
            </a:r>
            <a:r>
              <a:rPr lang="cs-CZ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cs-CZ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cs-CZ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regionálních právních předpisů a také </a:t>
            </a:r>
            <a:r>
              <a:rPr lang="cs-CZ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 </a:t>
            </a: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vytvoření </a:t>
            </a:r>
            <a:r>
              <a:rPr lang="cs-CZ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národního/regionálního </a:t>
            </a: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akčního plánu </a:t>
            </a: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důležitým výstupem projektu bude politické doporučení pro revizi směrnice 2014/95 / </a:t>
            </a:r>
            <a:r>
              <a:rPr lang="cs-CZ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EU - tedy zahrnout i MSP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cs-CZ" sz="1100" dirty="0" smtClean="0">
                <a:solidFill>
                  <a:schemeClr val="accent6"/>
                </a:solidFill>
              </a:rPr>
              <a:t>     http</a:t>
            </a:r>
            <a:r>
              <a:rPr lang="cs-CZ" sz="1100" dirty="0">
                <a:solidFill>
                  <a:schemeClr val="accent6"/>
                </a:solidFill>
              </a:rPr>
              <a:t>://www.interregeurope.eu/road-csr</a:t>
            </a:r>
            <a:r>
              <a:rPr lang="cs-CZ" sz="1100" dirty="0" smtClean="0">
                <a:solidFill>
                  <a:schemeClr val="accent6"/>
                </a:solidFill>
              </a:rPr>
              <a:t>/</a:t>
            </a:r>
            <a:endParaRPr lang="cs-CZ" sz="1100" dirty="0">
              <a:solidFill>
                <a:schemeClr val="accent6"/>
              </a:solidFill>
            </a:endParaRP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9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>
                <a:solidFill>
                  <a:schemeClr val="tx2"/>
                </a:solidFill>
              </a:rPr>
              <a:t>Příklad projektu </a:t>
            </a:r>
            <a:r>
              <a:rPr lang="cs-CZ" sz="2400" dirty="0">
                <a:solidFill>
                  <a:schemeClr val="tx2"/>
                </a:solidFill>
              </a:rPr>
              <a:t>z </a:t>
            </a:r>
            <a:r>
              <a:rPr lang="cs-CZ" sz="2400" dirty="0" smtClean="0">
                <a:solidFill>
                  <a:schemeClr val="tx2"/>
                </a:solidFill>
              </a:rPr>
              <a:t>2. výzvy (neuspěl v 1.výzvě)</a:t>
            </a:r>
            <a:endParaRPr lang="cs-CZ" sz="2400" dirty="0">
              <a:solidFill>
                <a:schemeClr val="tx2"/>
              </a:solidFill>
            </a:endParaRPr>
          </a:p>
        </p:txBody>
      </p:sp>
      <p:pic>
        <p:nvPicPr>
          <p:cNvPr id="4" name="Imag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4664"/>
            <a:ext cx="1536626" cy="137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7015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900" dirty="0" smtClean="0"/>
              <a:t>Příklady přenosu dobré praxe</a:t>
            </a:r>
            <a:endParaRPr lang="en-GB" sz="39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32487" y="2060848"/>
            <a:ext cx="3384376" cy="3456384"/>
            <a:chOff x="611560" y="1988840"/>
            <a:chExt cx="3384376" cy="345638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11781" t="7272" r="9117" b="5455"/>
            <a:stretch/>
          </p:blipFill>
          <p:spPr>
            <a:xfrm>
              <a:off x="611560" y="1988840"/>
              <a:ext cx="3384376" cy="345638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 rot="162871">
              <a:off x="1025418" y="2592758"/>
              <a:ext cx="2727429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Od</a:t>
              </a:r>
              <a:r>
                <a:rPr lang="en-GB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IFSTTAR (FR) </a:t>
              </a:r>
              <a:r>
                <a:rPr lang="cs-CZ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Českým drahám</a:t>
              </a:r>
              <a:r>
                <a:rPr lang="en-GB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(CZ)</a:t>
              </a:r>
              <a:endParaRPr lang="en-GB" sz="1400" dirty="0" smtClean="0"/>
            </a:p>
            <a:p>
              <a:r>
                <a:rPr lang="cs-CZ" sz="1400" dirty="0" smtClean="0"/>
                <a:t>Sběr dat o dopravě a toku zboží ve městě a modelové situace</a:t>
              </a:r>
              <a:r>
                <a:rPr lang="en-GB" sz="1400" dirty="0" smtClean="0"/>
                <a:t>: </a:t>
              </a:r>
              <a:r>
                <a:rPr lang="cs-CZ" sz="1400" dirty="0" smtClean="0"/>
                <a:t>nástroj, který umožní upravit dopravní model města, vliv infrastrukturních změn na základě prognóz objemu dopravy a toku zboží</a:t>
              </a:r>
              <a:endParaRPr lang="en-GB" sz="1400" dirty="0" smtClean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32040" y="2165734"/>
            <a:ext cx="3384376" cy="3456384"/>
            <a:chOff x="5004048" y="2165734"/>
            <a:chExt cx="3384376" cy="345638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11781" t="7272" r="9117" b="5455"/>
            <a:stretch/>
          </p:blipFill>
          <p:spPr>
            <a:xfrm>
              <a:off x="5004048" y="2165734"/>
              <a:ext cx="3384376" cy="345638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 rot="163938">
              <a:off x="5358539" y="2988095"/>
              <a:ext cx="2727429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Od</a:t>
              </a:r>
              <a:r>
                <a:rPr lang="en-GB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cs-CZ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města</a:t>
              </a:r>
              <a:r>
                <a:rPr lang="en-GB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Tampere (FI) </a:t>
              </a:r>
              <a:r>
                <a:rPr lang="cs-CZ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Kraji Vysočina </a:t>
              </a:r>
              <a:r>
                <a:rPr lang="en-GB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(CZ)</a:t>
              </a:r>
            </a:p>
            <a:p>
              <a:endParaRPr lang="en-GB" sz="1400" dirty="0" smtClean="0"/>
            </a:p>
            <a:p>
              <a:r>
                <a:rPr lang="en-GB" sz="1400" dirty="0" smtClean="0"/>
                <a:t>Vas </a:t>
              </a:r>
              <a:r>
                <a:rPr lang="en-GB" sz="1400" dirty="0" err="1" smtClean="0"/>
                <a:t>Nazor</a:t>
              </a:r>
              <a:r>
                <a:rPr lang="en-GB" sz="1400" dirty="0" smtClean="0"/>
                <a:t> </a:t>
              </a:r>
              <a:r>
                <a:rPr lang="cs-CZ" sz="1400" dirty="0" smtClean="0"/>
                <a:t>je nástroj používán 10 samosprávami v Kraji Vysočina, umožňuje zapojit občany do debaty o rozvoji obce</a:t>
              </a:r>
              <a:endParaRPr lang="en-GB" sz="1400" dirty="0"/>
            </a:p>
            <a:p>
              <a:endParaRPr lang="en-GB" sz="1400" dirty="0" smtClean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5569674"/>
            <a:ext cx="2016224" cy="7129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052914"/>
            <a:ext cx="2235746" cy="17474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5764" r="15125"/>
          <a:stretch/>
        </p:blipFill>
        <p:spPr>
          <a:xfrm>
            <a:off x="4572000" y="1318808"/>
            <a:ext cx="1800200" cy="103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4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900" dirty="0" smtClean="0"/>
              <a:t>Příklady zefektivnění politik</a:t>
            </a:r>
            <a:endParaRPr lang="en-GB" sz="39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55576" y="1556792"/>
            <a:ext cx="3861287" cy="3888432"/>
            <a:chOff x="134649" y="1556792"/>
            <a:chExt cx="3861287" cy="38884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11781" t="7272" r="9117" b="5455"/>
            <a:stretch/>
          </p:blipFill>
          <p:spPr>
            <a:xfrm>
              <a:off x="611560" y="1988840"/>
              <a:ext cx="3384376" cy="345638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 rot="171124">
              <a:off x="940033" y="2562870"/>
              <a:ext cx="2727429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Úst</a:t>
              </a:r>
              <a:r>
                <a:rPr lang="cs-CZ" sz="1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ecký</a:t>
              </a:r>
              <a:r>
                <a:rPr lang="cs-CZ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kraj </a:t>
              </a:r>
              <a:endParaRPr lang="en-GB" sz="1400" dirty="0" smtClean="0"/>
            </a:p>
            <a:p>
              <a:r>
                <a:rPr lang="cs-CZ" sz="1400" dirty="0" smtClean="0"/>
                <a:t>Na základě zkušeností ostatních partnerů vytvořena </a:t>
              </a:r>
              <a:r>
                <a:rPr lang="cs-CZ" sz="1400" dirty="0" err="1" smtClean="0"/>
                <a:t>Road</a:t>
              </a:r>
              <a:r>
                <a:rPr lang="cs-CZ" sz="1400" dirty="0" smtClean="0"/>
                <a:t> Map pro rozvoj klastrů v oblasti chemického průmyslu zaměřená na vzdělávání, spolupráce v oblasti výzkumu a rozvoje, logistiky a infrastruktury</a:t>
              </a:r>
              <a:endParaRPr lang="en-GB" sz="1400" dirty="0" smtClean="0"/>
            </a:p>
            <a:p>
              <a:pPr algn="r"/>
              <a:r>
                <a:rPr lang="en-GB" sz="1400" b="1" dirty="0" smtClean="0"/>
                <a:t>Priority 1</a:t>
              </a:r>
              <a:r>
                <a:rPr lang="en-GB" dirty="0"/>
                <a:t/>
              </a:r>
              <a:br>
                <a:rPr lang="en-GB" dirty="0"/>
              </a:br>
              <a:endParaRPr lang="en-GB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649" y="1556792"/>
              <a:ext cx="2853175" cy="43895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716016" y="1153192"/>
            <a:ext cx="3600400" cy="4468926"/>
            <a:chOff x="4788024" y="1153192"/>
            <a:chExt cx="3600400" cy="446892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11781" t="7272" r="9117" b="5455"/>
            <a:stretch/>
          </p:blipFill>
          <p:spPr>
            <a:xfrm>
              <a:off x="5004048" y="2165734"/>
              <a:ext cx="3384376" cy="345638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 rot="171124">
              <a:off x="5358539" y="2783871"/>
              <a:ext cx="2727429" cy="2739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Zlin</a:t>
              </a:r>
              <a:r>
                <a:rPr lang="cs-CZ" sz="1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ský</a:t>
              </a:r>
              <a:r>
                <a:rPr lang="cs-CZ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kraj </a:t>
              </a:r>
              <a:endParaRPr lang="en-GB" sz="1400" dirty="0" smtClean="0"/>
            </a:p>
            <a:p>
              <a:r>
                <a:rPr lang="cs-CZ" sz="1400" dirty="0" smtClean="0"/>
                <a:t>Při tvorbě udržitelného energetického plánu využity zkušenosti ostatních partnerů –do procesu přípravy byli pozváni relevantní místní subjekty/ investory z různých oblastí, kterých se problematika energetiky týká</a:t>
              </a:r>
              <a:endParaRPr lang="en-GB" sz="1400" dirty="0"/>
            </a:p>
            <a:p>
              <a:endParaRPr lang="en-GB" sz="1400" dirty="0" smtClean="0"/>
            </a:p>
            <a:p>
              <a:pPr algn="r"/>
              <a:r>
                <a:rPr lang="en-GB" sz="1400" b="1" dirty="0" smtClean="0"/>
                <a:t>Priority 2</a:t>
              </a:r>
              <a:r>
                <a:rPr lang="en-GB" dirty="0"/>
                <a:t/>
              </a:r>
              <a:br>
                <a:rPr lang="en-GB" dirty="0"/>
              </a:br>
              <a:endParaRPr lang="en-GB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8024" y="1153192"/>
              <a:ext cx="1656184" cy="126769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5569674"/>
            <a:ext cx="2016224" cy="71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7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460" y="4077072"/>
            <a:ext cx="2305502" cy="215180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Podpora žadatelů</a:t>
            </a:r>
            <a:endParaRPr lang="cs-CZ" dirty="0"/>
          </a:p>
        </p:txBody>
      </p:sp>
      <p:pic>
        <p:nvPicPr>
          <p:cNvPr id="5" name="Imag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14223"/>
            <a:ext cx="1536626" cy="137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6880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Podporované aktivity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645" y="2770490"/>
            <a:ext cx="1713124" cy="123759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645" y="4581128"/>
            <a:ext cx="2024047" cy="116443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404664"/>
            <a:ext cx="1536325" cy="1377815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053094" y="2060575"/>
            <a:ext cx="6975899" cy="43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88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Projekty - 2 fáze</a:t>
            </a:r>
            <a:r>
              <a:rPr lang="en-GB" dirty="0">
                <a:solidFill>
                  <a:schemeClr val="tx2"/>
                </a:solidFill>
              </a:rPr>
              <a:t/>
            </a:r>
            <a:br>
              <a:rPr lang="en-GB" dirty="0">
                <a:solidFill>
                  <a:schemeClr val="tx2"/>
                </a:solidFill>
              </a:rPr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060856"/>
            <a:ext cx="2024047" cy="304216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5163633"/>
            <a:ext cx="2834886" cy="139610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06073" y="4437112"/>
            <a:ext cx="2603218" cy="370059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288" y="404664"/>
            <a:ext cx="1536325" cy="13778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2637" y="1908443"/>
            <a:ext cx="6187976" cy="319458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568" y="5340432"/>
            <a:ext cx="4444369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415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Lepší využití projektových výsledků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Otevřít výsledky programu i subjektům, kteří se neúčastní projektů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sz="1200" b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en-US" sz="1200" b="1" dirty="0" err="1" smtClean="0">
                <a:solidFill>
                  <a:schemeClr val="bg1">
                    <a:lumMod val="50000"/>
                  </a:schemeClr>
                </a:solidFill>
              </a:rPr>
              <a:t>policylearning</a:t>
            </a:r>
            <a:endParaRPr lang="en-GB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>
                <a:solidFill>
                  <a:schemeClr val="tx2"/>
                </a:solidFill>
              </a:rPr>
              <a:t>Platform</a:t>
            </a:r>
            <a:r>
              <a:rPr lang="cs-CZ" dirty="0">
                <a:solidFill>
                  <a:schemeClr val="tx2"/>
                </a:solidFill>
              </a:rPr>
              <a:t>y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14" y="2047370"/>
            <a:ext cx="3688400" cy="2633700"/>
          </a:xfrm>
          <a:prstGeom prst="rect">
            <a:avLst/>
          </a:prstGeom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184543" y="2040932"/>
            <a:ext cx="4743441" cy="267765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Usnadňuje proces učení se na politické úrovni napříč EU, vytvořením komunity politiků a odborníků s cílem na zlepšení regionálních politik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Flowchart: Data 2"/>
          <p:cNvSpPr/>
          <p:nvPr/>
        </p:nvSpPr>
        <p:spPr>
          <a:xfrm>
            <a:off x="4128729" y="4826312"/>
            <a:ext cx="3208935" cy="582834"/>
          </a:xfrm>
          <a:prstGeom prst="flowChartInputOutput">
            <a:avLst/>
          </a:prstGeom>
          <a:solidFill>
            <a:srgbClr val="1F497D"/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Interní kapitalizace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lowchart: Data 24"/>
          <p:cNvSpPr/>
          <p:nvPr/>
        </p:nvSpPr>
        <p:spPr>
          <a:xfrm>
            <a:off x="5004048" y="6021288"/>
            <a:ext cx="2808312" cy="678527"/>
          </a:xfrm>
          <a:prstGeom prst="flowChartInputOutput">
            <a:avLst/>
          </a:prstGeom>
          <a:solidFill>
            <a:srgbClr val="1F497D"/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Externí </a:t>
            </a:r>
            <a:r>
              <a:rPr kumimoji="0" lang="cs-CZ" sz="1800" b="0" i="0" u="sng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kapitalizace</a:t>
            </a:r>
            <a:endParaRPr kumimoji="0" lang="en-GB" sz="1800" b="0" i="0" u="sng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Imag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14223"/>
            <a:ext cx="1536626" cy="137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54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S</a:t>
            </a:r>
            <a:r>
              <a:rPr lang="cs-CZ" dirty="0" smtClean="0">
                <a:solidFill>
                  <a:schemeClr val="tx2"/>
                </a:solidFill>
              </a:rPr>
              <a:t>lužby </a:t>
            </a:r>
            <a:r>
              <a:rPr lang="cs-CZ" dirty="0">
                <a:solidFill>
                  <a:schemeClr val="tx2"/>
                </a:solidFill>
              </a:rPr>
              <a:t>platforem</a:t>
            </a:r>
            <a:r>
              <a:rPr lang="it-IT" dirty="0">
                <a:solidFill>
                  <a:schemeClr val="tx2"/>
                </a:solidFill>
              </a:rPr>
              <a:t/>
            </a:r>
            <a:br>
              <a:rPr lang="it-IT" dirty="0">
                <a:solidFill>
                  <a:schemeClr val="tx2"/>
                </a:solidFill>
              </a:rPr>
            </a:br>
            <a:r>
              <a:rPr lang="cs-CZ" dirty="0" smtClean="0">
                <a:solidFill>
                  <a:schemeClr val="tx2"/>
                </a:solidFill>
              </a:rPr>
              <a:t/>
            </a:r>
            <a:br>
              <a:rPr lang="cs-CZ" dirty="0" smtClean="0">
                <a:solidFill>
                  <a:schemeClr val="tx2"/>
                </a:solidFill>
              </a:rPr>
            </a:br>
            <a:r>
              <a:rPr lang="cs-CZ" sz="1800" dirty="0" smtClean="0">
                <a:solidFill>
                  <a:schemeClr val="accent2"/>
                </a:solidFill>
              </a:rPr>
              <a:t>Znalostní</a:t>
            </a:r>
            <a:r>
              <a:rPr lang="en-GB" sz="1800" dirty="0" smtClean="0">
                <a:solidFill>
                  <a:schemeClr val="accent2"/>
                </a:solidFill>
              </a:rPr>
              <a:t> </a:t>
            </a:r>
            <a:r>
              <a:rPr lang="cs-CZ" sz="1800" dirty="0">
                <a:solidFill>
                  <a:schemeClr val="accent2"/>
                </a:solidFill>
              </a:rPr>
              <a:t>data</a:t>
            </a:r>
            <a:r>
              <a:rPr lang="en-GB" sz="1800" dirty="0" smtClean="0">
                <a:solidFill>
                  <a:schemeClr val="accent2"/>
                </a:solidFill>
              </a:rPr>
              <a:t>bank</a:t>
            </a:r>
            <a:r>
              <a:rPr lang="cs-CZ" sz="1800" dirty="0" smtClean="0">
                <a:solidFill>
                  <a:schemeClr val="accent2"/>
                </a:solidFill>
              </a:rPr>
              <a:t>a</a:t>
            </a:r>
            <a:r>
              <a:rPr lang="en-GB" dirty="0" smtClean="0"/>
              <a:t/>
            </a:r>
            <a:br>
              <a:rPr lang="en-GB" dirty="0" smtClean="0"/>
            </a:br>
            <a:endParaRPr lang="cs-CZ" dirty="0"/>
          </a:p>
        </p:txBody>
      </p:sp>
      <p:sp>
        <p:nvSpPr>
          <p:cNvPr id="5" name="TextBox 9"/>
          <p:cNvSpPr txBox="1"/>
          <p:nvPr/>
        </p:nvSpPr>
        <p:spPr>
          <a:xfrm>
            <a:off x="4860033" y="1844824"/>
            <a:ext cx="4104455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cs-CZ" dirty="0" smtClean="0">
              <a:solidFill>
                <a:prstClr val="black"/>
              </a:solidFill>
              <a:latin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cs-CZ" dirty="0" smtClean="0">
              <a:solidFill>
                <a:prstClr val="black"/>
              </a:solidFill>
              <a:latin typeface="Arial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chemeClr val="accent2"/>
                </a:solidFill>
                <a:latin typeface="Arial"/>
              </a:rPr>
              <a:t>Příležitosti pro n</a:t>
            </a:r>
            <a:r>
              <a:rPr lang="en-GB" b="1" dirty="0" err="1">
                <a:solidFill>
                  <a:schemeClr val="accent2"/>
                </a:solidFill>
                <a:latin typeface="Arial"/>
              </a:rPr>
              <a:t>etworking</a:t>
            </a:r>
            <a:r>
              <a:rPr lang="en-GB" b="1" dirty="0">
                <a:solidFill>
                  <a:schemeClr val="accent2"/>
                </a:solidFill>
                <a:latin typeface="Arial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black"/>
              </a:solidFill>
              <a:latin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Databáze odborníků</a:t>
            </a:r>
            <a:endParaRPr lang="en-GB" dirty="0" smtClean="0">
              <a:solidFill>
                <a:schemeClr val="bg1">
                  <a:lumMod val="50000"/>
                </a:schemeClr>
              </a:solidFill>
              <a:latin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Diskuzní fórum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Networking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 akce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1F497D"/>
              </a:solidFill>
              <a:latin typeface="Arial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95537" y="3356992"/>
            <a:ext cx="4752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cs-CZ" b="1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</a:endParaRPr>
          </a:p>
          <a:p>
            <a:pPr>
              <a:defRPr/>
            </a:pPr>
            <a:endParaRPr lang="cs-CZ" b="1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cs-CZ" b="1" dirty="0" smtClean="0">
                <a:solidFill>
                  <a:schemeClr val="tx2"/>
                </a:solidFill>
              </a:rPr>
              <a:t>Dostupné </a:t>
            </a:r>
            <a:r>
              <a:rPr lang="cs-CZ" b="1" dirty="0">
                <a:solidFill>
                  <a:schemeClr val="tx2"/>
                </a:solidFill>
              </a:rPr>
              <a:t>služby pro registrované členy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467544" y="5229200"/>
            <a:ext cx="494520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Rady pro jednotlivé oblasti</a:t>
            </a: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Pokyny v rámci databáze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Analytická data</a:t>
            </a: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Aktuální informace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4860033" y="5229200"/>
            <a:ext cx="410445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Peer reviews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Benchmarking </a:t>
            </a:r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Tematické workshopy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Akce na podporu rozvoje kapacit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10" name="Rectangle 15"/>
          <p:cNvSpPr/>
          <p:nvPr/>
        </p:nvSpPr>
        <p:spPr>
          <a:xfrm>
            <a:off x="395536" y="3986158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  <a:p>
            <a:r>
              <a:rPr lang="en-GB" b="1" dirty="0" smtClean="0">
                <a:solidFill>
                  <a:schemeClr val="accent2"/>
                </a:solidFill>
              </a:rPr>
              <a:t>Expert </a:t>
            </a:r>
            <a:r>
              <a:rPr lang="en-GB" b="1" dirty="0">
                <a:solidFill>
                  <a:schemeClr val="accent2"/>
                </a:solidFill>
              </a:rPr>
              <a:t>helpdesk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626869" y="3244334"/>
            <a:ext cx="3134191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	     </a:t>
            </a:r>
            <a:r>
              <a:rPr lang="en-GB" b="1" dirty="0" smtClean="0">
                <a:solidFill>
                  <a:schemeClr val="accent2"/>
                </a:solidFill>
              </a:rPr>
              <a:t>Expert </a:t>
            </a:r>
            <a:r>
              <a:rPr lang="cs-CZ" b="1" dirty="0">
                <a:solidFill>
                  <a:schemeClr val="accent2"/>
                </a:solidFill>
              </a:rPr>
              <a:t>podpora</a:t>
            </a:r>
            <a:endParaRPr lang="en-GB" b="1" dirty="0">
              <a:solidFill>
                <a:schemeClr val="accent2"/>
              </a:solidFill>
            </a:endParaRPr>
          </a:p>
        </p:txBody>
      </p:sp>
      <p:pic>
        <p:nvPicPr>
          <p:cNvPr id="12" name="Imag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14223"/>
            <a:ext cx="1536626" cy="137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900" y="704383"/>
            <a:ext cx="1254846" cy="90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6626" y="2830522"/>
            <a:ext cx="3072650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318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6399066"/>
            <a:ext cx="8291264" cy="355038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pro lepší využití informací 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340768"/>
            <a:ext cx="2592288" cy="514820"/>
          </a:xfrm>
        </p:spPr>
        <p:txBody>
          <a:bodyPr/>
          <a:lstStyle/>
          <a:p>
            <a:r>
              <a:rPr lang="cs-CZ" dirty="0" smtClean="0"/>
              <a:t>Aktivity</a:t>
            </a:r>
            <a:endParaRPr lang="cs-CZ" dirty="0"/>
          </a:p>
        </p:txBody>
      </p:sp>
      <p:grpSp>
        <p:nvGrpSpPr>
          <p:cNvPr id="32" name="Group 58"/>
          <p:cNvGrpSpPr/>
          <p:nvPr/>
        </p:nvGrpSpPr>
        <p:grpSpPr>
          <a:xfrm>
            <a:off x="2176544" y="1437479"/>
            <a:ext cx="5438737" cy="4784871"/>
            <a:chOff x="1527224" y="1292698"/>
            <a:chExt cx="5792470" cy="5462935"/>
          </a:xfrm>
        </p:grpSpPr>
        <p:pic>
          <p:nvPicPr>
            <p:cNvPr id="33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15813" y="2708920"/>
              <a:ext cx="3076705" cy="2880320"/>
            </a:xfrm>
            <a:prstGeom prst="rect">
              <a:avLst/>
            </a:prstGeom>
          </p:spPr>
        </p:pic>
        <p:sp>
          <p:nvSpPr>
            <p:cNvPr id="34" name="TextBox 2"/>
            <p:cNvSpPr txBox="1"/>
            <p:nvPr/>
          </p:nvSpPr>
          <p:spPr>
            <a:xfrm>
              <a:off x="2709601" y="1292698"/>
              <a:ext cx="3489127" cy="1334133"/>
            </a:xfrm>
            <a:prstGeom prst="ellipse">
              <a:avLst/>
            </a:prstGeom>
            <a:solidFill>
              <a:srgbClr val="4F81BD"/>
            </a:solidFill>
            <a:ln>
              <a:solidFill>
                <a:schemeClr val="accent4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 smtClean="0">
                  <a:solidFill>
                    <a:schemeClr val="bg1"/>
                  </a:solidFill>
                  <a:latin typeface="+mn-lt"/>
                </a:rPr>
                <a:t>Policy Learning Platforms</a:t>
              </a:r>
            </a:p>
            <a:p>
              <a:pPr algn="ctr"/>
              <a:r>
                <a:rPr lang="cs-CZ" sz="1200" dirty="0" smtClean="0">
                  <a:solidFill>
                    <a:schemeClr val="bg1"/>
                  </a:solidFill>
                  <a:latin typeface="+mn-lt"/>
                </a:rPr>
                <a:t>Otevřené všem regionům</a:t>
              </a:r>
              <a:endParaRPr lang="en-GB" sz="1200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35" name="Straight Connector 11"/>
            <p:cNvCxnSpPr/>
            <p:nvPr/>
          </p:nvCxnSpPr>
          <p:spPr bwMode="auto">
            <a:xfrm>
              <a:off x="3059830" y="2564904"/>
              <a:ext cx="2788670" cy="0"/>
            </a:xfrm>
            <a:prstGeom prst="line">
              <a:avLst/>
            </a:prstGeom>
            <a:ln w="28575">
              <a:solidFill>
                <a:srgbClr val="4F81BD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14"/>
            <p:cNvCxnSpPr>
              <a:stCxn id="34" idx="4"/>
              <a:endCxn id="33" idx="0"/>
            </p:cNvCxnSpPr>
            <p:nvPr/>
          </p:nvCxnSpPr>
          <p:spPr bwMode="auto">
            <a:xfrm>
              <a:off x="4454165" y="2626831"/>
              <a:ext cx="1" cy="82089"/>
            </a:xfrm>
            <a:prstGeom prst="line">
              <a:avLst/>
            </a:prstGeom>
            <a:noFill/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24"/>
            <p:cNvCxnSpPr/>
            <p:nvPr/>
          </p:nvCxnSpPr>
          <p:spPr bwMode="auto">
            <a:xfrm>
              <a:off x="3059830" y="2564904"/>
              <a:ext cx="0" cy="144016"/>
            </a:xfrm>
            <a:prstGeom prst="line">
              <a:avLst/>
            </a:prstGeom>
            <a:noFill/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25"/>
            <p:cNvCxnSpPr/>
            <p:nvPr/>
          </p:nvCxnSpPr>
          <p:spPr bwMode="auto">
            <a:xfrm>
              <a:off x="5848500" y="2564904"/>
              <a:ext cx="0" cy="144016"/>
            </a:xfrm>
            <a:prstGeom prst="line">
              <a:avLst/>
            </a:prstGeom>
            <a:noFill/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Curved Right Arrow 26"/>
            <p:cNvSpPr/>
            <p:nvPr/>
          </p:nvSpPr>
          <p:spPr bwMode="auto">
            <a:xfrm>
              <a:off x="1547664" y="1770057"/>
              <a:ext cx="985085" cy="4320480"/>
            </a:xfrm>
            <a:prstGeom prst="curvedRightArrow">
              <a:avLst/>
            </a:prstGeom>
            <a:solidFill>
              <a:srgbClr val="4F81BD"/>
            </a:solidFill>
            <a:ln w="9525" cap="flat" cmpd="sng" algn="ctr">
              <a:solidFill>
                <a:srgbClr val="0031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0" name="Curved Right Arrow 27"/>
            <p:cNvSpPr/>
            <p:nvPr/>
          </p:nvSpPr>
          <p:spPr bwMode="auto">
            <a:xfrm rot="10800000">
              <a:off x="6409903" y="1770057"/>
              <a:ext cx="909791" cy="4320480"/>
            </a:xfrm>
            <a:prstGeom prst="curvedRightArrow">
              <a:avLst/>
            </a:prstGeom>
            <a:solidFill>
              <a:srgbClr val="4F81BD"/>
            </a:solidFill>
            <a:ln w="9525" cap="flat" cmpd="sng" algn="ctr">
              <a:solidFill>
                <a:srgbClr val="0031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1" name="TextBox 28"/>
            <p:cNvSpPr txBox="1"/>
            <p:nvPr/>
          </p:nvSpPr>
          <p:spPr>
            <a:xfrm>
              <a:off x="2764777" y="5701458"/>
              <a:ext cx="3384376" cy="1054175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00316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GB" sz="1800" dirty="0" smtClean="0">
                <a:solidFill>
                  <a:schemeClr val="bg1"/>
                </a:solidFill>
                <a:latin typeface="+mn-lt"/>
              </a:endParaRPr>
            </a:p>
            <a:p>
              <a:pPr algn="ctr"/>
              <a:r>
                <a:rPr lang="cs-CZ" sz="1800" dirty="0" smtClean="0">
                  <a:solidFill>
                    <a:schemeClr val="bg1"/>
                  </a:solidFill>
                  <a:latin typeface="+mn-lt"/>
                </a:rPr>
                <a:t>Projekty meziregionální spolupráce</a:t>
              </a:r>
              <a:endParaRPr lang="en-GB" sz="18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2" name="TextBox 29"/>
            <p:cNvSpPr txBox="1"/>
            <p:nvPr/>
          </p:nvSpPr>
          <p:spPr>
            <a:xfrm>
              <a:off x="1527224" y="3702139"/>
              <a:ext cx="1458344" cy="456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smtClean="0">
                  <a:solidFill>
                    <a:srgbClr val="4F81BD"/>
                  </a:solidFill>
                  <a:latin typeface="+mn-lt"/>
                </a:rPr>
                <a:t>obohacuje</a:t>
              </a:r>
              <a:endParaRPr lang="en-GB" sz="2000" dirty="0">
                <a:solidFill>
                  <a:srgbClr val="4F81BD"/>
                </a:solidFill>
                <a:latin typeface="+mn-lt"/>
              </a:endParaRPr>
            </a:p>
          </p:txBody>
        </p:sp>
        <p:sp>
          <p:nvSpPr>
            <p:cNvPr id="43" name="TextBox 30"/>
            <p:cNvSpPr txBox="1"/>
            <p:nvPr/>
          </p:nvSpPr>
          <p:spPr>
            <a:xfrm>
              <a:off x="5992108" y="3697136"/>
              <a:ext cx="1152743" cy="456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smtClean="0">
                  <a:solidFill>
                    <a:srgbClr val="4F81BD"/>
                  </a:solidFill>
                  <a:latin typeface="+mn-lt"/>
                </a:rPr>
                <a:t>přispívá</a:t>
              </a:r>
              <a:endParaRPr lang="en-GB" sz="2000" dirty="0">
                <a:solidFill>
                  <a:srgbClr val="4F81BD"/>
                </a:solidFill>
                <a:latin typeface="+mn-lt"/>
              </a:endParaRPr>
            </a:p>
          </p:txBody>
        </p:sp>
        <p:sp>
          <p:nvSpPr>
            <p:cNvPr id="44" name="TextBox 35"/>
            <p:cNvSpPr txBox="1"/>
            <p:nvPr/>
          </p:nvSpPr>
          <p:spPr>
            <a:xfrm>
              <a:off x="3054708" y="5728923"/>
              <a:ext cx="842021" cy="31625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  <a:latin typeface="+mn-lt"/>
                </a:rPr>
                <a:t>Pro</a:t>
              </a:r>
              <a:r>
                <a:rPr lang="cs-CZ" sz="1200" dirty="0" err="1" smtClean="0">
                  <a:solidFill>
                    <a:schemeClr val="bg1"/>
                  </a:solidFill>
                  <a:latin typeface="+mn-lt"/>
                </a:rPr>
                <a:t>jekt</a:t>
              </a:r>
              <a:r>
                <a:rPr lang="en-GB" sz="1200" dirty="0" smtClean="0">
                  <a:solidFill>
                    <a:schemeClr val="bg1"/>
                  </a:solidFill>
                  <a:latin typeface="+mn-lt"/>
                </a:rPr>
                <a:t> 1</a:t>
              </a:r>
              <a:endParaRPr lang="en-GB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5" name="TextBox 36"/>
            <p:cNvSpPr txBox="1"/>
            <p:nvPr/>
          </p:nvSpPr>
          <p:spPr>
            <a:xfrm>
              <a:off x="4056483" y="5728923"/>
              <a:ext cx="842021" cy="31625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 err="1" smtClean="0">
                  <a:solidFill>
                    <a:schemeClr val="bg1"/>
                  </a:solidFill>
                  <a:latin typeface="+mn-lt"/>
                </a:rPr>
                <a:t>Proje</a:t>
              </a:r>
              <a:r>
                <a:rPr lang="cs-CZ" sz="1200" dirty="0" err="1" smtClean="0">
                  <a:solidFill>
                    <a:schemeClr val="bg1"/>
                  </a:solidFill>
                  <a:latin typeface="+mn-lt"/>
                </a:rPr>
                <a:t>kt</a:t>
              </a:r>
              <a:r>
                <a:rPr lang="en-GB" sz="1200" dirty="0" smtClean="0">
                  <a:solidFill>
                    <a:schemeClr val="bg1"/>
                  </a:solidFill>
                  <a:latin typeface="+mn-lt"/>
                </a:rPr>
                <a:t> 2</a:t>
              </a:r>
              <a:endParaRPr lang="en-GB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6" name="TextBox 37"/>
            <p:cNvSpPr txBox="1"/>
            <p:nvPr/>
          </p:nvSpPr>
          <p:spPr>
            <a:xfrm>
              <a:off x="5057899" y="5728923"/>
              <a:ext cx="842021" cy="31625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 err="1" smtClean="0">
                  <a:solidFill>
                    <a:schemeClr val="bg1"/>
                  </a:solidFill>
                  <a:latin typeface="+mn-lt"/>
                </a:rPr>
                <a:t>Proje</a:t>
              </a:r>
              <a:r>
                <a:rPr lang="cs-CZ" sz="1200" dirty="0" smtClean="0">
                  <a:solidFill>
                    <a:schemeClr val="bg1"/>
                  </a:solidFill>
                  <a:latin typeface="+mn-lt"/>
                </a:rPr>
                <a:t>k</a:t>
              </a:r>
              <a:r>
                <a:rPr lang="en-GB" sz="1200" dirty="0" smtClean="0">
                  <a:solidFill>
                    <a:schemeClr val="bg1"/>
                  </a:solidFill>
                  <a:latin typeface="+mn-lt"/>
                </a:rPr>
                <a:t>t 3</a:t>
              </a:r>
              <a:endParaRPr lang="en-GB" sz="1200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47" name="Straight Connector 39"/>
            <p:cNvCxnSpPr/>
            <p:nvPr/>
          </p:nvCxnSpPr>
          <p:spPr bwMode="auto">
            <a:xfrm flipV="1">
              <a:off x="3450008" y="5085184"/>
              <a:ext cx="185888" cy="64373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1"/>
            <p:cNvCxnSpPr>
              <a:stCxn id="44" idx="0"/>
            </p:cNvCxnSpPr>
            <p:nvPr/>
          </p:nvCxnSpPr>
          <p:spPr bwMode="auto">
            <a:xfrm flipV="1">
              <a:off x="3475719" y="4437112"/>
              <a:ext cx="978445" cy="129181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3"/>
            <p:cNvCxnSpPr/>
            <p:nvPr/>
          </p:nvCxnSpPr>
          <p:spPr bwMode="auto">
            <a:xfrm flipV="1">
              <a:off x="3450008" y="4941168"/>
              <a:ext cx="1770064" cy="78775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5"/>
            <p:cNvCxnSpPr>
              <a:stCxn id="41" idx="0"/>
            </p:cNvCxnSpPr>
            <p:nvPr/>
          </p:nvCxnSpPr>
          <p:spPr bwMode="auto">
            <a:xfrm flipH="1" flipV="1">
              <a:off x="3845310" y="4221089"/>
              <a:ext cx="611654" cy="148036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47"/>
            <p:cNvCxnSpPr>
              <a:stCxn id="45" idx="0"/>
            </p:cNvCxnSpPr>
            <p:nvPr/>
          </p:nvCxnSpPr>
          <p:spPr bwMode="auto">
            <a:xfrm flipV="1">
              <a:off x="4477494" y="3697136"/>
              <a:ext cx="166514" cy="203178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0"/>
            <p:cNvCxnSpPr>
              <a:stCxn id="45" idx="0"/>
            </p:cNvCxnSpPr>
            <p:nvPr/>
          </p:nvCxnSpPr>
          <p:spPr bwMode="auto">
            <a:xfrm flipV="1">
              <a:off x="4477494" y="5229201"/>
              <a:ext cx="742578" cy="49972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6" idx="0"/>
            </p:cNvCxnSpPr>
            <p:nvPr/>
          </p:nvCxnSpPr>
          <p:spPr bwMode="auto">
            <a:xfrm flipH="1" flipV="1">
              <a:off x="4932040" y="3429003"/>
              <a:ext cx="546870" cy="229992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4"/>
            <p:cNvCxnSpPr>
              <a:stCxn id="46" idx="0"/>
            </p:cNvCxnSpPr>
            <p:nvPr/>
          </p:nvCxnSpPr>
          <p:spPr bwMode="auto">
            <a:xfrm flipH="1" flipV="1">
              <a:off x="3923929" y="4797155"/>
              <a:ext cx="1554981" cy="93176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6"/>
            <p:cNvCxnSpPr/>
            <p:nvPr/>
          </p:nvCxnSpPr>
          <p:spPr bwMode="auto">
            <a:xfrm flipH="1" flipV="1">
              <a:off x="4847084" y="4221088"/>
              <a:ext cx="606116" cy="150783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6" name="Imag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14223"/>
            <a:ext cx="1536626" cy="137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053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ts val="3000"/>
              </a:lnSpc>
              <a:spcBef>
                <a:spcPct val="4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cs-CZ" altLang="en-US" sz="1400" b="1" kern="0" dirty="0">
                <a:solidFill>
                  <a:schemeClr val="bg1">
                    <a:lumMod val="50000"/>
                  </a:schemeClr>
                </a:solidFill>
              </a:rPr>
              <a:t>Řídící orgány programů Strukturálních fondů </a:t>
            </a:r>
            <a:r>
              <a:rPr lang="cs-CZ" altLang="en-US" sz="1400" kern="0" dirty="0">
                <a:solidFill>
                  <a:schemeClr val="bg1">
                    <a:lumMod val="50000"/>
                  </a:schemeClr>
                </a:solidFill>
              </a:rPr>
              <a:t>(hl. cílová skupina)</a:t>
            </a:r>
            <a:endParaRPr lang="cs-CZ" altLang="en-US" sz="1400" b="1" kern="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ts val="3000"/>
              </a:lnSpc>
              <a:spcBef>
                <a:spcPct val="4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cs-CZ" altLang="en-US" sz="1400" b="1" kern="0" dirty="0">
                <a:solidFill>
                  <a:schemeClr val="bg1">
                    <a:lumMod val="50000"/>
                  </a:schemeClr>
                </a:solidFill>
              </a:rPr>
              <a:t>Veřejné orgány</a:t>
            </a:r>
            <a:r>
              <a:rPr lang="en-GB" altLang="en-US" sz="1400" kern="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GB" altLang="en-US" sz="1400" kern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altLang="en-US" sz="1400" kern="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altLang="en-US" sz="1400" kern="0" dirty="0">
                <a:solidFill>
                  <a:schemeClr val="bg1">
                    <a:lumMod val="50000"/>
                  </a:schemeClr>
                </a:solidFill>
              </a:rPr>
              <a:t>místní</a:t>
            </a:r>
            <a:r>
              <a:rPr lang="en-GB" altLang="en-US" sz="1400" kern="0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cs-CZ" altLang="en-US" sz="1400" kern="0" dirty="0">
                <a:solidFill>
                  <a:schemeClr val="bg1">
                    <a:lumMod val="50000"/>
                  </a:schemeClr>
                </a:solidFill>
              </a:rPr>
              <a:t> krajské, národní orgány)</a:t>
            </a:r>
            <a:endParaRPr lang="en-GB" alt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spcBef>
                <a:spcPct val="4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cs-CZ" altLang="en-US" sz="1400" b="1" kern="0" dirty="0">
                <a:solidFill>
                  <a:schemeClr val="bg1">
                    <a:lumMod val="50000"/>
                  </a:schemeClr>
                </a:solidFill>
              </a:rPr>
              <a:t>Veřejnoprávní subjekty</a:t>
            </a:r>
            <a:r>
              <a:rPr lang="en-GB" altLang="en-US" sz="1400" b="1" kern="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GB" altLang="en-US" sz="1400" b="1" kern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altLang="en-US" sz="1400" kern="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altLang="en-US" sz="1400" kern="0" dirty="0">
                <a:solidFill>
                  <a:schemeClr val="bg1">
                    <a:lumMod val="50000"/>
                  </a:schemeClr>
                </a:solidFill>
              </a:rPr>
              <a:t>podle Směrnice</a:t>
            </a:r>
            <a:r>
              <a:rPr lang="en-GB" altLang="en-US" sz="1400" kern="0" dirty="0">
                <a:solidFill>
                  <a:schemeClr val="bg1">
                    <a:lumMod val="50000"/>
                  </a:schemeClr>
                </a:solidFill>
              </a:rPr>
              <a:t> 20</a:t>
            </a:r>
            <a:r>
              <a:rPr lang="cs-CZ" altLang="en-US" sz="14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GB" altLang="en-US" sz="1400" kern="0" dirty="0">
                <a:solidFill>
                  <a:schemeClr val="bg1">
                    <a:lumMod val="50000"/>
                  </a:schemeClr>
                </a:solidFill>
              </a:rPr>
              <a:t>4/</a:t>
            </a:r>
            <a:r>
              <a:rPr lang="cs-CZ" altLang="en-US" sz="1400" kern="0" dirty="0">
                <a:solidFill>
                  <a:schemeClr val="bg1">
                    <a:lumMod val="50000"/>
                  </a:schemeClr>
                </a:solidFill>
              </a:rPr>
              <a:t>24</a:t>
            </a:r>
            <a:r>
              <a:rPr lang="en-GB" altLang="en-US" sz="1400" kern="0" dirty="0">
                <a:solidFill>
                  <a:schemeClr val="bg1">
                    <a:lumMod val="50000"/>
                  </a:schemeClr>
                </a:solidFill>
              </a:rPr>
              <a:t>/E</a:t>
            </a:r>
            <a:r>
              <a:rPr lang="cs-CZ" altLang="en-US" sz="1400" kern="0" dirty="0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en-GB" altLang="en-US" sz="1400" kern="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en-US" sz="1400" b="1" kern="0" dirty="0">
                <a:solidFill>
                  <a:schemeClr val="bg1">
                    <a:lumMod val="50000"/>
                  </a:schemeClr>
                </a:solidFill>
              </a:rPr>
              <a:t>Soukromé neziskové </a:t>
            </a:r>
            <a:r>
              <a:rPr lang="cs-CZ" altLang="en-US" sz="1400" b="1" kern="0" dirty="0" smtClean="0">
                <a:solidFill>
                  <a:schemeClr val="bg1">
                    <a:lumMod val="50000"/>
                  </a:schemeClr>
                </a:solidFill>
              </a:rPr>
              <a:t>subjekty</a:t>
            </a:r>
          </a:p>
          <a:p>
            <a:pPr marL="457200" lvl="1" indent="0">
              <a:spcBef>
                <a:spcPct val="40000"/>
              </a:spcBef>
              <a:defRPr/>
            </a:pPr>
            <a:r>
              <a:rPr lang="cs-CZ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      (</a:t>
            </a:r>
            <a:r>
              <a:rPr lang="cs-CZ" altLang="en-US" sz="1400" kern="0" dirty="0">
                <a:solidFill>
                  <a:schemeClr val="bg1">
                    <a:lumMod val="50000"/>
                  </a:schemeClr>
                </a:solidFill>
              </a:rPr>
              <a:t>nemohou plnit roli vedoucího partnera)</a:t>
            </a:r>
            <a:endParaRPr lang="fr-FR" altLang="en-US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spcBef>
                <a:spcPct val="40000"/>
              </a:spcBef>
              <a:defRPr/>
            </a:pPr>
            <a:endParaRPr lang="cs-CZ" altLang="en-US" kern="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algn="ctr">
              <a:lnSpc>
                <a:spcPts val="3000"/>
              </a:lnSpc>
            </a:pPr>
            <a:r>
              <a:rPr lang="cs-CZ" sz="17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Kontrolu způsobilosti provádí Národní </a:t>
            </a:r>
            <a:r>
              <a:rPr lang="cs-CZ" sz="17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kontaktní </a:t>
            </a:r>
            <a:r>
              <a:rPr lang="cs-CZ" sz="17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místo </a:t>
            </a:r>
            <a:r>
              <a:rPr lang="cs-CZ" sz="17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programu</a:t>
            </a:r>
            <a:endParaRPr lang="en-GB" sz="17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 koho je program určený</a:t>
            </a:r>
            <a:endParaRPr lang="cs-CZ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97152"/>
            <a:ext cx="1009650" cy="942975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20888"/>
            <a:ext cx="1406130" cy="8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14223"/>
            <a:ext cx="1536626" cy="137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931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2060848"/>
            <a:ext cx="3334801" cy="3048264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Stakeholder</a:t>
            </a:r>
            <a:r>
              <a:rPr lang="cs-CZ" dirty="0"/>
              <a:t> Group a proces učení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3314162"/>
            <a:ext cx="4618856" cy="3355198"/>
          </a:xfrm>
          <a:prstGeom prst="rect">
            <a:avLst/>
          </a:prstGeom>
        </p:spPr>
      </p:pic>
      <p:pic>
        <p:nvPicPr>
          <p:cNvPr id="6" name="Imag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14223"/>
            <a:ext cx="1536626" cy="137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6210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Stránka programu - </a:t>
            </a:r>
            <a:r>
              <a:rPr lang="en-GB" dirty="0" smtClean="0">
                <a:hlinkClick r:id="rId2"/>
              </a:rPr>
              <a:t>www.interregeurope.eu</a:t>
            </a:r>
            <a:endParaRPr lang="cs-CZ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Program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ový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manu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á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– NUTNÁ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ZNALOST - </a:t>
            </a:r>
            <a:r>
              <a:rPr lang="en-GB" dirty="0" smtClean="0">
                <a:hlinkClick r:id="rId3"/>
              </a:rPr>
              <a:t>www.interregeurope.eu/help/programme-manual</a:t>
            </a:r>
            <a:r>
              <a:rPr lang="en-GB" dirty="0">
                <a:hlinkClick r:id="rId3"/>
              </a:rPr>
              <a:t>/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cs-CZ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Interreg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Europe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community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- </a:t>
            </a:r>
            <a:r>
              <a:rPr lang="en-GB" dirty="0">
                <a:hlinkClick r:id="rId4"/>
              </a:rPr>
              <a:t>www.interregeurope.eu/account/dashboard/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Před každou výzvou JS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nabízí zpětnou vazbu na zaslaný projektový záměr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Setkání a </a:t>
            </a:r>
            <a:r>
              <a:rPr lang="cs-CZ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Webináře</a:t>
            </a:r>
            <a:endParaRPr lang="cs-CZ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Knihovna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Novinky, pomocná videa, telefonické a e-mailové konzultace, změny… s  každou výzvou (např. oproti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 výzvě 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nyní vše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elektronicky, </a:t>
            </a:r>
            <a:r>
              <a:rPr lang="cs-CZ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scany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podepsaných 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dokumentů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zjednodušená komunikace mezi partnery, mnoho aktivit a pomocných prvků ze strany 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JS), změny v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rogramovém manuálu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www.interregeurope.eu – JS - podpora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272" y="404664"/>
            <a:ext cx="1944793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017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Tx/>
              <a:buChar char="-"/>
            </a:pPr>
            <a:endParaRPr lang="cs-CZ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bg1">
                    <a:lumMod val="50000"/>
                  </a:schemeClr>
                </a:solidFill>
              </a:rPr>
              <a:t>Registrace 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do 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Interreg Europe 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komunity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www.interregeurope.eu/policylearning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cs-CZ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„</a:t>
            </a:r>
            <a:r>
              <a:rPr lang="cs-CZ" sz="1800" dirty="0" err="1">
                <a:solidFill>
                  <a:schemeClr val="bg1">
                    <a:lumMod val="50000"/>
                  </a:schemeClr>
                </a:solidFill>
              </a:rPr>
              <a:t>Join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bg1">
                    <a:lumMod val="50000"/>
                  </a:schemeClr>
                </a:solidFill>
              </a:rPr>
              <a:t>our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bg1">
                    <a:lumMod val="50000"/>
                  </a:schemeClr>
                </a:solidFill>
              </a:rPr>
              <a:t>community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“ na webu programu, zadat svůj záměr a vyhledávat nabídky jiných partnerů atd. viz prezentace pracovníka JS - Podpora žadatelů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První informace platforem jsou </a:t>
            </a:r>
            <a:r>
              <a:rPr lang="cs-CZ" sz="1800" b="1" dirty="0" err="1">
                <a:solidFill>
                  <a:schemeClr val="bg1">
                    <a:lumMod val="50000"/>
                  </a:schemeClr>
                </a:solidFill>
              </a:rPr>
              <a:t>onli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</a:rPr>
              <a:t>ne!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en-GB" sz="1800" dirty="0">
                <a:solidFill>
                  <a:schemeClr val="bg1">
                    <a:lumMod val="50000"/>
                  </a:schemeClr>
                </a:solidFill>
              </a:rPr>
            </a:br>
            <a:endParaRPr lang="cs-CZ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bg1">
                    <a:lumMod val="50000"/>
                  </a:schemeClr>
                </a:solidFill>
              </a:rPr>
              <a:t>články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, novinky, akce </a:t>
            </a:r>
            <a:r>
              <a:rPr lang="cs-CZ" sz="1800" dirty="0" smtClean="0">
                <a:solidFill>
                  <a:schemeClr val="bg1">
                    <a:lumMod val="50000"/>
                  </a:schemeClr>
                </a:solidFill>
              </a:rPr>
              <a:t>- stránky 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programu</a:t>
            </a: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bg1">
                    <a:lumMod val="50000"/>
                  </a:schemeClr>
                </a:solidFill>
              </a:rPr>
              <a:t>Na 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webu programu je možno sledovat pod "NEWS" aktivity projektů, zejména setkávání, workshopy, zahájení projektů aj. aktivity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Zapojte se!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3518119"/>
            <a:ext cx="1165870" cy="147794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476672"/>
            <a:ext cx="1944793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483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7374" y="1363301"/>
            <a:ext cx="8291264" cy="504056"/>
          </a:xfrm>
        </p:spPr>
        <p:txBody>
          <a:bodyPr/>
          <a:lstStyle/>
          <a:p>
            <a:r>
              <a:rPr lang="cs-CZ" sz="2600" dirty="0" smtClean="0">
                <a:solidFill>
                  <a:schemeClr val="tx2"/>
                </a:solidFill>
              </a:rPr>
              <a:t>Webové stránky MMR – www.dotaceEU.cz</a:t>
            </a:r>
            <a:endParaRPr lang="cs-CZ" sz="2600" dirty="0">
              <a:solidFill>
                <a:schemeClr val="tx2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32856"/>
            <a:ext cx="302433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292080" y="2569195"/>
            <a:ext cx="3419872" cy="2934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Programové dokumenty</a:t>
            </a:r>
          </a:p>
          <a:p>
            <a:pPr marL="28575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Informace pro žadatele 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Kontakty na ŘO Cíle 1 – aktualizace únor 2017     </a:t>
            </a:r>
          </a:p>
          <a:p>
            <a:pPr marL="28575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Pokyny pro příjemce</a:t>
            </a:r>
          </a:p>
          <a:p>
            <a:pPr marL="28575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Metodiky a legislativa</a:t>
            </a:r>
          </a:p>
          <a:p>
            <a:pPr marL="28575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Související dokumenty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45265"/>
            <a:ext cx="4466915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Výstřiž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48681"/>
            <a:ext cx="194421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60413"/>
            <a:ext cx="1944215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757" y="6517511"/>
            <a:ext cx="5858764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644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115350"/>
            <a:ext cx="3960440" cy="297033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Následná „péče“ o příjemce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5" name="Imag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14223"/>
            <a:ext cx="1536626" cy="137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9602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3" y="3244334"/>
            <a:ext cx="8640960" cy="414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Telefonické 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e-mailové 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dotazy - obecné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Osobní konzultace – prostudované materiály, lépe projektový záměr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Překlady 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dokumentů (např. Programový manuál před 1. výzvou, nyní 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verze 4, k 13. 12. 2016 – bez překladu); aktuální balíček pro žadatele před každou výzvou</a:t>
            </a: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Zprostředkování 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kontaktu na partnera z ciziny -záměr možno konzultovat s NCP, požádat o zaslání záměru do zahraničí za účelem vyhledání partnerů okolních 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zemí</a:t>
            </a: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Informační 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dny - 6.5.2015, 31.3.2016 a 23. 2. 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2017 – konzultace JS</a:t>
            </a: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Mailing-list – možnost zařazení/ vyřazení - předávání informací od JS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Tiskové zprávy, nebo informační e-maily po MV, setkáních Výboru ČR 2014-2020, novinky, akce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Webové 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stránky </a:t>
            </a:r>
            <a:r>
              <a:rPr lang="cs-CZ" sz="1400" dirty="0">
                <a:solidFill>
                  <a:schemeClr val="tx2">
                    <a:lumMod val="40000"/>
                    <a:lumOff val="60000"/>
                  </a:schemeClr>
                </a:solidFill>
                <a:hlinkClick r:id="rId2"/>
              </a:rPr>
              <a:t>www.dotaceEU.cz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sekce Programy – INTERREG EUROPE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lang="cs-CZ" sz="1600" dirty="0" smtClean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endParaRPr lang="cs-CZ" sz="1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7159" y="582140"/>
            <a:ext cx="2450866" cy="230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67544" y="1412776"/>
            <a:ext cx="51125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600" b="1" dirty="0" smtClean="0">
                <a:solidFill>
                  <a:schemeClr val="tx2"/>
                </a:solidFill>
              </a:rPr>
              <a:t>NCP </a:t>
            </a:r>
            <a:r>
              <a:rPr lang="cs-CZ" sz="1600" b="1" dirty="0" smtClean="0">
                <a:solidFill>
                  <a:schemeClr val="tx2"/>
                </a:solidFill>
              </a:rPr>
              <a:t>(Národní kontaktní místo programu)</a:t>
            </a:r>
          </a:p>
          <a:p>
            <a:r>
              <a:rPr lang="cs-CZ" sz="2600" b="1" dirty="0" smtClean="0">
                <a:solidFill>
                  <a:schemeClr val="tx2"/>
                </a:solidFill>
              </a:rPr>
              <a:t>Ministerstvo </a:t>
            </a:r>
            <a:r>
              <a:rPr lang="cs-CZ" sz="2600" b="1" dirty="0">
                <a:solidFill>
                  <a:schemeClr val="tx2"/>
                </a:solidFill>
              </a:rPr>
              <a:t>pro místní </a:t>
            </a:r>
            <a:r>
              <a:rPr lang="cs-CZ" sz="2600" b="1" dirty="0" smtClean="0">
                <a:solidFill>
                  <a:schemeClr val="tx2"/>
                </a:solidFill>
              </a:rPr>
              <a:t>rozvoj</a:t>
            </a:r>
            <a:endParaRPr lang="cs-CZ" sz="2600" b="1" dirty="0">
              <a:solidFill>
                <a:schemeClr val="tx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67544" y="2628940"/>
            <a:ext cx="2880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 žadatele:</a:t>
            </a:r>
            <a:endParaRPr lang="cs-CZ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2" descr="Výstřiž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48681"/>
            <a:ext cx="194421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40968"/>
            <a:ext cx="792088" cy="70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03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352839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Uzavřena 3. výzva (1. 3. – 30. 6. 2017)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Nyní probíhá hodnocení způsobilosti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Monitorovací výbor po ukončení výzvy a prvním kole hodnocení předložených projektů – 11. a 12. prosince 2017 v </a:t>
            </a:r>
            <a:r>
              <a:rPr lang="cs-CZ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Talinu</a:t>
            </a:r>
            <a:endParaRPr lang="cs-CZ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 české partnery budou další </a:t>
            </a:r>
            <a:r>
              <a:rPr lang="cs-CZ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Finanční semináře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spolupráce s Centrem – kontroly příjemců (zdarma)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4. výzva dle zbylých financí po 3. výzvě – jasno bude po MV na konci roku 2017</a:t>
            </a:r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00" dirty="0" smtClean="0">
                <a:solidFill>
                  <a:schemeClr val="tx2"/>
                </a:solidFill>
              </a:rPr>
              <a:t>Aktuální události</a:t>
            </a:r>
            <a:endParaRPr lang="cs-CZ" sz="2600" dirty="0">
              <a:solidFill>
                <a:schemeClr val="tx2"/>
              </a:solidFill>
            </a:endParaRPr>
          </a:p>
        </p:txBody>
      </p:sp>
      <p:pic>
        <p:nvPicPr>
          <p:cNvPr id="4" name="Picture 2" descr="Výstřiž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48681"/>
            <a:ext cx="194421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60413"/>
            <a:ext cx="1944215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8946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3" y="3244334"/>
            <a:ext cx="8640960" cy="430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Kontrola 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MMR – kontrola způsobilosti žadatelů – statutu - před konečným schválením JS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Telefonické 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e-mailové 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dotazy týkající se vykazování výdajů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CRR – možnost e-mailových dotazů a telefonických (pí Jelínková)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Dokumenty na webu MMR – Pokyny pro příjemce (nyní verze 5, k 1. 9. 2017, v českém jazyce)</a:t>
            </a: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Kontrola 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CRR </a:t>
            </a: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Finanční semináře – MMR + CRR – 23. 6. 2016 a 14. 2. 2017 – zdarma pro CZ příjemce</a:t>
            </a: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Mailing-list – příjemci 1.a 2.výzvy – zasílání aktuálních informací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Tiskové zprávy, akce – spolupráce s partnery při propagaci jejich projektu (stránky IE a MMR)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Webové stránky: 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www.interregeurope.eu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cs-CZ" sz="1400" dirty="0" smtClean="0">
                <a:solidFill>
                  <a:schemeClr val="tx2">
                    <a:lumMod val="40000"/>
                    <a:lumOff val="60000"/>
                  </a:schemeClr>
                </a:solidFill>
                <a:hlinkClick r:id="rId3"/>
              </a:rPr>
              <a:t>www.dotaceEU.cz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 2014-2020 - Programy 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INTERREG 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EUROPE</a:t>
            </a: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lang="cs-CZ" sz="1600" dirty="0" smtClean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endParaRPr lang="cs-CZ" sz="1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7159" y="582140"/>
            <a:ext cx="2450866" cy="230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67544" y="1412776"/>
            <a:ext cx="51125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600" b="1" dirty="0" smtClean="0">
                <a:solidFill>
                  <a:schemeClr val="tx2"/>
                </a:solidFill>
              </a:rPr>
              <a:t>NCP </a:t>
            </a:r>
            <a:r>
              <a:rPr lang="cs-CZ" sz="1600" b="1" dirty="0" smtClean="0">
                <a:solidFill>
                  <a:schemeClr val="tx2"/>
                </a:solidFill>
              </a:rPr>
              <a:t>(Národní kontaktní místo programu)</a:t>
            </a:r>
          </a:p>
          <a:p>
            <a:r>
              <a:rPr lang="cs-CZ" sz="2600" b="1" dirty="0" smtClean="0">
                <a:solidFill>
                  <a:schemeClr val="tx2"/>
                </a:solidFill>
              </a:rPr>
              <a:t>Ministerstvo </a:t>
            </a:r>
            <a:r>
              <a:rPr lang="cs-CZ" sz="2600" b="1" dirty="0">
                <a:solidFill>
                  <a:schemeClr val="tx2"/>
                </a:solidFill>
              </a:rPr>
              <a:t>pro místní </a:t>
            </a:r>
            <a:r>
              <a:rPr lang="cs-CZ" sz="2600" b="1" dirty="0" smtClean="0">
                <a:solidFill>
                  <a:schemeClr val="tx2"/>
                </a:solidFill>
              </a:rPr>
              <a:t>rozvoj</a:t>
            </a:r>
            <a:endParaRPr lang="cs-CZ" sz="2600" b="1" dirty="0">
              <a:solidFill>
                <a:schemeClr val="tx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67544" y="2628940"/>
            <a:ext cx="2880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cs-CZ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 příjemce:</a:t>
            </a:r>
            <a:endParaRPr lang="cs-CZ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2" descr="Výstřiže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48681"/>
            <a:ext cx="194421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937" y="3473999"/>
            <a:ext cx="792088" cy="70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67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endParaRPr lang="cs-CZ" altLang="en-US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cs-CZ" altLang="en-US" kern="0" dirty="0"/>
          </a:p>
          <a:p>
            <a:r>
              <a:rPr lang="cs-CZ" sz="2400" kern="0" dirty="0">
                <a:solidFill>
                  <a:schemeClr val="hlink"/>
                </a:solidFill>
              </a:rPr>
              <a:t>Pro osoby zaměstnané projektovým příjemcem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kern="0" dirty="0" smtClean="0">
                <a:solidFill>
                  <a:schemeClr val="bg1">
                    <a:lumMod val="50000"/>
                  </a:schemeClr>
                </a:solidFill>
              </a:rPr>
              <a:t>Mzdové výdaje</a:t>
            </a:r>
            <a:endParaRPr lang="en-GB" altLang="en-US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kern="0" dirty="0" smtClean="0">
                <a:solidFill>
                  <a:schemeClr val="bg1">
                    <a:lumMod val="50000"/>
                  </a:schemeClr>
                </a:solidFill>
              </a:rPr>
              <a:t>Administrativní výdaje                 </a:t>
            </a:r>
            <a:r>
              <a:rPr lang="en-GB" altLang="en-US" kern="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cs-CZ" altLang="en-US" kern="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kern="0" dirty="0" smtClean="0">
                <a:solidFill>
                  <a:schemeClr val="bg1">
                    <a:lumMod val="50000"/>
                  </a:schemeClr>
                </a:solidFill>
              </a:rPr>
              <a:t>Cestovné a ubytování</a:t>
            </a:r>
            <a:r>
              <a:rPr lang="en-GB" altLang="en-US" kern="0" dirty="0" smtClean="0">
                <a:solidFill>
                  <a:schemeClr val="bg1">
                    <a:lumMod val="50000"/>
                  </a:schemeClr>
                </a:solidFill>
              </a:rPr>
              <a:t>	   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kern="0" dirty="0" smtClean="0">
                <a:solidFill>
                  <a:schemeClr val="bg1">
                    <a:lumMod val="50000"/>
                  </a:schemeClr>
                </a:solidFill>
              </a:rPr>
              <a:t>Vybavení</a:t>
            </a:r>
            <a:endParaRPr lang="en-GB" altLang="en-US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/>
            <a:endParaRPr lang="cs-CZ" altLang="en-US" kern="0" dirty="0"/>
          </a:p>
          <a:p>
            <a:pPr marL="457200" lvl="1" indent="0"/>
            <a:r>
              <a:rPr lang="cs-CZ" altLang="en-US" kern="0" dirty="0" smtClean="0">
                <a:solidFill>
                  <a:schemeClr val="accent2"/>
                </a:solidFill>
              </a:rPr>
              <a:t>Externí služby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altLang="en-US" kern="0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>
                <a:solidFill>
                  <a:srgbClr val="00316E"/>
                </a:solidFill>
              </a:rPr>
              <a:t>Způsobilé výdaje</a:t>
            </a:r>
            <a:r>
              <a:rPr lang="en-GB" altLang="en-US" dirty="0">
                <a:solidFill>
                  <a:srgbClr val="00316E"/>
                </a:solidFill>
              </a:rPr>
              <a:t/>
            </a:r>
            <a:br>
              <a:rPr lang="en-GB" altLang="en-US" dirty="0">
                <a:solidFill>
                  <a:srgbClr val="00316E"/>
                </a:solidFill>
              </a:rPr>
            </a:br>
            <a:endParaRPr lang="cs-CZ" dirty="0"/>
          </a:p>
        </p:txBody>
      </p:sp>
      <p:pic>
        <p:nvPicPr>
          <p:cNvPr id="4" name="Imag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60413"/>
            <a:ext cx="1944215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0943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altLang="cs-CZ" sz="1200" b="1" dirty="0">
                <a:solidFill>
                  <a:schemeClr val="bg1">
                    <a:lumMod val="50000"/>
                  </a:schemeClr>
                </a:solidFill>
              </a:rPr>
              <a:t>KONTROLOR:</a:t>
            </a:r>
          </a:p>
          <a:p>
            <a:pPr>
              <a:lnSpc>
                <a:spcPct val="80000"/>
              </a:lnSpc>
            </a:pP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</a:rPr>
              <a:t>Na 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</a:rPr>
              <a:t>základě rozhodnutí ministryně pro místní rozvoj č. 142/2015 je kontrolou výdajů u programů Evropská územní spolupráce (tedy i 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</a:rPr>
              <a:t>INTERREG EUROPE) 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</a:rPr>
              <a:t>pověřeno </a:t>
            </a:r>
            <a:r>
              <a:rPr lang="cs-CZ" altLang="cs-CZ" sz="1200" b="1" dirty="0">
                <a:solidFill>
                  <a:schemeClr val="bg1">
                    <a:lumMod val="50000"/>
                  </a:schemeClr>
                </a:solidFill>
              </a:rPr>
              <a:t>Centrum pro regionální rozvoj České republiky (Centrum)</a:t>
            </a:r>
          </a:p>
          <a:p>
            <a:pPr>
              <a:lnSpc>
                <a:spcPct val="80000"/>
              </a:lnSpc>
            </a:pP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</a:rPr>
              <a:t>Výkon 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</a:rPr>
              <a:t>kontroly je pro české příjemce </a:t>
            </a:r>
            <a:r>
              <a:rPr lang="cs-CZ" altLang="cs-CZ" sz="1200" b="1" dirty="0">
                <a:solidFill>
                  <a:schemeClr val="bg1">
                    <a:lumMod val="50000"/>
                  </a:schemeClr>
                </a:solidFill>
              </a:rPr>
              <a:t>bezplatný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</a:rPr>
              <a:t>!!  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b="1" dirty="0" smtClean="0">
                <a:solidFill>
                  <a:schemeClr val="bg1">
                    <a:lumMod val="50000"/>
                  </a:schemeClr>
                </a:solidFill>
              </a:rPr>
              <a:t>Časový </a:t>
            </a:r>
            <a:r>
              <a:rPr lang="cs-CZ" altLang="cs-CZ" sz="1200" b="1" dirty="0">
                <a:solidFill>
                  <a:schemeClr val="bg1">
                    <a:lumMod val="50000"/>
                  </a:schemeClr>
                </a:solidFill>
              </a:rPr>
              <a:t>harmonogram </a:t>
            </a:r>
            <a:r>
              <a:rPr lang="cs-CZ" altLang="cs-CZ" sz="1200" b="1" dirty="0" smtClean="0">
                <a:solidFill>
                  <a:schemeClr val="bg1">
                    <a:lumMod val="50000"/>
                  </a:schemeClr>
                </a:solidFill>
              </a:rPr>
              <a:t>kontroly</a:t>
            </a:r>
          </a:p>
          <a:p>
            <a:pPr>
              <a:lnSpc>
                <a:spcPct val="80000"/>
              </a:lnSpc>
            </a:pP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</a:rPr>
              <a:t>CZ 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</a:rPr>
              <a:t>partneři předkládají výdaje ke kontrole a zprávu o průběhu projektu zpravidla </a:t>
            </a:r>
            <a:r>
              <a:rPr lang="cs-CZ" altLang="cs-CZ" sz="1200" b="1" dirty="0">
                <a:solidFill>
                  <a:schemeClr val="bg1">
                    <a:lumMod val="50000"/>
                  </a:schemeClr>
                </a:solidFill>
              </a:rPr>
              <a:t>každých 6 měsíců</a:t>
            </a:r>
          </a:p>
          <a:p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</a:rPr>
              <a:t>Bezpodmínečně 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</a:rPr>
              <a:t>nutné je znát p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</a:rPr>
              <a:t>rogramovou 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</a:rPr>
              <a:t>dokumentaci 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cs-CZ" altLang="cs-CZ" sz="1200" b="1" dirty="0" err="1" smtClean="0">
                <a:solidFill>
                  <a:schemeClr val="bg1">
                    <a:lumMod val="50000"/>
                  </a:schemeClr>
                </a:solidFill>
              </a:rPr>
              <a:t>Programme</a:t>
            </a:r>
            <a:r>
              <a:rPr lang="cs-CZ" altLang="cs-CZ" sz="1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1200" b="1" dirty="0" err="1" smtClean="0">
                <a:solidFill>
                  <a:schemeClr val="bg1">
                    <a:lumMod val="50000"/>
                  </a:schemeClr>
                </a:solidFill>
              </a:rPr>
              <a:t>Manual</a:t>
            </a:r>
            <a:r>
              <a:rPr lang="cs-CZ" altLang="cs-CZ" sz="1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cs-CZ" altLang="cs-CZ" sz="1200" b="1" dirty="0">
                <a:solidFill>
                  <a:schemeClr val="bg1">
                    <a:lumMod val="50000"/>
                  </a:schemeClr>
                </a:solidFill>
              </a:rPr>
              <a:t>Pokyny pro příjemce ke kontrole</a:t>
            </a:r>
          </a:p>
          <a:p>
            <a:r>
              <a:rPr lang="cs-CZ" altLang="cs-CZ" sz="1200" b="1" dirty="0">
                <a:solidFill>
                  <a:srgbClr val="1F497D"/>
                </a:solidFill>
                <a:hlinkClick r:id="rId2"/>
              </a:rPr>
              <a:t>http://www.dotaceeu.cz/cs/Fondy-EU/2014-2020/Operacni-programy/OP-INTERREG-EUROPE</a:t>
            </a:r>
            <a:r>
              <a:rPr lang="cs-CZ" altLang="cs-CZ" sz="1200" b="1" dirty="0">
                <a:solidFill>
                  <a:srgbClr val="1F497D"/>
                </a:solidFill>
              </a:rPr>
              <a:t> </a:t>
            </a:r>
          </a:p>
          <a:p>
            <a:r>
              <a:rPr lang="cs-CZ" altLang="cs-CZ" sz="1200" b="1" dirty="0" smtClean="0">
                <a:solidFill>
                  <a:srgbClr val="FF0000"/>
                </a:solidFill>
              </a:rPr>
              <a:t>NEPODCEŇOVAT!!</a:t>
            </a:r>
          </a:p>
          <a:p>
            <a:endParaRPr lang="cs-CZ" sz="12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cs-CZ" altLang="en-US" dirty="0" smtClean="0">
                <a:solidFill>
                  <a:srgbClr val="00316E"/>
                </a:solidFill>
              </a:rPr>
              <a:t>Kontrola příjemců</a:t>
            </a:r>
            <a:endParaRPr lang="en-GB" altLang="en-US" dirty="0">
              <a:solidFill>
                <a:srgbClr val="00316E"/>
              </a:solidFill>
            </a:endParaRPr>
          </a:p>
        </p:txBody>
      </p:sp>
      <p:pic>
        <p:nvPicPr>
          <p:cNvPr id="4" name="Imag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60413"/>
            <a:ext cx="1944215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982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defRPr/>
            </a:pPr>
            <a:r>
              <a:rPr lang="cs-CZ" sz="1400" u="sng" kern="0" dirty="0">
                <a:solidFill>
                  <a:schemeClr val="tx2"/>
                </a:solidFill>
              </a:rPr>
              <a:t>Veřejnoprávní subjekty: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400" kern="0" dirty="0" smtClean="0">
                <a:solidFill>
                  <a:schemeClr val="bg1">
                    <a:lumMod val="50000"/>
                  </a:schemeClr>
                </a:solidFill>
              </a:rPr>
              <a:t>zřízený </a:t>
            </a:r>
            <a:r>
              <a:rPr lang="cs-CZ" sz="1400" kern="0" dirty="0">
                <a:solidFill>
                  <a:schemeClr val="bg1">
                    <a:lumMod val="50000"/>
                  </a:schemeClr>
                </a:solidFill>
              </a:rPr>
              <a:t>za konkrétním účelem poskytování potřeb v obecném zájmu, který není průmyslového </a:t>
            </a:r>
            <a:r>
              <a:rPr lang="cs-CZ" sz="1400" kern="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cs-CZ" sz="1400" kern="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400" kern="0" dirty="0" smtClean="0">
                <a:solidFill>
                  <a:schemeClr val="bg1">
                    <a:lumMod val="50000"/>
                  </a:schemeClr>
                </a:solidFill>
              </a:rPr>
              <a:t>nebo </a:t>
            </a:r>
            <a:r>
              <a:rPr lang="cs-CZ" sz="1400" kern="0" dirty="0">
                <a:solidFill>
                  <a:schemeClr val="bg1">
                    <a:lumMod val="50000"/>
                  </a:schemeClr>
                </a:solidFill>
              </a:rPr>
              <a:t>obchodního charakteru;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cs-CZ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400" kern="0" dirty="0">
                <a:solidFill>
                  <a:schemeClr val="bg1">
                    <a:lumMod val="50000"/>
                  </a:schemeClr>
                </a:solidFill>
              </a:rPr>
              <a:t>s právní subjektivitou;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cs-CZ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400" b="1" kern="0" dirty="0">
                <a:solidFill>
                  <a:schemeClr val="bg1">
                    <a:lumMod val="50000"/>
                  </a:schemeClr>
                </a:solidFill>
              </a:rPr>
              <a:t>z větší části financovaný státními, regionálními nebo místními orgány nebo jinými veřejnoprávními orgány</a:t>
            </a:r>
            <a:r>
              <a:rPr lang="cs-CZ" sz="1400" kern="0" dirty="0">
                <a:solidFill>
                  <a:schemeClr val="bg1">
                    <a:lumMod val="50000"/>
                  </a:schemeClr>
                </a:solidFill>
              </a:rPr>
              <a:t>; nebo ve kterém vykonávají tyto orgány dohled nad řízením; </a:t>
            </a:r>
            <a:br>
              <a:rPr lang="cs-CZ" sz="1400" kern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400" kern="0" dirty="0">
                <a:solidFill>
                  <a:schemeClr val="bg1">
                    <a:lumMod val="50000"/>
                  </a:schemeClr>
                </a:solidFill>
              </a:rPr>
              <a:t>nebo který má správní, řídicí nebo dozorčí radu, ve které je více než polovina členů jmenována státními, regionálními nebo místními orgány nebo jinými veřejnoprávní orgány.</a:t>
            </a:r>
          </a:p>
          <a:p>
            <a:pPr marL="457200" lvl="1" indent="0">
              <a:spcBef>
                <a:spcPts val="0"/>
              </a:spcBef>
              <a:defRPr/>
            </a:pPr>
            <a:endParaRPr lang="cs-CZ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cs-CZ" sz="1400" kern="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cs-CZ" sz="1400" u="sng" kern="0" dirty="0">
                <a:solidFill>
                  <a:schemeClr val="tx2"/>
                </a:solidFill>
              </a:rPr>
              <a:t>Soukromé neziskové subjekty: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400" kern="0" dirty="0" smtClean="0">
                <a:solidFill>
                  <a:schemeClr val="bg1">
                    <a:lumMod val="50000"/>
                  </a:schemeClr>
                </a:solidFill>
              </a:rPr>
              <a:t>zřízený </a:t>
            </a:r>
            <a:r>
              <a:rPr lang="cs-CZ" sz="1400" kern="0" dirty="0">
                <a:solidFill>
                  <a:schemeClr val="bg1">
                    <a:lumMod val="50000"/>
                  </a:schemeClr>
                </a:solidFill>
              </a:rPr>
              <a:t>za konkrétním účelem plnění potřeb v obecném zájmu, který není průmyslového </a:t>
            </a:r>
            <a:br>
              <a:rPr lang="cs-CZ" sz="1400" kern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400" kern="0" dirty="0">
                <a:solidFill>
                  <a:schemeClr val="bg1">
                    <a:lumMod val="50000"/>
                  </a:schemeClr>
                </a:solidFill>
              </a:rPr>
              <a:t>nebo obchodního charakteru; 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cs-CZ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400" kern="0" dirty="0">
                <a:solidFill>
                  <a:schemeClr val="bg1">
                    <a:lumMod val="50000"/>
                  </a:schemeClr>
                </a:solidFill>
              </a:rPr>
              <a:t>s právní subjektivitou;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cs-CZ" sz="14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400" b="1" kern="0" dirty="0">
                <a:solidFill>
                  <a:schemeClr val="bg1">
                    <a:lumMod val="50000"/>
                  </a:schemeClr>
                </a:solidFill>
              </a:rPr>
              <a:t>z větší části není financovaný</a:t>
            </a:r>
            <a:r>
              <a:rPr lang="cs-CZ" sz="1400" kern="0" dirty="0">
                <a:solidFill>
                  <a:schemeClr val="bg1">
                    <a:lumMod val="50000"/>
                  </a:schemeClr>
                </a:solidFill>
              </a:rPr>
              <a:t> státními, regionálními nebo místními orgány nebo jinými veřejnoprávními orgány;  ve kterém nevykonávají tyto orgány dohled nad řízením; který nemá správní, řídicí nebo dozorčí radu, ve které </a:t>
            </a:r>
            <a:r>
              <a:rPr lang="cs-CZ" sz="1400" b="1" kern="0" dirty="0">
                <a:solidFill>
                  <a:schemeClr val="bg1">
                    <a:lumMod val="50000"/>
                  </a:schemeClr>
                </a:solidFill>
              </a:rPr>
              <a:t>je více než polovina členů jmenována státními</a:t>
            </a:r>
            <a:r>
              <a:rPr lang="cs-CZ" sz="1400" b="1" kern="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cs-CZ" sz="1400" b="1" kern="0" dirty="0">
                <a:solidFill>
                  <a:schemeClr val="bg1">
                    <a:lumMod val="50000"/>
                  </a:schemeClr>
                </a:solidFill>
              </a:rPr>
              <a:t>regionálními nebo místními orgány nebo jinými veřejnoprávní orgány. </a:t>
            </a: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 koho? Upřesnění…</a:t>
            </a:r>
            <a:endParaRPr lang="cs-CZ" dirty="0"/>
          </a:p>
        </p:txBody>
      </p:sp>
      <p:pic>
        <p:nvPicPr>
          <p:cNvPr id="4" name="Imag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14223"/>
            <a:ext cx="1536626" cy="137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9746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 txBox="1">
            <a:spLocks/>
          </p:cNvSpPr>
          <p:nvPr/>
        </p:nvSpPr>
        <p:spPr bwMode="auto">
          <a:xfrm>
            <a:off x="467544" y="1988840"/>
            <a:ext cx="77581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47500" lnSpcReduction="20000"/>
          </a:bodyPr>
          <a:lstStyle>
            <a:lvl1pPr marL="0" indent="0" algn="l" rtl="0" eaLnBrk="1" fontAlgn="base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altLang="cs-CZ" dirty="0" smtClean="0">
              <a:solidFill>
                <a:schemeClr val="tx2"/>
              </a:solidFill>
              <a:latin typeface="Calibri" pitchFamily="34" charset="0"/>
              <a:cs typeface="Arial" charset="0"/>
            </a:endParaRPr>
          </a:p>
          <a:p>
            <a:pPr algn="ctr"/>
            <a:r>
              <a:rPr lang="cs-CZ" altLang="cs-CZ" sz="4400" b="1" dirty="0" smtClean="0">
                <a:solidFill>
                  <a:schemeClr val="tx2"/>
                </a:solidFill>
                <a:latin typeface="+mj-lt"/>
                <a:cs typeface="Arial" charset="0"/>
              </a:rPr>
              <a:t>Děkuji za pozornost</a:t>
            </a:r>
            <a:r>
              <a:rPr lang="cs-CZ" altLang="cs-CZ" sz="4400" b="1" dirty="0">
                <a:solidFill>
                  <a:schemeClr val="tx2"/>
                </a:solidFill>
                <a:latin typeface="+mj-lt"/>
                <a:cs typeface="Arial" charset="0"/>
              </a:rPr>
              <a:t>.</a:t>
            </a:r>
            <a:endParaRPr lang="en-GB" altLang="cs-CZ" sz="4400" b="1" dirty="0" smtClean="0">
              <a:solidFill>
                <a:schemeClr val="tx2"/>
              </a:solidFill>
              <a:latin typeface="+mj-lt"/>
              <a:cs typeface="Arial" charset="0"/>
            </a:endParaRPr>
          </a:p>
          <a:p>
            <a:pPr algn="ctr"/>
            <a:endParaRPr lang="cs-CZ" altLang="cs-CZ" dirty="0" smtClean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33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rial" charset="0"/>
              </a:rPr>
              <a:t>Alice Štollová Kovandová</a:t>
            </a:r>
            <a:endParaRPr lang="en-GB" altLang="cs-CZ" sz="33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Arial" charset="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3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rial" charset="0"/>
              </a:rPr>
              <a:t>Odbor evropské územní spolupráce</a:t>
            </a:r>
            <a:endParaRPr lang="en-GB" altLang="cs-CZ" sz="33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Arial" charset="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3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rial" charset="0"/>
              </a:rPr>
              <a:t>Ministerstvo pro místní rozvoj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3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rial" charset="0"/>
              </a:rPr>
              <a:t> Praha 1, Letenská 3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3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rial" charset="0"/>
              </a:rPr>
              <a:t>Tel.: +420 224 86 2254; +420 739 320 703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altLang="cs-CZ" sz="3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rial" charset="0"/>
              </a:rPr>
              <a:t>E-mail:</a:t>
            </a:r>
            <a:r>
              <a:rPr lang="en-GB" altLang="cs-CZ" sz="3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altLang="cs-CZ" sz="33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Arial" charset="0"/>
                <a:hlinkClick r:id="rId2"/>
              </a:rPr>
              <a:t>alice.stollova</a:t>
            </a:r>
            <a:r>
              <a:rPr lang="en-GB" altLang="cs-CZ" sz="3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Arial" charset="0"/>
                <a:hlinkClick r:id="rId2"/>
              </a:rPr>
              <a:t>@mmr.cz</a:t>
            </a:r>
            <a:endParaRPr lang="cs-CZ" altLang="cs-CZ" sz="33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cs typeface="Arial" charset="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3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Arial" charset="0"/>
                <a:hlinkClick r:id="rId3"/>
              </a:rPr>
              <a:t>www.dotaceEU.cz</a:t>
            </a:r>
            <a:r>
              <a:rPr lang="cs-CZ" altLang="cs-CZ" sz="3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Arial" charset="0"/>
              </a:rPr>
              <a:t>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altLang="cs-CZ" sz="3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Arial" charset="0"/>
                <a:hlinkClick r:id="rId4"/>
              </a:rPr>
              <a:t>www.in</a:t>
            </a:r>
            <a:r>
              <a:rPr lang="cs-CZ" altLang="cs-CZ" sz="33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Arial" charset="0"/>
                <a:hlinkClick r:id="rId4"/>
              </a:rPr>
              <a:t>terregeurope</a:t>
            </a:r>
            <a:r>
              <a:rPr lang="en-GB" altLang="cs-CZ" sz="3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Arial" charset="0"/>
                <a:hlinkClick r:id="rId4"/>
              </a:rPr>
              <a:t>.</a:t>
            </a:r>
            <a:r>
              <a:rPr lang="en-GB" altLang="cs-CZ" sz="33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Arial" charset="0"/>
                <a:hlinkClick r:id="rId4"/>
              </a:rPr>
              <a:t>eu</a:t>
            </a:r>
            <a:endParaRPr lang="cs-CZ" altLang="cs-CZ" sz="33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cs typeface="Arial" charset="0"/>
            </a:endParaRPr>
          </a:p>
          <a:p>
            <a:pPr algn="ctr"/>
            <a:endParaRPr lang="en-GB" altLang="cs-CZ" sz="3300" dirty="0" smtClean="0">
              <a:solidFill>
                <a:schemeClr val="tx2">
                  <a:lumMod val="40000"/>
                  <a:lumOff val="60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3" name="Picture 2" descr="Výstřiže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48681"/>
            <a:ext cx="194421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60413"/>
            <a:ext cx="1944215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013176"/>
            <a:ext cx="1656184" cy="124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12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2134637"/>
            <a:ext cx="8291264" cy="4392488"/>
          </a:xfrm>
        </p:spPr>
        <p:txBody>
          <a:bodyPr/>
          <a:lstStyle/>
          <a:p>
            <a:r>
              <a:rPr lang="cs-CZ" altLang="en-US" sz="1600" kern="0" dirty="0" smtClean="0">
                <a:solidFill>
                  <a:schemeClr val="bg1">
                    <a:lumMod val="50000"/>
                  </a:schemeClr>
                </a:solidFill>
              </a:rPr>
              <a:t>Doporučený rozpočet na projekt (ERDF)</a:t>
            </a:r>
            <a:r>
              <a:rPr lang="en-GB" altLang="en-US" sz="1600" kern="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cs-CZ" altLang="en-US" sz="1600" kern="0" dirty="0" smtClean="0">
                <a:solidFill>
                  <a:schemeClr val="bg1">
                    <a:lumMod val="50000"/>
                  </a:schemeClr>
                </a:solidFill>
              </a:rPr>
              <a:t>mezi</a:t>
            </a:r>
            <a:r>
              <a:rPr lang="en-GB" altLang="en-US" sz="1600" kern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altLang="en-US" sz="1600" b="1" kern="0" dirty="0" smtClean="0">
                <a:solidFill>
                  <a:schemeClr val="bg1">
                    <a:lumMod val="50000"/>
                  </a:schemeClr>
                </a:solidFill>
              </a:rPr>
              <a:t>EUR 1 </a:t>
            </a:r>
            <a:r>
              <a:rPr lang="cs-CZ" altLang="en-US" sz="1600" b="1" kern="0" dirty="0" smtClean="0">
                <a:solidFill>
                  <a:schemeClr val="bg1">
                    <a:lumMod val="50000"/>
                  </a:schemeClr>
                </a:solidFill>
              </a:rPr>
              <a:t>až</a:t>
            </a:r>
            <a:r>
              <a:rPr lang="en-GB" altLang="en-US" sz="1600" b="1" kern="0" dirty="0" smtClean="0">
                <a:solidFill>
                  <a:schemeClr val="bg1">
                    <a:lumMod val="50000"/>
                  </a:schemeClr>
                </a:solidFill>
              </a:rPr>
              <a:t> 2 mil</a:t>
            </a:r>
            <a:endParaRPr lang="cs-CZ" altLang="en-US" sz="1600" b="1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altLang="en-US" sz="1600" kern="0" dirty="0" smtClean="0">
                <a:solidFill>
                  <a:schemeClr val="bg1">
                    <a:lumMod val="50000"/>
                  </a:schemeClr>
                </a:solidFill>
              </a:rPr>
              <a:t>Princip </a:t>
            </a:r>
            <a:r>
              <a:rPr lang="cs-CZ" altLang="en-US" sz="1600" kern="0" dirty="0">
                <a:solidFill>
                  <a:schemeClr val="bg1">
                    <a:lumMod val="50000"/>
                  </a:schemeClr>
                </a:solidFill>
              </a:rPr>
              <a:t>zpětného financování (tradičně v 6 měsíčních cyklech)</a:t>
            </a:r>
            <a:endParaRPr lang="en-GB" altLang="en-US" sz="1600" kern="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MMR </a:t>
            </a:r>
            <a:r>
              <a:rPr lang="cs-CZ" sz="1600" b="1" dirty="0">
                <a:solidFill>
                  <a:schemeClr val="bg1">
                    <a:lumMod val="50000"/>
                  </a:schemeClr>
                </a:solidFill>
              </a:rPr>
              <a:t>neposkytuje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 dotace na </a:t>
            </a:r>
            <a:r>
              <a:rPr lang="cs-CZ" sz="1600" dirty="0" err="1">
                <a:solidFill>
                  <a:schemeClr val="bg1">
                    <a:lumMod val="50000"/>
                  </a:schemeClr>
                </a:solidFill>
              </a:rPr>
              <a:t>spolufinacování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 zbylých 15% v projektu. Každý příjemce si musí zajistit financování zbylých 15% sám.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Spolufinancování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060848"/>
            <a:ext cx="6433716" cy="2016225"/>
          </a:xfrm>
          <a:prstGeom prst="rect">
            <a:avLst/>
          </a:prstGeom>
        </p:spPr>
      </p:pic>
      <p:pic>
        <p:nvPicPr>
          <p:cNvPr id="5" name="Imag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14223"/>
            <a:ext cx="1536626" cy="137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980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Princip vedoucího partnera</a:t>
            </a:r>
          </a:p>
          <a:p>
            <a:pPr marL="457200" lvl="1" indent="0"/>
            <a:endParaRPr lang="cs-CZ" sz="5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spcBef>
                <a:spcPct val="40000"/>
              </a:spcBef>
              <a:defRPr/>
            </a:pPr>
            <a:r>
              <a:rPr lang="cs-CZ" altLang="en-US" kern="0" dirty="0">
                <a:solidFill>
                  <a:schemeClr val="bg1">
                    <a:lumMod val="50000"/>
                  </a:schemeClr>
                </a:solidFill>
              </a:rPr>
              <a:t>Partneři alespoň ze 3 států z nichž alespoň 2 ze států EU</a:t>
            </a:r>
            <a:endParaRPr lang="en-GB" altLang="en-US" kern="0" dirty="0">
              <a:solidFill>
                <a:schemeClr val="bg1">
                  <a:lumMod val="50000"/>
                </a:schemeClr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Doporučení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n: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5 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až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10 partner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ů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6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Účast subjektů zodpovědných za vybraný politický nástroj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Přímo jako partneři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Nepřímo prostřednictvím tzv.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Letter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Support a účastí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cs-CZ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ve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Stakeholder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group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GB" dirty="0">
                <a:solidFill>
                  <a:schemeClr val="bg1">
                    <a:lumMod val="50000"/>
                  </a:schemeClr>
                </a:solidFill>
              </a:rPr>
            </a:b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Vytvoření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Stakeholder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group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Přispívá k efektivnímu procesu učení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Usnadňuje následnou implementaci akčního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plánu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Projektové </a:t>
            </a:r>
            <a:r>
              <a:rPr lang="cs-CZ" dirty="0"/>
              <a:t>partnerství - požadavky</a:t>
            </a:r>
          </a:p>
        </p:txBody>
      </p:sp>
      <p:pic>
        <p:nvPicPr>
          <p:cNvPr id="4" name="Imag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14223"/>
            <a:ext cx="1536626" cy="137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205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Cíl programu vychází z nařízení pro Evropskou územní spolupráci – čl. 2(3)a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cs-CZ" sz="18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kern="0" dirty="0" smtClean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cs-CZ" sz="1800" kern="0" dirty="0">
                <a:solidFill>
                  <a:schemeClr val="bg1">
                    <a:lumMod val="50000"/>
                  </a:schemeClr>
                </a:solidFill>
              </a:rPr>
              <a:t>posilovat efektivitu </a:t>
            </a:r>
            <a:r>
              <a:rPr lang="cs-CZ" sz="1800" b="1" kern="0" dirty="0">
                <a:solidFill>
                  <a:schemeClr val="bg1">
                    <a:lumMod val="50000"/>
                  </a:schemeClr>
                </a:solidFill>
              </a:rPr>
              <a:t>kohezní politiky</a:t>
            </a:r>
            <a:r>
              <a:rPr lang="en-US" sz="1800" kern="0" dirty="0">
                <a:solidFill>
                  <a:schemeClr val="bg1">
                    <a:lumMod val="50000"/>
                  </a:schemeClr>
                </a:solidFill>
              </a:rPr>
              <a:t>” </a:t>
            </a:r>
            <a:br>
              <a:rPr lang="en-US" sz="1800" kern="0" dirty="0">
                <a:solidFill>
                  <a:schemeClr val="bg1">
                    <a:lumMod val="50000"/>
                  </a:schemeClr>
                </a:solidFill>
              </a:rPr>
            </a:br>
            <a:endParaRPr lang="en-US" sz="18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-342900">
              <a:lnSpc>
                <a:spcPts val="3300"/>
              </a:lnSpc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cs-CZ" sz="1800" kern="0" dirty="0">
                <a:solidFill>
                  <a:schemeClr val="bg1">
                    <a:lumMod val="50000"/>
                  </a:schemeClr>
                </a:solidFill>
              </a:rPr>
              <a:t>identifikace a šíření dobré praxe s cílem jejího přenosu  zejména </a:t>
            </a:r>
            <a:r>
              <a:rPr lang="cs-CZ" sz="1800" kern="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cs-CZ" sz="1800" kern="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800" kern="0" dirty="0" smtClean="0">
                <a:solidFill>
                  <a:schemeClr val="bg1">
                    <a:lumMod val="50000"/>
                  </a:schemeClr>
                </a:solidFill>
              </a:rPr>
              <a:t>do </a:t>
            </a:r>
            <a:r>
              <a:rPr lang="cs-CZ" sz="1800" kern="0" dirty="0">
                <a:solidFill>
                  <a:schemeClr val="bg1">
                    <a:lumMod val="50000"/>
                  </a:schemeClr>
                </a:solidFill>
              </a:rPr>
              <a:t>operačních programů </a:t>
            </a:r>
            <a:r>
              <a:rPr lang="cs-CZ" sz="1800" b="1" kern="0" dirty="0">
                <a:solidFill>
                  <a:schemeClr val="bg1">
                    <a:lumMod val="50000"/>
                  </a:schemeClr>
                </a:solidFill>
              </a:rPr>
              <a:t>Cíle investice pro růst a zaměstnanost</a:t>
            </a:r>
            <a:r>
              <a:rPr lang="cs-CZ" sz="1800" kern="0" dirty="0">
                <a:solidFill>
                  <a:schemeClr val="bg1">
                    <a:lumMod val="50000"/>
                  </a:schemeClr>
                </a:solidFill>
              </a:rPr>
              <a:t>, případně do relevantních programů Evropské územní spolupráce</a:t>
            </a:r>
            <a:r>
              <a:rPr lang="en-US" sz="1800" kern="0" dirty="0" smtClean="0">
                <a:solidFill>
                  <a:schemeClr val="bg1">
                    <a:lumMod val="50000"/>
                  </a:schemeClr>
                </a:solidFill>
              </a:rPr>
              <a:t>”</a:t>
            </a:r>
            <a:endParaRPr lang="cs-CZ" sz="1800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-342900">
              <a:lnSpc>
                <a:spcPts val="3300"/>
              </a:lnSpc>
              <a:defRPr/>
            </a:pPr>
            <a:endParaRPr lang="cs-CZ" sz="1800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-342900">
              <a:lnSpc>
                <a:spcPts val="3300"/>
              </a:lnSpc>
              <a:defRPr/>
            </a:pPr>
            <a:r>
              <a:rPr lang="cs-CZ" sz="1800" kern="0" dirty="0" smtClean="0">
                <a:solidFill>
                  <a:schemeClr val="bg1">
                    <a:lumMod val="50000"/>
                  </a:schemeClr>
                </a:solidFill>
              </a:rPr>
              <a:t>Výměna </a:t>
            </a:r>
            <a:r>
              <a:rPr lang="cs-CZ" sz="1800" kern="0" dirty="0">
                <a:solidFill>
                  <a:schemeClr val="bg1">
                    <a:lumMod val="50000"/>
                  </a:schemeClr>
                </a:solidFill>
              </a:rPr>
              <a:t>zkušeností s cílem zlepšit efektivitu politik regionálního rozvoje, zejména programů Strukturálních </a:t>
            </a:r>
            <a:r>
              <a:rPr lang="cs-CZ" sz="1800" kern="0" dirty="0" smtClean="0">
                <a:solidFill>
                  <a:schemeClr val="bg1">
                    <a:lumMod val="50000"/>
                  </a:schemeClr>
                </a:solidFill>
              </a:rPr>
              <a:t>fondů</a:t>
            </a:r>
          </a:p>
          <a:p>
            <a:pPr marL="342900" lvl="1" indent="-342900">
              <a:lnSpc>
                <a:spcPts val="3300"/>
              </a:lnSpc>
              <a:defRPr/>
            </a:pPr>
            <a:endParaRPr lang="cs-CZ" sz="1800" kern="0" dirty="0">
              <a:solidFill>
                <a:prstClr val="black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programu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Imag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14223"/>
            <a:ext cx="1536626" cy="137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935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1" indent="0"/>
            <a:r>
              <a:rPr lang="cs-CZ" b="1" dirty="0">
                <a:solidFill>
                  <a:schemeClr val="tx2"/>
                </a:solidFill>
              </a:rPr>
              <a:t>3 možnosti</a:t>
            </a:r>
            <a:endParaRPr lang="en-GB" b="1" dirty="0">
              <a:solidFill>
                <a:schemeClr val="tx2"/>
              </a:solidFill>
            </a:endParaRPr>
          </a:p>
          <a:p>
            <a:pPr marL="0" lvl="1" indent="0"/>
            <a:endParaRPr lang="cs-CZ" b="1" dirty="0">
              <a:solidFill>
                <a:schemeClr val="tx2"/>
              </a:solidFill>
            </a:endParaRPr>
          </a:p>
          <a:p>
            <a:pPr marL="800100" lvl="1" indent="-342900">
              <a:lnSpc>
                <a:spcPts val="31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Implementací 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nového 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</a:rPr>
              <a:t>projektu</a:t>
            </a:r>
          </a:p>
          <a:p>
            <a:pPr marL="457200" lvl="1" indent="0">
              <a:lnSpc>
                <a:spcPts val="3100"/>
              </a:lnSpc>
              <a:spcAft>
                <a:spcPts val="600"/>
              </a:spcAft>
              <a:defRPr/>
            </a:pP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>
              <a:lnSpc>
                <a:spcPts val="31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Změnou 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řízení programu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>
              <a:lnSpc>
                <a:spcPts val="31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Změnou 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obsahu 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</a:rPr>
              <a:t>programu</a:t>
            </a:r>
          </a:p>
          <a:p>
            <a:pPr marL="457200" lvl="1" indent="0">
              <a:lnSpc>
                <a:spcPts val="3100"/>
              </a:lnSpc>
              <a:spcAft>
                <a:spcPts val="600"/>
              </a:spcAft>
              <a:defRPr/>
            </a:pPr>
            <a:r>
              <a:rPr lang="cs-CZ" sz="1800" b="1" dirty="0" smtClean="0">
                <a:solidFill>
                  <a:schemeClr val="bg1">
                    <a:lumMod val="50000"/>
                  </a:schemeClr>
                </a:solidFill>
              </a:rPr>
              <a:t>(nemusí vyžadovat dodatečné finance)</a:t>
            </a:r>
          </a:p>
          <a:p>
            <a:pPr marL="800100" lvl="1" indent="-342900">
              <a:lnSpc>
                <a:spcPts val="31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1800" b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lnSpc>
                <a:spcPts val="3100"/>
              </a:lnSpc>
              <a:spcAft>
                <a:spcPts val="600"/>
              </a:spcAft>
              <a:defRPr/>
            </a:pPr>
            <a:r>
              <a:rPr lang="cs-CZ" sz="1800" dirty="0" smtClean="0">
                <a:solidFill>
                  <a:schemeClr val="bg1">
                    <a:lumMod val="50000"/>
                  </a:schemeClr>
                </a:solidFill>
              </a:rPr>
              <a:t>Výsledky 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projektů </a:t>
            </a:r>
            <a:r>
              <a:rPr lang="cs-CZ" sz="1800" dirty="0" err="1">
                <a:solidFill>
                  <a:schemeClr val="bg1">
                    <a:lumMod val="50000"/>
                  </a:schemeClr>
                </a:solidFill>
              </a:rPr>
              <a:t>Interreg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bg1">
                    <a:lumMod val="50000"/>
                  </a:schemeClr>
                </a:solidFill>
              </a:rPr>
              <a:t>Europe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 by měly vést k jedné z výše uvedených </a:t>
            </a:r>
            <a:r>
              <a:rPr lang="cs-CZ" sz="1800" dirty="0" smtClean="0">
                <a:solidFill>
                  <a:schemeClr val="bg1">
                    <a:lumMod val="50000"/>
                  </a:schemeClr>
                </a:solidFill>
              </a:rPr>
              <a:t>možností!!</a:t>
            </a: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Jak zlepšit efektivitu politik?</a:t>
            </a:r>
            <a:endParaRPr lang="cs-CZ" dirty="0"/>
          </a:p>
        </p:txBody>
      </p:sp>
      <p:pic>
        <p:nvPicPr>
          <p:cNvPr id="4" name="Imag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14223"/>
            <a:ext cx="1536626" cy="137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370438"/>
      </p:ext>
    </p:extLst>
  </p:cSld>
  <p:clrMapOvr>
    <a:masterClrMapping/>
  </p:clrMapOvr>
</p:sld>
</file>

<file path=ppt/theme/theme1.xml><?xml version="1.0" encoding="utf-8"?>
<a:theme xmlns:a="http://schemas.openxmlformats.org/drawingml/2006/main" name="Interact III">
  <a:themeElements>
    <a:clrScheme name="Úvodní list 2">
      <a:dk1>
        <a:srgbClr val="000000"/>
      </a:dk1>
      <a:lt1>
        <a:srgbClr val="FFFFFF"/>
      </a:lt1>
      <a:dk2>
        <a:srgbClr val="000099"/>
      </a:dk2>
      <a:lt2>
        <a:srgbClr val="EEECE1"/>
      </a:lt2>
      <a:accent1>
        <a:srgbClr val="000099"/>
      </a:accent1>
      <a:accent2>
        <a:srgbClr val="00AF3F"/>
      </a:accent2>
      <a:accent3>
        <a:srgbClr val="FFFFFF"/>
      </a:accent3>
      <a:accent4>
        <a:srgbClr val="000000"/>
      </a:accent4>
      <a:accent5>
        <a:srgbClr val="AAAACA"/>
      </a:accent5>
      <a:accent6>
        <a:srgbClr val="009E38"/>
      </a:accent6>
      <a:hlink>
        <a:srgbClr val="00AF3F"/>
      </a:hlink>
      <a:folHlink>
        <a:srgbClr val="868686"/>
      </a:folHlink>
    </a:clrScheme>
    <a:fontScheme name="1_Úvodní list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Úvodní list 1">
        <a:dk1>
          <a:srgbClr val="000000"/>
        </a:dk1>
        <a:lt1>
          <a:srgbClr val="FFFFFF"/>
        </a:lt1>
        <a:dk2>
          <a:srgbClr val="262626"/>
        </a:dk2>
        <a:lt2>
          <a:srgbClr val="EEECE1"/>
        </a:lt2>
        <a:accent1>
          <a:srgbClr val="000099"/>
        </a:accent1>
        <a:accent2>
          <a:srgbClr val="00AF3F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009E38"/>
        </a:accent6>
        <a:hlink>
          <a:srgbClr val="00AF3F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Úvodní list 2">
        <a:dk1>
          <a:srgbClr val="000000"/>
        </a:dk1>
        <a:lt1>
          <a:srgbClr val="FFFFFF"/>
        </a:lt1>
        <a:dk2>
          <a:srgbClr val="000099"/>
        </a:dk2>
        <a:lt2>
          <a:srgbClr val="EEECE1"/>
        </a:lt2>
        <a:accent1>
          <a:srgbClr val="000099"/>
        </a:accent1>
        <a:accent2>
          <a:srgbClr val="00AF3F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009E38"/>
        </a:accent6>
        <a:hlink>
          <a:srgbClr val="00AF3F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nitřní list s nadpisem 2">
    <a:dk1>
      <a:srgbClr val="000000"/>
    </a:dk1>
    <a:lt1>
      <a:srgbClr val="FFFFFF"/>
    </a:lt1>
    <a:dk2>
      <a:srgbClr val="000099"/>
    </a:dk2>
    <a:lt2>
      <a:srgbClr val="EEECE1"/>
    </a:lt2>
    <a:accent1>
      <a:srgbClr val="000099"/>
    </a:accent1>
    <a:accent2>
      <a:srgbClr val="00AF3F"/>
    </a:accent2>
    <a:accent3>
      <a:srgbClr val="FFFFFF"/>
    </a:accent3>
    <a:accent4>
      <a:srgbClr val="000000"/>
    </a:accent4>
    <a:accent5>
      <a:srgbClr val="AAAACA"/>
    </a:accent5>
    <a:accent6>
      <a:srgbClr val="009E38"/>
    </a:accent6>
    <a:hlink>
      <a:srgbClr val="00AF3F"/>
    </a:hlink>
    <a:folHlink>
      <a:srgbClr val="868686"/>
    </a:folHlink>
  </a:clrScheme>
</a:themeOverride>
</file>

<file path=ppt/theme/themeOverride2.xml><?xml version="1.0" encoding="utf-8"?>
<a:themeOverride xmlns:a="http://schemas.openxmlformats.org/drawingml/2006/main">
  <a:clrScheme name="Vnitřní list bez nadpisu 2">
    <a:dk1>
      <a:srgbClr val="000000"/>
    </a:dk1>
    <a:lt1>
      <a:srgbClr val="FFFFFF"/>
    </a:lt1>
    <a:dk2>
      <a:srgbClr val="000099"/>
    </a:dk2>
    <a:lt2>
      <a:srgbClr val="EEECE1"/>
    </a:lt2>
    <a:accent1>
      <a:srgbClr val="000099"/>
    </a:accent1>
    <a:accent2>
      <a:srgbClr val="00AF3F"/>
    </a:accent2>
    <a:accent3>
      <a:srgbClr val="FFFFFF"/>
    </a:accent3>
    <a:accent4>
      <a:srgbClr val="000000"/>
    </a:accent4>
    <a:accent5>
      <a:srgbClr val="AAAACA"/>
    </a:accent5>
    <a:accent6>
      <a:srgbClr val="009E38"/>
    </a:accent6>
    <a:hlink>
      <a:srgbClr val="00AF3F"/>
    </a:hlink>
    <a:folHlink>
      <a:srgbClr val="868686"/>
    </a:folHlink>
  </a:clrScheme>
</a:themeOverride>
</file>

<file path=ppt/theme/themeOverride3.xml><?xml version="1.0" encoding="utf-8"?>
<a:themeOverride xmlns:a="http://schemas.openxmlformats.org/drawingml/2006/main">
  <a:clrScheme name="Vnitřní list s odrážkami 1">
    <a:dk1>
      <a:srgbClr val="000000"/>
    </a:dk1>
    <a:lt1>
      <a:srgbClr val="FFFFFF"/>
    </a:lt1>
    <a:dk2>
      <a:srgbClr val="000099"/>
    </a:dk2>
    <a:lt2>
      <a:srgbClr val="EEECE1"/>
    </a:lt2>
    <a:accent1>
      <a:srgbClr val="000099"/>
    </a:accent1>
    <a:accent2>
      <a:srgbClr val="00AF3F"/>
    </a:accent2>
    <a:accent3>
      <a:srgbClr val="FFFFFF"/>
    </a:accent3>
    <a:accent4>
      <a:srgbClr val="000000"/>
    </a:accent4>
    <a:accent5>
      <a:srgbClr val="AAAACA"/>
    </a:accent5>
    <a:accent6>
      <a:srgbClr val="009E38"/>
    </a:accent6>
    <a:hlink>
      <a:srgbClr val="00AF3F"/>
    </a:hlink>
    <a:folHlink>
      <a:srgbClr val="86868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Interact III</Template>
  <TotalTime>5221</TotalTime>
  <Words>1827</Words>
  <Application>Microsoft Office PowerPoint</Application>
  <PresentationFormat>Předvádění na obrazovce (4:3)</PresentationFormat>
  <Paragraphs>333</Paragraphs>
  <Slides>50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7" baseType="lpstr">
      <vt:lpstr>Arial</vt:lpstr>
      <vt:lpstr>Calibri</vt:lpstr>
      <vt:lpstr>Times</vt:lpstr>
      <vt:lpstr>Times New Roman</vt:lpstr>
      <vt:lpstr>Wingdings</vt:lpstr>
      <vt:lpstr>Interact III</vt:lpstr>
      <vt:lpstr>List</vt:lpstr>
      <vt:lpstr>Prezentace aplikace PowerPoint</vt:lpstr>
      <vt:lpstr>    Základní charakteristika programu</vt:lpstr>
      <vt:lpstr>Geografické vymezení programu</vt:lpstr>
      <vt:lpstr>Pro koho je program určený</vt:lpstr>
      <vt:lpstr>Pro koho? Upřesnění…</vt:lpstr>
      <vt:lpstr>Spolufinancování</vt:lpstr>
      <vt:lpstr>Projektové partnerství - požadavky</vt:lpstr>
      <vt:lpstr>Cíle programu </vt:lpstr>
      <vt:lpstr>Jak zlepšit efektivitu politik?</vt:lpstr>
      <vt:lpstr>Na co nezapomenout</vt:lpstr>
      <vt:lpstr>Důležité!</vt:lpstr>
      <vt:lpstr>    Priority programu</vt:lpstr>
      <vt:lpstr>Přehled Interreg Europe - priority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 Shrnutí výzev a jaká je aktuální situace programu</vt:lpstr>
      <vt:lpstr>Zastoupení podaných žádostí podle priorit</vt:lpstr>
      <vt:lpstr>1. výzva - 22. 6. – 31. 7. 2015</vt:lpstr>
      <vt:lpstr>2. výzva - 5. 4. – 13. 5. 2016</vt:lpstr>
      <vt:lpstr>3. výzva - 1. 3. – 30. 6. 2017</vt:lpstr>
      <vt:lpstr>Příklady projektů z 1. a 2.výzvy</vt:lpstr>
      <vt:lpstr>Nejčastější témata –schválené projekty</vt:lpstr>
      <vt:lpstr>Prezentace aplikace PowerPoint</vt:lpstr>
      <vt:lpstr>1. výzva - schválené projekty CZ</vt:lpstr>
      <vt:lpstr>Příklad projektu z 1. výzvy</vt:lpstr>
      <vt:lpstr>2. výzva - schválené projekty CZ</vt:lpstr>
      <vt:lpstr>Příklad projektu z 2. výzvy (neuspěl v 1.výzvě)</vt:lpstr>
      <vt:lpstr>Příklady přenosu dobré praxe</vt:lpstr>
      <vt:lpstr>Příklady zefektivnění politik</vt:lpstr>
      <vt:lpstr>  Podpora žadatelů</vt:lpstr>
      <vt:lpstr>Podporované aktivity</vt:lpstr>
      <vt:lpstr>Projekty - 2 fáze </vt:lpstr>
      <vt:lpstr>Platformy</vt:lpstr>
      <vt:lpstr>Služby platforem  Znalostní databanka </vt:lpstr>
      <vt:lpstr>Aktivity</vt:lpstr>
      <vt:lpstr>Stakeholder Group a proces učení</vt:lpstr>
      <vt:lpstr>www.interregeurope.eu – JS - podpora</vt:lpstr>
      <vt:lpstr>Zapojte se!</vt:lpstr>
      <vt:lpstr>Webové stránky MMR – www.dotaceEU.cz</vt:lpstr>
      <vt:lpstr>Následná „péče“ o příjemce</vt:lpstr>
      <vt:lpstr>Prezentace aplikace PowerPoint</vt:lpstr>
      <vt:lpstr>Aktuální události</vt:lpstr>
      <vt:lpstr>Prezentace aplikace PowerPoint</vt:lpstr>
      <vt:lpstr>Způsobilé výdaje </vt:lpstr>
      <vt:lpstr>Kontrola příjemců</vt:lpstr>
      <vt:lpstr>Prezentace aplikace PowerPoint</vt:lpstr>
    </vt:vector>
  </TitlesOfParts>
  <Company>MMR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 III</dc:title>
  <dc:creator>*</dc:creator>
  <cp:lastModifiedBy>Šafářová Marie</cp:lastModifiedBy>
  <cp:revision>422</cp:revision>
  <cp:lastPrinted>2012-11-20T11:29:07Z</cp:lastPrinted>
  <dcterms:created xsi:type="dcterms:W3CDTF">2012-11-21T12:13:20Z</dcterms:created>
  <dcterms:modified xsi:type="dcterms:W3CDTF">2017-09-18T05:00:59Z</dcterms:modified>
</cp:coreProperties>
</file>