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44" r:id="rId6"/>
    <p:sldMasterId id="2147483768" r:id="rId7"/>
  </p:sldMasterIdLst>
  <p:notesMasterIdLst>
    <p:notesMasterId r:id="rId22"/>
  </p:notesMasterIdLst>
  <p:handoutMasterIdLst>
    <p:handoutMasterId r:id="rId23"/>
  </p:handoutMasterIdLst>
  <p:sldIdLst>
    <p:sldId id="256" r:id="rId8"/>
    <p:sldId id="281" r:id="rId9"/>
    <p:sldId id="280" r:id="rId10"/>
    <p:sldId id="277" r:id="rId11"/>
    <p:sldId id="262" r:id="rId12"/>
    <p:sldId id="286" r:id="rId13"/>
    <p:sldId id="274" r:id="rId14"/>
    <p:sldId id="264" r:id="rId15"/>
    <p:sldId id="283" r:id="rId16"/>
    <p:sldId id="285" r:id="rId17"/>
    <p:sldId id="287" r:id="rId18"/>
    <p:sldId id="289" r:id="rId19"/>
    <p:sldId id="290" r:id="rId20"/>
    <p:sldId id="261" r:id="rId21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D2595BF6-6D43-49E2-9F74-8EA8E00C1A4D}">
          <p14:sldIdLst/>
        </p14:section>
        <p14:section name="Title" id="{661B0744-E1AC-4300-89C6-254DA6AABD6D}">
          <p14:sldIdLst>
            <p14:sldId id="256"/>
          </p14:sldIdLst>
        </p14:section>
        <p14:section name="Subtitle" id="{D070F3F6-229B-4E9C-A46B-56F8F5CB6902}">
          <p14:sldIdLst>
            <p14:sldId id="281"/>
          </p14:sldIdLst>
        </p14:section>
        <p14:section name="Inner page" id="{EB31CABC-5144-4090-88C0-E46CD3C8CB27}">
          <p14:sldIdLst>
            <p14:sldId id="280"/>
            <p14:sldId id="277"/>
            <p14:sldId id="262"/>
            <p14:sldId id="286"/>
            <p14:sldId id="274"/>
            <p14:sldId id="264"/>
            <p14:sldId id="283"/>
            <p14:sldId id="285"/>
            <p14:sldId id="287"/>
            <p14:sldId id="289"/>
            <p14:sldId id="29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4F81BD"/>
    <a:srgbClr val="365F91"/>
    <a:srgbClr val="365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49" autoAdjust="0"/>
  </p:normalViewPr>
  <p:slideViewPr>
    <p:cSldViewPr>
      <p:cViewPr varScale="1">
        <p:scale>
          <a:sx n="68" d="100"/>
          <a:sy n="68" d="100"/>
        </p:scale>
        <p:origin x="41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92950-F049-4AC9-B051-08BD735782A6}" type="datetimeFigureOut">
              <a:rPr lang="cs-CZ" smtClean="0"/>
              <a:pPr/>
              <a:t>18.9.2017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0C4A6-081F-4450-8DDB-675EBC9A13B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7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396DC-199C-4C22-9B6F-250150F1E4F2}" type="datetimeFigureOut">
              <a:rPr lang="cs-CZ" smtClean="0"/>
              <a:pPr/>
              <a:t>18.9.2017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480EB-B14C-4B5A-A6EE-62801B101F9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44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480EB-B14C-4B5A-A6EE-62801B101F9E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51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480EB-B14C-4B5A-A6EE-62801B101F9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997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480EB-B14C-4B5A-A6EE-62801B101F9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799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480EB-B14C-4B5A-A6EE-62801B101F9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7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03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58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96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64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1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21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22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93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02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91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395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44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74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01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95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54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46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10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53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45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8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272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8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55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64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6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19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20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40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28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68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9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2017.09.18.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547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65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35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58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12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34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386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95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729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470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8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2017.09.18.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385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134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7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819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27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83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682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596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14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025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2017.09.18.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9313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501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623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29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801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62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966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219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347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933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4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2017.09.18.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675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423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316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077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07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542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107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410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0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2017.09.18.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18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2017.09.18.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22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/>
              <a:pPr/>
              <a:t>2017.09.18.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390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8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2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8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0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2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adnarodni@mmr.c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r.cz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6048672" cy="1656184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u="sng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Interreg</a:t>
            </a:r>
            <a:r>
              <a:rPr lang="cs-CZ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 DANUBE</a:t>
            </a:r>
            <a:r>
              <a:rPr lang="cs-CZ" sz="4000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cs-CZ" sz="4000" u="sng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cs-CZ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cs-CZ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cs-CZ" altLang="cs-CZ" sz="3600" dirty="0">
                <a:solidFill>
                  <a:schemeClr val="bg1"/>
                </a:solidFill>
                <a:latin typeface="Cambria" panose="02040503050406030204" pitchFamily="18" charset="0"/>
              </a:rPr>
              <a:t>Program nadnárodní spolupráce</a:t>
            </a:r>
            <a:r>
              <a:rPr lang="cs-CZ" altLang="cs-CZ" sz="4000" dirty="0"/>
              <a:t/>
            </a:r>
            <a:br>
              <a:rPr lang="cs-CZ" altLang="cs-CZ" sz="4000" dirty="0"/>
            </a:br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2</a:t>
            </a: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. výzva statistika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208912" cy="345638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hu-HU" sz="2900" dirty="0">
                <a:solidFill>
                  <a:srgbClr val="4F81BD"/>
                </a:solidFill>
                <a:latin typeface="Cambria" panose="02040503050406030204" pitchFamily="18" charset="0"/>
              </a:rPr>
              <a:t>2</a:t>
            </a:r>
            <a:r>
              <a:rPr lang="hu-HU" sz="29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.výzva vyhlášena v květnu 2017</a:t>
            </a:r>
          </a:p>
          <a:p>
            <a:pPr algn="l"/>
            <a:r>
              <a:rPr lang="hu-HU" sz="29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Objem cca 60mil € ERDF /IPA /ENI</a:t>
            </a:r>
          </a:p>
          <a:p>
            <a:pPr algn="l"/>
            <a:r>
              <a:rPr lang="hu-HU" sz="29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Typ výzvy: </a:t>
            </a:r>
            <a:r>
              <a:rPr lang="hu-HU" sz="2900" b="1" u="sng" dirty="0" smtClean="0">
                <a:solidFill>
                  <a:srgbClr val="4F81BD"/>
                </a:solidFill>
                <a:latin typeface="Cambria" panose="02040503050406030204" pitchFamily="18" charset="0"/>
              </a:rPr>
              <a:t>jednokolová</a:t>
            </a:r>
            <a:r>
              <a:rPr lang="hu-HU" sz="29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 </a:t>
            </a:r>
            <a:r>
              <a:rPr lang="hu-HU" sz="29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–kompletní Application Form</a:t>
            </a:r>
          </a:p>
          <a:p>
            <a:pPr algn="l"/>
            <a:r>
              <a:rPr lang="hu-HU" sz="29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Omezené tématické okruhy (SO 4.1 uzavřen)</a:t>
            </a:r>
            <a:endParaRPr lang="hu-HU" sz="29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9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127</a:t>
            </a:r>
            <a:r>
              <a:rPr lang="hu-HU" sz="29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žádostí přijato (v nich </a:t>
            </a:r>
            <a:r>
              <a:rPr lang="hu-HU" sz="29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58</a:t>
            </a:r>
            <a:r>
              <a:rPr lang="hu-HU" sz="29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českých PP)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9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schváleno </a:t>
            </a:r>
            <a:r>
              <a:rPr lang="hu-HU" sz="29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?</a:t>
            </a:r>
            <a:endParaRPr lang="hu-HU" sz="29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hu-HU" sz="24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2500" dirty="0">
                <a:solidFill>
                  <a:srgbClr val="1F497D"/>
                </a:solidFill>
                <a:latin typeface="Cambria" panose="02040503050406030204" pitchFamily="18" charset="0"/>
              </a:rPr>
              <a:t>Nejvíce přijatých </a:t>
            </a:r>
            <a:r>
              <a:rPr lang="hu-HU" sz="25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žádostí:</a:t>
            </a:r>
            <a:endParaRPr lang="hu-HU" sz="25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2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↑</a:t>
            </a:r>
            <a:r>
              <a:rPr lang="hu-HU" sz="26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1.2</a:t>
            </a:r>
            <a:r>
              <a:rPr lang="hu-HU" sz="31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cs-CZ" sz="26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Zvyšování </a:t>
            </a:r>
            <a:r>
              <a:rPr lang="cs-CZ" sz="2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kvalifikace a pro podnikání a sociální inovace</a:t>
            </a:r>
            <a:br>
              <a:rPr lang="cs-CZ" sz="2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2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↑</a:t>
            </a:r>
            <a:r>
              <a:rPr lang="cs-CZ" sz="26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26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2.2</a:t>
            </a:r>
            <a:r>
              <a:rPr lang="hu-HU" sz="31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cs-CZ" sz="2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Udržitelné využívání přírodního a kulturního dědictví a přírodních zdrojů</a:t>
            </a:r>
            <a:endParaRPr lang="hu-HU" sz="2600" dirty="0" smtClean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437112"/>
            <a:ext cx="2632602" cy="229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v</a:t>
            </a: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ýzva Seed Money Facility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251520" y="1628798"/>
            <a:ext cx="8856984" cy="374441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u-HU" sz="25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Vyhlášena 27.9. na semináři ve Vídni – </a:t>
            </a:r>
            <a:r>
              <a:rPr lang="hu-HU" sz="25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!</a:t>
            </a:r>
            <a:r>
              <a:rPr lang="hu-HU" sz="25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 otevřena </a:t>
            </a:r>
            <a:r>
              <a:rPr lang="hu-HU" sz="2500" b="1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2.10. - 7.12.2017 </a:t>
            </a:r>
            <a:r>
              <a:rPr lang="hu-HU" sz="25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Výzva v rámci SO 4.2 –</a:t>
            </a:r>
            <a:r>
              <a:rPr lang="cs-CZ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Nástroje </a:t>
            </a:r>
            <a:r>
              <a:rPr lang="cs-CZ" sz="2400" dirty="0">
                <a:solidFill>
                  <a:srgbClr val="1F497D"/>
                </a:solidFill>
                <a:latin typeface="Cambria" panose="02040503050406030204" pitchFamily="18" charset="0"/>
              </a:rPr>
              <a:t>Finanční podpory </a:t>
            </a:r>
            <a:r>
              <a:rPr lang="cs-CZ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správy a implementace EUSDR</a:t>
            </a:r>
          </a:p>
          <a:p>
            <a:pPr algn="l"/>
            <a:endParaRPr lang="cs-CZ" sz="25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25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Finanční 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nástroj k podpoře projektů </a:t>
            </a:r>
            <a:r>
              <a:rPr lang="hu-HU" sz="25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vhodných pro 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další zdroj </a:t>
            </a:r>
            <a:r>
              <a:rPr lang="hu-HU" sz="25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financování, ve 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vybraných tematických </a:t>
            </a:r>
            <a:r>
              <a:rPr lang="hu-HU" sz="25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oblastech</a:t>
            </a: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25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pt-BR" sz="25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v souladu s 12 prioritními </a:t>
            </a:r>
            <a:r>
              <a:rPr lang="pt-BR" sz="25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oblastmi</a:t>
            </a:r>
            <a:r>
              <a:rPr lang="cs-CZ" sz="25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EUSDR</a:t>
            </a:r>
            <a:endParaRPr lang="hu-HU" sz="2500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hu-HU" sz="1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2200" b="1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Náplní projektů: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Analýza potřeb a výzev řešených v hlavním projektu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Příprava pracovního plánu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Založení partnerství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Možnosti finančních nástrojů ...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86" y="4611821"/>
            <a:ext cx="4341714" cy="20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v</a:t>
            </a: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ýzva Seed Money Facility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568952" cy="4176464"/>
          </a:xfrm>
        </p:spPr>
        <p:txBody>
          <a:bodyPr>
            <a:normAutofit lnSpcReduction="10000"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F497D"/>
                </a:solidFill>
                <a:latin typeface="Cambria" panose="02040503050406030204" pitchFamily="18" charset="0"/>
              </a:rPr>
              <a:t>Princip vedoucího </a:t>
            </a:r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partnera –každý projekt musí zvolit svého Lead partnera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F497D"/>
                </a:solidFill>
                <a:latin typeface="Cambria" panose="02040503050406030204" pitchFamily="18" charset="0"/>
              </a:rPr>
              <a:t>Způsobilost partnerů - místní regionální, národní veřejné orgány / </a:t>
            </a:r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PEB, mezinárodními </a:t>
            </a:r>
            <a:r>
              <a:rPr lang="hu-HU" sz="2000" dirty="0">
                <a:solidFill>
                  <a:srgbClr val="1F497D"/>
                </a:solidFill>
                <a:latin typeface="Cambria" panose="02040503050406030204" pitchFamily="18" charset="0"/>
              </a:rPr>
              <a:t>organizacemi, </a:t>
            </a:r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soukromé </a:t>
            </a:r>
            <a:r>
              <a:rPr lang="hu-HU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neziskové</a:t>
            </a:r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subjekty.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F497D"/>
                </a:solidFill>
                <a:latin typeface="Cambria" panose="02040503050406030204" pitchFamily="18" charset="0"/>
              </a:rPr>
              <a:t>Složení </a:t>
            </a:r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partnerství</a:t>
            </a:r>
            <a:r>
              <a:rPr lang="hu-HU" sz="2000" dirty="0">
                <a:solidFill>
                  <a:srgbClr val="1F497D"/>
                </a:solidFill>
                <a:latin typeface="Cambria" panose="02040503050406030204" pitchFamily="18" charset="0"/>
              </a:rPr>
              <a:t> - minimálně dva a maximálně pět partnerů z nejméně dvou různých </a:t>
            </a:r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států </a:t>
            </a:r>
            <a:r>
              <a:rPr lang="hu-HU" sz="2000" dirty="0">
                <a:solidFill>
                  <a:srgbClr val="1F497D"/>
                </a:solidFill>
                <a:latin typeface="Cambria" panose="02040503050406030204" pitchFamily="18" charset="0"/>
              </a:rPr>
              <a:t>programu:</a:t>
            </a:r>
            <a:endParaRPr lang="hu-HU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Rozpočet </a:t>
            </a:r>
            <a:r>
              <a:rPr lang="hu-HU" sz="2000" dirty="0">
                <a:solidFill>
                  <a:srgbClr val="1F497D"/>
                </a:solidFill>
                <a:latin typeface="Cambria" panose="02040503050406030204" pitchFamily="18" charset="0"/>
              </a:rPr>
              <a:t>projektu – maximální částka 50 000,00 EUR. Maximální částka spolufinancování programu činí až 85% celkového rozpočtu, tedy 42 500 EUR. </a:t>
            </a:r>
            <a:endParaRPr lang="hu-HU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1257300" lvl="2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Současně celková alokace na výzvu činí </a:t>
            </a:r>
            <a:r>
              <a:rPr lang="hu-HU" sz="1400" dirty="0">
                <a:solidFill>
                  <a:srgbClr val="1F497D"/>
                </a:solidFill>
                <a:latin typeface="Cambria" panose="02040503050406030204" pitchFamily="18" charset="0"/>
              </a:rPr>
              <a:t>až 1 530 000 EUR příspěvku EU</a:t>
            </a:r>
            <a:endParaRPr lang="hu-HU" sz="14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F497D"/>
                </a:solidFill>
                <a:latin typeface="Cambria" panose="02040503050406030204" pitchFamily="18" charset="0"/>
              </a:rPr>
              <a:t>Délka projektu - doba trvání projektu (realizace projektových aktivit) je 12 </a:t>
            </a:r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měsíců.</a:t>
            </a: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395536" y="5949280"/>
            <a:ext cx="8568952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2225" cap="rnd">
            <a:solidFill>
              <a:schemeClr val="tx2">
                <a:lumMod val="75000"/>
              </a:schemeClr>
            </a:solidFill>
            <a:rou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000" b="1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</a:rPr>
              <a:t>3.výzva</a:t>
            </a:r>
            <a:r>
              <a:rPr lang="hu-HU" sz="2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</a:rPr>
              <a:t> – sladění zahájení 3.výzvy s koncem projektů Seed Money facility</a:t>
            </a:r>
          </a:p>
          <a:p>
            <a:pPr algn="l"/>
            <a:endParaRPr lang="hu-HU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Kde naleznete informace?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4354" y="5834219"/>
            <a:ext cx="244827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dirty="0" smtClean="0"/>
              <a:t>@</a:t>
            </a:r>
            <a:r>
              <a:rPr lang="cs-CZ" dirty="0" err="1" smtClean="0"/>
              <a:t>Interreg_Danube</a:t>
            </a:r>
            <a:endParaRPr lang="hu-HU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cs-CZ" dirty="0" smtClean="0"/>
              <a:t>@</a:t>
            </a:r>
            <a:r>
              <a:rPr lang="cs-CZ" dirty="0" err="1" smtClean="0"/>
              <a:t>Interreg_CZ</a:t>
            </a:r>
            <a:endParaRPr lang="cs-CZ" dirty="0"/>
          </a:p>
        </p:txBody>
      </p:sp>
      <p:pic>
        <p:nvPicPr>
          <p:cNvPr id="1026" name="Picture 2" descr="D:\Plocha\Twitter-Succeed-630x4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" y="4869160"/>
            <a:ext cx="1012665" cy="7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60" y="4703745"/>
            <a:ext cx="954603" cy="95460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42626" y="5878657"/>
            <a:ext cx="232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Danube </a:t>
            </a:r>
            <a:r>
              <a:rPr lang="cs-CZ" dirty="0" err="1"/>
              <a:t>Transnational</a:t>
            </a:r>
            <a:r>
              <a:rPr lang="cs-CZ" dirty="0"/>
              <a:t> Programme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102898" y="1772816"/>
            <a:ext cx="2016224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Síť kontaktních míst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508104" y="1772816"/>
            <a:ext cx="2160240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r>
              <a:rPr lang="cs-CZ" dirty="0" smtClean="0"/>
              <a:t>Jednotný sekretariát</a:t>
            </a:r>
            <a:endParaRPr lang="cs-CZ" dirty="0"/>
          </a:p>
        </p:txBody>
      </p:sp>
      <p:pic>
        <p:nvPicPr>
          <p:cNvPr id="21" name="Obrázek 20"/>
          <p:cNvPicPr/>
          <p:nvPr/>
        </p:nvPicPr>
        <p:blipFill rotWithShape="1">
          <a:blip r:embed="rId6" cstate="print"/>
          <a:srcRect l="22712" t="5292" r="23705" b="62269"/>
          <a:stretch/>
        </p:blipFill>
        <p:spPr bwMode="auto">
          <a:xfrm>
            <a:off x="107504" y="2780928"/>
            <a:ext cx="4536504" cy="1684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Obrázek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68826" y="2817550"/>
            <a:ext cx="3909326" cy="2460738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5023589" y="2295183"/>
            <a:ext cx="3015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>
              <a:spcBef>
                <a:spcPts val="600"/>
              </a:spcBef>
            </a:pPr>
            <a:r>
              <a:rPr lang="hu-HU" dirty="0">
                <a:solidFill>
                  <a:srgbClr val="1F497D"/>
                </a:solidFill>
                <a:latin typeface="Cambria" panose="02040503050406030204" pitchFamily="18" charset="0"/>
              </a:rPr>
              <a:t>www.interreg-danube.eu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492740" y="2328764"/>
            <a:ext cx="40997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www.dotaceEU.cz/eus/nadnarodni </a:t>
            </a:r>
            <a:r>
              <a:rPr lang="hu-HU" sz="1600" dirty="0">
                <a:solidFill>
                  <a:srgbClr val="1F497D"/>
                </a:solidFill>
                <a:latin typeface="Cambria" panose="02040503050406030204" pitchFamily="18" charset="0"/>
              </a:rPr>
              <a:t>DANUBE 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" y="1484887"/>
            <a:ext cx="880569" cy="880569"/>
          </a:xfrm>
          <a:prstGeom prst="rect">
            <a:avLst/>
          </a:prstGeom>
        </p:spPr>
      </p:pic>
      <p:cxnSp>
        <p:nvCxnSpPr>
          <p:cNvPr id="25" name="Přímá spojnice se šipkou 24"/>
          <p:cNvCxnSpPr/>
          <p:nvPr/>
        </p:nvCxnSpPr>
        <p:spPr>
          <a:xfrm flipV="1">
            <a:off x="3694480" y="1916832"/>
            <a:ext cx="1440160" cy="83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5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2732" y="1988840"/>
            <a:ext cx="5877459" cy="327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Národní kontaktní místo</a:t>
            </a:r>
            <a:endParaRPr lang="cs-CZ" altLang="cs-CZ" sz="2200" b="1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R="0">
              <a:lnSpc>
                <a:spcPct val="60000"/>
              </a:lnSpc>
              <a:spcBef>
                <a:spcPts val="600"/>
              </a:spcBef>
            </a:pPr>
            <a:endParaRPr lang="cs-CZ" altLang="cs-CZ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Ministerstvo pro místní rozvoj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51, Odbor Evropské územní spolupráce.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Staroměstské nám. 6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110 15 </a:t>
            </a:r>
            <a:r>
              <a:rPr lang="cs-CZ" alt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Praha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endParaRPr lang="cs-CZ" altLang="cs-CZ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kancelář: Letenská 119/3</a:t>
            </a:r>
          </a:p>
          <a:p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tel: </a:t>
            </a:r>
            <a:r>
              <a:rPr lang="sk-SK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de-AT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+4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2</a:t>
            </a:r>
            <a:r>
              <a:rPr lang="de-AT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(0)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224 862 </a:t>
            </a:r>
            <a:r>
              <a:rPr lang="cs-CZ" alt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260, </a:t>
            </a:r>
            <a:r>
              <a:rPr lang="de-AT" altLang="de-DE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+</a:t>
            </a:r>
            <a:r>
              <a:rPr lang="de-AT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4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2</a:t>
            </a:r>
            <a:r>
              <a:rPr lang="de-AT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(0)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224 862 </a:t>
            </a:r>
            <a:r>
              <a:rPr lang="cs-CZ" alt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213 </a:t>
            </a:r>
          </a:p>
          <a:p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e-mail</a:t>
            </a:r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: </a:t>
            </a:r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nadnarodni@mmr.cz</a:t>
            </a:r>
            <a:endParaRPr lang="cs-CZ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R="0">
              <a:lnSpc>
                <a:spcPct val="60000"/>
              </a:lnSpc>
              <a:spcBef>
                <a:spcPts val="600"/>
              </a:spcBef>
            </a:pPr>
            <a:endParaRPr lang="en-US" sz="22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Území programu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6012160" y="1700808"/>
            <a:ext cx="280828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Austria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 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*</a:t>
            </a:r>
            <a:r>
              <a:rPr kumimoji="0" lang="en-US" altLang="cs-CZ" sz="17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Bosnia and Herzegovina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kumimoji="0" lang="en-US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Bulgaria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</a:t>
            </a:r>
            <a:r>
              <a:rPr kumimoji="0" lang="en-US" altLang="cs-CZ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kumimoji="0" lang="en-US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Croatia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 </a:t>
            </a:r>
            <a:r>
              <a:rPr kumimoji="0" lang="en-US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Czech Republic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 </a:t>
            </a:r>
            <a:r>
              <a:rPr kumimoji="0" lang="en-US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Germany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: </a:t>
            </a:r>
            <a:r>
              <a:rPr kumimoji="0" lang="en-US" altLang="cs-CZ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Baden-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Wuertemberg; Bavaria; </a:t>
            </a:r>
            <a:r>
              <a:rPr kumimoji="0" lang="en-US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Hungary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the Republic of Moldova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kumimoji="0" lang="cs-CZ" altLang="cs-CZ" sz="17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*</a:t>
            </a:r>
            <a:r>
              <a:rPr kumimoji="0" lang="en-US" altLang="cs-CZ" sz="17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Montenegro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kumimoji="0" lang="en-US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Romania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 </a:t>
            </a:r>
            <a:r>
              <a:rPr kumimoji="0" lang="cs-CZ" altLang="cs-CZ" sz="17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*</a:t>
            </a:r>
            <a:r>
              <a:rPr kumimoji="0" lang="en-US" altLang="cs-CZ" sz="17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Serbia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kumimoji="0" lang="cs-CZ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Slovakia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 </a:t>
            </a:r>
            <a:r>
              <a:rPr kumimoji="0" lang="cs-CZ" altLang="cs-CZ" sz="1700" b="1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Slovenia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 </a:t>
            </a:r>
            <a:r>
              <a:rPr kumimoji="0" lang="cs-CZ" altLang="cs-CZ" sz="17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Ukraine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: </a:t>
            </a:r>
            <a:r>
              <a:rPr kumimoji="0" lang="cs-CZ" altLang="cs-CZ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Chernivetska</a:t>
            </a:r>
            <a:r>
              <a:rPr kumimoji="0" lang="cs-CZ" altLang="cs-CZ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Oblast, Ivano-</a:t>
            </a:r>
            <a:r>
              <a:rPr kumimoji="0" lang="cs-CZ" altLang="cs-CZ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Frankiviska</a:t>
            </a:r>
            <a:r>
              <a:rPr kumimoji="0" lang="cs-CZ" altLang="cs-CZ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Oblast, Zakarpatska Oblast, </a:t>
            </a:r>
            <a:r>
              <a:rPr kumimoji="0" lang="cs-CZ" altLang="cs-CZ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Odessa</a:t>
            </a:r>
            <a:r>
              <a:rPr kumimoji="0" lang="cs-CZ" altLang="cs-CZ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Oblast.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6021288"/>
            <a:ext cx="790886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6213" lvl="2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solidFill>
                  <a:prstClr val="black"/>
                </a:solidFill>
                <a:latin typeface="Arial" charset="0"/>
              </a:rPr>
              <a:t>Partneři </a:t>
            </a:r>
            <a:r>
              <a:rPr lang="cs-CZ" altLang="cs-CZ" sz="1400" dirty="0">
                <a:solidFill>
                  <a:prstClr val="black"/>
                </a:solidFill>
                <a:latin typeface="Arial" charset="0"/>
              </a:rPr>
              <a:t>nečlenských států se mohou zapojit s pomocí fondů: </a:t>
            </a:r>
            <a:r>
              <a:rPr lang="cs-CZ" altLang="cs-CZ" sz="1400" i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Instrument </a:t>
            </a:r>
            <a:r>
              <a:rPr lang="cs-CZ" altLang="cs-CZ" sz="1400" i="1" dirty="0" err="1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for</a:t>
            </a:r>
            <a:r>
              <a:rPr lang="cs-CZ" altLang="cs-CZ" sz="1400" i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altLang="cs-CZ" sz="1400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*</a:t>
            </a:r>
            <a:r>
              <a:rPr lang="cs-CZ" altLang="cs-CZ" sz="14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Pre-Accession</a:t>
            </a:r>
            <a:r>
              <a:rPr lang="cs-CZ" altLang="cs-CZ" sz="1400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altLang="cs-CZ" sz="1400" i="1" dirty="0" err="1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Assistance</a:t>
            </a:r>
            <a:r>
              <a:rPr lang="cs-CZ" altLang="cs-CZ" sz="1400" i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altLang="cs-CZ" sz="14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(</a:t>
            </a:r>
            <a:r>
              <a:rPr lang="cs-CZ" altLang="cs-CZ" sz="14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IPA</a:t>
            </a:r>
            <a:r>
              <a:rPr lang="cs-CZ" altLang="cs-CZ" sz="14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)</a:t>
            </a:r>
            <a:r>
              <a:rPr lang="cs-CZ" altLang="cs-CZ" sz="14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/</a:t>
            </a:r>
            <a:r>
              <a:rPr lang="cs-CZ" altLang="cs-CZ" sz="1400" i="1" dirty="0" err="1">
                <a:latin typeface="Arial" charset="0"/>
              </a:rPr>
              <a:t>European</a:t>
            </a:r>
            <a:r>
              <a:rPr lang="cs-CZ" altLang="cs-CZ" sz="1400" i="1" dirty="0">
                <a:latin typeface="Arial" charset="0"/>
              </a:rPr>
              <a:t> </a:t>
            </a:r>
            <a:r>
              <a:rPr lang="cs-CZ" altLang="cs-CZ" sz="1400" i="1" dirty="0" err="1">
                <a:latin typeface="Arial" charset="0"/>
              </a:rPr>
              <a:t>Neighbourhood</a:t>
            </a:r>
            <a:r>
              <a:rPr lang="cs-CZ" altLang="cs-CZ" sz="1400" i="1" dirty="0">
                <a:latin typeface="Arial" charset="0"/>
              </a:rPr>
              <a:t> Instrument </a:t>
            </a:r>
            <a:r>
              <a:rPr lang="cs-CZ" altLang="cs-CZ" sz="1400" dirty="0">
                <a:latin typeface="Arial" charset="0"/>
              </a:rPr>
              <a:t>(</a:t>
            </a:r>
            <a:r>
              <a:rPr lang="cs-CZ" altLang="cs-CZ" sz="1400" b="1" dirty="0">
                <a:latin typeface="Arial" charset="0"/>
              </a:rPr>
              <a:t>ENI</a:t>
            </a:r>
            <a:r>
              <a:rPr lang="cs-CZ" altLang="cs-CZ" sz="1400" dirty="0">
                <a:latin typeface="Arial" charset="0"/>
              </a:rPr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" y="1470485"/>
            <a:ext cx="5966757" cy="440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9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585524" y="692696"/>
            <a:ext cx="4680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Struktura řízení programu </a:t>
            </a:r>
            <a:endParaRPr lang="cs-CZ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9" y="1628800"/>
            <a:ext cx="5504693" cy="469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580112" y="2060848"/>
            <a:ext cx="356388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500" dirty="0" smtClean="0">
                <a:solidFill>
                  <a:schemeClr val="tx2"/>
                </a:solidFill>
                <a:latin typeface="Cambria" panose="02040503050406030204" pitchFamily="18" charset="0"/>
              </a:rPr>
              <a:t>Řídící orgán/Jednotný sekretariát</a:t>
            </a:r>
          </a:p>
          <a:p>
            <a:r>
              <a:rPr lang="cs-CZ" sz="1400" dirty="0" smtClean="0"/>
              <a:t>      sídlo v Budapešti – Ministerstvo Financí</a:t>
            </a:r>
          </a:p>
          <a:p>
            <a:r>
              <a:rPr lang="cs-CZ" sz="15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  <a:latin typeface="Cambria" panose="02040503050406030204" pitchFamily="18" charset="0"/>
              </a:rPr>
              <a:t>Národní kontaktní místo </a:t>
            </a:r>
            <a:r>
              <a:rPr lang="cs-CZ" sz="1500" dirty="0" smtClean="0">
                <a:solidFill>
                  <a:schemeClr val="tx2"/>
                </a:solidFill>
                <a:latin typeface="Cambria" panose="02040503050406030204" pitchFamily="18" charset="0"/>
              </a:rPr>
              <a:t>ČR</a:t>
            </a:r>
            <a:r>
              <a:rPr lang="cs-CZ" sz="1600" i="1" dirty="0" smtClean="0">
                <a:solidFill>
                  <a:srgbClr val="1F497D"/>
                </a:solidFill>
              </a:rPr>
              <a:t>-</a:t>
            </a:r>
          </a:p>
          <a:p>
            <a:r>
              <a:rPr lang="cs-CZ" sz="1600" i="1" dirty="0" smtClean="0">
                <a:solidFill>
                  <a:srgbClr val="1F497D"/>
                </a:solidFill>
              </a:rPr>
              <a:t>      </a:t>
            </a:r>
            <a:r>
              <a:rPr lang="cs-CZ" sz="1400" i="1" dirty="0" smtClean="0">
                <a:solidFill>
                  <a:srgbClr val="1F497D"/>
                </a:solidFill>
              </a:rPr>
              <a:t>Síť </a:t>
            </a:r>
            <a:r>
              <a:rPr lang="cs-CZ" sz="1400" i="1" dirty="0">
                <a:solidFill>
                  <a:srgbClr val="1F497D"/>
                </a:solidFill>
              </a:rPr>
              <a:t>kontaktních míst </a:t>
            </a:r>
            <a:r>
              <a:rPr lang="cs-CZ" sz="1400" i="1" dirty="0" smtClean="0">
                <a:solidFill>
                  <a:srgbClr val="1F497D"/>
                </a:solidFill>
              </a:rPr>
              <a:t>- </a:t>
            </a:r>
            <a:r>
              <a:rPr lang="cs-CZ" sz="1400" dirty="0"/>
              <a:t>M</a:t>
            </a:r>
            <a:r>
              <a:rPr lang="cs-CZ" sz="1400" dirty="0" smtClean="0"/>
              <a:t>MR; ČR-OEÚS</a:t>
            </a:r>
          </a:p>
          <a:p>
            <a:endParaRPr lang="cs-CZ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  <a:latin typeface="Cambria" panose="02040503050406030204" pitchFamily="18" charset="0"/>
              </a:rPr>
              <a:t>Kontrola žadatelů </a:t>
            </a:r>
            <a:r>
              <a:rPr lang="cs-CZ" sz="1400" dirty="0"/>
              <a:t>– CRR </a:t>
            </a:r>
            <a:r>
              <a:rPr lang="cs-CZ" sz="1400" dirty="0" smtClean="0"/>
              <a:t>ČR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5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  <a:latin typeface="Cambria" panose="02040503050406030204" pitchFamily="18" charset="0"/>
              </a:rPr>
              <a:t>Monitorovací výbor </a:t>
            </a:r>
            <a:r>
              <a:rPr lang="cs-CZ" sz="1400" dirty="0"/>
              <a:t>– zástupci členských </a:t>
            </a:r>
            <a:r>
              <a:rPr lang="cs-CZ" sz="1400" dirty="0" smtClean="0"/>
              <a:t>států – MMR; ČR-OEÚS</a:t>
            </a:r>
            <a:endParaRPr lang="cs-CZ" sz="1400" dirty="0"/>
          </a:p>
          <a:p>
            <a:endParaRPr lang="cs-CZ" sz="1500" dirty="0" smtClean="0"/>
          </a:p>
          <a:p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6241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Program ⇄ Strategie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sz="half" idx="1"/>
          </p:nvPr>
        </p:nvSpPr>
        <p:spPr>
          <a:xfrm>
            <a:off x="527727" y="1737196"/>
            <a:ext cx="4038600" cy="4705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 err="1"/>
              <a:t>Interreg</a:t>
            </a:r>
            <a:r>
              <a:rPr lang="cs-CZ" sz="2200" b="1" dirty="0"/>
              <a:t> DANUBE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Vyčleněné programové období </a:t>
            </a:r>
            <a:r>
              <a:rPr lang="cs-CZ" sz="1800" b="1" dirty="0">
                <a:solidFill>
                  <a:srgbClr val="1F497D"/>
                </a:solidFill>
                <a:latin typeface="Cambria" panose="02040503050406030204" pitchFamily="18" charset="0"/>
              </a:rPr>
              <a:t>2014-2020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Projekty financované ze zdrojů 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ERDF/IPA/ENI</a:t>
            </a:r>
            <a:endParaRPr lang="cs-CZ" sz="18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>
              <a:buClr>
                <a:srgbClr val="002060"/>
              </a:buClr>
            </a:pPr>
            <a:r>
              <a:rPr lang="cs-CZ" sz="1800" b="1" dirty="0">
                <a:solidFill>
                  <a:srgbClr val="1F497D"/>
                </a:solidFill>
                <a:latin typeface="Cambria" panose="02040503050406030204" pitchFamily="18" charset="0"/>
              </a:rPr>
              <a:t>4 </a:t>
            </a:r>
            <a:r>
              <a:rPr lang="cs-CZ" sz="1800" b="1" dirty="0" err="1">
                <a:solidFill>
                  <a:srgbClr val="1F497D"/>
                </a:solidFill>
                <a:latin typeface="Cambria" panose="02040503050406030204" pitchFamily="18" charset="0"/>
              </a:rPr>
              <a:t>tématické</a:t>
            </a:r>
            <a:r>
              <a:rPr lang="cs-CZ" sz="1800" b="1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sz="18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osy 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stanovené v programovém dokumentu → až do úrovně typů akcí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cílem je řešení společných problémů nadnárodního významu formou projektů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přispívá k naplňování EUSDR prostřednictvím projektů, </a:t>
            </a:r>
            <a:r>
              <a:rPr lang="cs-CZ" sz="1800" dirty="0" err="1">
                <a:solidFill>
                  <a:srgbClr val="1F497D"/>
                </a:solidFill>
                <a:latin typeface="Cambria" panose="02040503050406030204" pitchFamily="18" charset="0"/>
              </a:rPr>
              <a:t>seed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sz="1800" dirty="0" err="1">
                <a:solidFill>
                  <a:srgbClr val="1F497D"/>
                </a:solidFill>
                <a:latin typeface="Cambria" panose="02040503050406030204" pitchFamily="18" charset="0"/>
              </a:rPr>
              <a:t>money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, financováním PAC a DSP</a:t>
            </a:r>
          </a:p>
          <a:p>
            <a:pPr marL="571500" indent="-571500" algn="just">
              <a:spcBef>
                <a:spcPts val="3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de-DE" sz="18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56956" y="1737196"/>
            <a:ext cx="4038600" cy="4565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/>
              <a:t>Strategie EUSDR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Zpracovávána od r.2009</a:t>
            </a:r>
          </a:p>
          <a:p>
            <a:pPr>
              <a:buClr>
                <a:srgbClr val="002060"/>
              </a:buClr>
            </a:pPr>
            <a:r>
              <a:rPr lang="cs-CZ" sz="1800" b="1" dirty="0">
                <a:solidFill>
                  <a:srgbClr val="1F497D"/>
                </a:solidFill>
                <a:latin typeface="Cambria" panose="02040503050406030204" pitchFamily="18" charset="0"/>
              </a:rPr>
              <a:t>dlouhodobá strategie 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pro území podunajského regionu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průřezový politický nástroj pro lepší horizontální koordinaci,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využití stávajících programů a institucí, dostupných finančních nástrojů a různých fondů EU i dalších zdrojů bez vyčleněných prostředků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Hlavní dokument </a:t>
            </a:r>
            <a:r>
              <a:rPr lang="cs-CZ" sz="1800" b="1" dirty="0">
                <a:solidFill>
                  <a:srgbClr val="1F497D"/>
                </a:solidFill>
                <a:latin typeface="Cambria" panose="02040503050406030204" pitchFamily="18" charset="0"/>
              </a:rPr>
              <a:t>Akční plán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, který vymezuje čtyři hlavní pilíře a jedenáct prioritních oblastí – ČR energetika</a:t>
            </a:r>
          </a:p>
          <a:p>
            <a:endParaRPr lang="cs-CZ" sz="18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84784"/>
            <a:ext cx="1900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8"/>
          <p:cNvCxnSpPr/>
          <p:nvPr/>
        </p:nvCxnSpPr>
        <p:spPr>
          <a:xfrm>
            <a:off x="4572000" y="1989609"/>
            <a:ext cx="0" cy="417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9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55610" y="1535951"/>
            <a:ext cx="3754760" cy="63976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Inovativně a sociálně zodpovědný Dunajský </a:t>
            </a:r>
            <a:r>
              <a:rPr lang="cs-CZ" dirty="0" smtClean="0"/>
              <a:t>region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67689" y="2262474"/>
            <a:ext cx="3977489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1.1. Zlepšování rámcových podmínek a vyvážený přístup ke znalostem</a:t>
            </a:r>
            <a:b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</a:b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1.2. Zvyšování kvalifikace a pro podnikání a sociální inovace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932040" y="151988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Environmentálně a kulturně zodpovědný Dunajský </a:t>
            </a:r>
            <a:r>
              <a:rPr lang="cs-CZ" dirty="0" smtClean="0"/>
              <a:t>region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992374" y="2162318"/>
            <a:ext cx="4041775" cy="2622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2.1. Posílení nadnárodního vodního </a:t>
            </a:r>
            <a:r>
              <a:rPr lang="cs-CZ" sz="1800" dirty="0" err="1">
                <a:solidFill>
                  <a:srgbClr val="1F497D"/>
                </a:solidFill>
                <a:latin typeface="Cambria" panose="02040503050406030204" pitchFamily="18" charset="0"/>
              </a:rPr>
              <a:t>managmentu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 a prevence povodňových rizik</a:t>
            </a:r>
            <a:b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</a:b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2.2. Udržitelné využívání přírodního a kulturního dědictví a přírodních zdrojů</a:t>
            </a:r>
            <a:b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</a:b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2.3. Obnovování a hospodaření s ekologickými koridory</a:t>
            </a:r>
            <a:b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</a:b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2.4. Zlepšení připravenosti k řízení rizik a katastrof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064801" y="692696"/>
            <a:ext cx="4262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Tématické</a:t>
            </a:r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 zaměření</a:t>
            </a:r>
          </a:p>
        </p:txBody>
      </p:sp>
      <p:sp>
        <p:nvSpPr>
          <p:cNvPr id="10" name="Zástupný symbol pro text 3"/>
          <p:cNvSpPr txBox="1">
            <a:spLocks/>
          </p:cNvSpPr>
          <p:nvPr/>
        </p:nvSpPr>
        <p:spPr>
          <a:xfrm>
            <a:off x="591658" y="3477084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cs-CZ" dirty="0"/>
              <a:t>Lépe propojený Dunajský region</a:t>
            </a:r>
          </a:p>
        </p:txBody>
      </p:sp>
      <p:sp>
        <p:nvSpPr>
          <p:cNvPr id="11" name="Zástupný symbol pro obsah 5"/>
          <p:cNvSpPr txBox="1">
            <a:spLocks/>
          </p:cNvSpPr>
          <p:nvPr/>
        </p:nvSpPr>
        <p:spPr>
          <a:xfrm>
            <a:off x="667689" y="4084525"/>
            <a:ext cx="3840727" cy="1797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3.1. Rozvoj bezpečných dopravních systémů šetrných k ŽP a vyvážená dostupnost městských a venkovských oblastí</a:t>
            </a:r>
            <a:b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</a:b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3.2. Zlepšování energetické bezpečnosti a energetické účinnosti</a:t>
            </a:r>
          </a:p>
        </p:txBody>
      </p:sp>
      <p:sp>
        <p:nvSpPr>
          <p:cNvPr id="12" name="Zástupný symbol pro text 7"/>
          <p:cNvSpPr txBox="1">
            <a:spLocks/>
          </p:cNvSpPr>
          <p:nvPr/>
        </p:nvSpPr>
        <p:spPr>
          <a:xfrm>
            <a:off x="4992374" y="4682857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cs-CZ" sz="4000" dirty="0" smtClean="0"/>
          </a:p>
          <a:p>
            <a:pPr fontAlgn="base"/>
            <a:r>
              <a:rPr lang="cs-CZ" sz="8800" dirty="0" smtClean="0"/>
              <a:t>Dobře </a:t>
            </a:r>
            <a:r>
              <a:rPr lang="cs-CZ" sz="8800" dirty="0"/>
              <a:t>řízený Dunajský </a:t>
            </a:r>
            <a:r>
              <a:rPr lang="cs-CZ" sz="8800" dirty="0" smtClean="0"/>
              <a:t>region</a:t>
            </a:r>
            <a:endParaRPr lang="cs-CZ" sz="8800" dirty="0"/>
          </a:p>
        </p:txBody>
      </p:sp>
      <p:sp>
        <p:nvSpPr>
          <p:cNvPr id="13" name="Zástupný symbol pro obsah 8"/>
          <p:cNvSpPr txBox="1">
            <a:spLocks/>
          </p:cNvSpPr>
          <p:nvPr/>
        </p:nvSpPr>
        <p:spPr>
          <a:xfrm>
            <a:off x="4636603" y="5344173"/>
            <a:ext cx="4041775" cy="134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18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Zástupný symbol pro obsah 8"/>
          <p:cNvSpPr txBox="1">
            <a:spLocks/>
          </p:cNvSpPr>
          <p:nvPr/>
        </p:nvSpPr>
        <p:spPr>
          <a:xfrm>
            <a:off x="4992374" y="5302517"/>
            <a:ext cx="4104622" cy="12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4.1. Zvyšování institucionální kapacity k řešení zásadních společenských výzev</a:t>
            </a:r>
            <a:b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</a:b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4.2. Řízení podunajské </a:t>
            </a:r>
            <a:r>
              <a:rPr lang="cs-CZ" sz="1800" dirty="0" err="1">
                <a:solidFill>
                  <a:srgbClr val="1F497D"/>
                </a:solidFill>
                <a:latin typeface="Cambria" panose="02040503050406030204" pitchFamily="18" charset="0"/>
              </a:rPr>
              <a:t>makrostrategie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 (EUSDR)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5" y="1588416"/>
            <a:ext cx="619125" cy="600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097" y="1569366"/>
            <a:ext cx="590550" cy="61912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0" y="3645024"/>
            <a:ext cx="600075" cy="55245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8415" y="4878736"/>
            <a:ext cx="5715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776864" cy="4752528"/>
          </a:xfrm>
        </p:spPr>
        <p:txBody>
          <a:bodyPr>
            <a:noAutofit/>
          </a:bodyPr>
          <a:lstStyle/>
          <a:p>
            <a:pPr marL="571500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Nadnárodní</a:t>
            </a:r>
            <a:r>
              <a:rPr lang="en-US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en-US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a</a:t>
            </a: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 územní</a:t>
            </a:r>
            <a:r>
              <a:rPr lang="en-US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en-US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relevance</a:t>
            </a:r>
            <a:r>
              <a:rPr lang="cs-CZ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</a:p>
          <a:p>
            <a:pPr lvl="1" algn="just">
              <a:spcBef>
                <a:spcPts val="300"/>
              </a:spcBef>
              <a:buClr>
                <a:schemeClr val="tx2"/>
              </a:buClr>
            </a:pP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nadnárodní </a:t>
            </a: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přidaná hodnota</a:t>
            </a:r>
            <a:r>
              <a:rPr lang="en-GB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namířena na</a:t>
            </a:r>
            <a:r>
              <a:rPr lang="en-GB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výzvy</a:t>
            </a:r>
            <a:r>
              <a:rPr lang="en-GB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a </a:t>
            </a: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potřeby, které nemohou být řešeny čistě jen s pomocí přístupů na místní/národní</a:t>
            </a:r>
            <a:r>
              <a:rPr lang="en-GB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úrovni – řeší potřeby napříč územím</a:t>
            </a:r>
            <a:endParaRPr lang="en-US" altLang="de-DE" sz="14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571500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Dosažení konkrétních a měřitelných výsledků; </a:t>
            </a:r>
            <a:r>
              <a:rPr lang="cs-CZ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indikátory</a:t>
            </a:r>
          </a:p>
          <a:p>
            <a:pPr lvl="1" algn="just">
              <a:spcBef>
                <a:spcPts val="300"/>
              </a:spcBef>
              <a:buClr>
                <a:schemeClr val="tx2"/>
              </a:buClr>
            </a:pP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Projekt přispívá k dosažení cílů, kterých má být dosaženo na úrovni programu pro danou prioritní osu  a vyvolat konkrétní a viditelné změny v programové oblasti.</a:t>
            </a:r>
            <a:endParaRPr lang="en-GB" altLang="de-DE" sz="14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571500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Trvanlivost výstupů a </a:t>
            </a:r>
            <a:r>
              <a:rPr lang="cs-CZ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výsledků</a:t>
            </a:r>
          </a:p>
          <a:p>
            <a:pPr lvl="1" algn="just">
              <a:spcBef>
                <a:spcPts val="300"/>
              </a:spcBef>
              <a:buClr>
                <a:schemeClr val="tx2"/>
              </a:buClr>
            </a:pP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Dosažené výsledky mohou být dále využity, nebo slouží jako příprava investic z jiných zdrojů</a:t>
            </a:r>
            <a:endParaRPr lang="en-GB" altLang="de-DE" sz="14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571500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Relevance</a:t>
            </a:r>
            <a:r>
              <a:rPr lang="cs-CZ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a kvalitní</a:t>
            </a:r>
            <a:r>
              <a:rPr lang="en-US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partnerství (vhodní partneři), </a:t>
            </a:r>
            <a:r>
              <a:rPr lang="en-US" altLang="de-DE" sz="1800" dirty="0">
                <a:solidFill>
                  <a:schemeClr val="tx2"/>
                </a:solidFill>
                <a:latin typeface="Cambria" panose="02040503050406030204" pitchFamily="18" charset="0"/>
                <a:sym typeface="Wingdings" pitchFamily="2" charset="2"/>
              </a:rPr>
              <a:t>relevant</a:t>
            </a: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  <a:sym typeface="Wingdings" pitchFamily="2" charset="2"/>
              </a:rPr>
              <a:t>ní ´</a:t>
            </a:r>
            <a:r>
              <a:rPr lang="en-US" altLang="de-DE" sz="1800" dirty="0">
                <a:solidFill>
                  <a:schemeClr val="tx2"/>
                </a:solidFill>
                <a:latin typeface="Cambria" panose="02040503050406030204" pitchFamily="18" charset="0"/>
                <a:sym typeface="Wingdings" pitchFamily="2" charset="2"/>
              </a:rPr>
              <a:t>stakeholders</a:t>
            </a:r>
            <a:r>
              <a:rPr lang="cs-CZ" altLang="de-DE" sz="1800" dirty="0" smtClean="0">
                <a:solidFill>
                  <a:schemeClr val="tx2"/>
                </a:solidFill>
                <a:latin typeface="Cambria" panose="02040503050406030204" pitchFamily="18" charset="0"/>
                <a:sym typeface="Wingdings" pitchFamily="2" charset="2"/>
              </a:rPr>
              <a:t>´</a:t>
            </a:r>
          </a:p>
          <a:p>
            <a:pPr lvl="1" algn="just">
              <a:spcBef>
                <a:spcPts val="300"/>
              </a:spcBef>
              <a:buClr>
                <a:schemeClr val="tx2"/>
              </a:buClr>
            </a:pP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  <a:sym typeface="Wingdings" pitchFamily="2" charset="2"/>
              </a:rPr>
              <a:t>s</a:t>
            </a: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  <a:sym typeface="Wingdings" pitchFamily="2" charset="2"/>
              </a:rPr>
              <a:t>chopni vypracovat, implementovat a následně sledovat výsledky projektu</a:t>
            </a:r>
            <a:endParaRPr lang="en-US" altLang="de-DE" sz="14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571500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Účinnost z hlediska mobilizace zdrojů (lidské, finanční, přírodní)</a:t>
            </a:r>
          </a:p>
          <a:p>
            <a:pPr lvl="1" algn="just">
              <a:spcBef>
                <a:spcPts val="300"/>
              </a:spcBef>
              <a:buClr>
                <a:schemeClr val="tx2"/>
              </a:buClr>
            </a:pP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e</a:t>
            </a: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fektivita – prokázat hodnotu za vložené prostředky</a:t>
            </a:r>
          </a:p>
          <a:p>
            <a:pPr marL="1028700" lvl="1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Řádná</a:t>
            </a:r>
            <a:r>
              <a:rPr lang="en-GB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en-GB" altLang="de-DE" sz="1400" dirty="0" err="1">
                <a:solidFill>
                  <a:srgbClr val="1F497D"/>
                </a:solidFill>
                <a:latin typeface="Cambria" panose="02040503050406030204" pitchFamily="18" charset="0"/>
              </a:rPr>
              <a:t>proj</a:t>
            </a:r>
            <a:r>
              <a:rPr lang="cs-CZ" altLang="de-DE" sz="1400" dirty="0" err="1">
                <a:solidFill>
                  <a:srgbClr val="1F497D"/>
                </a:solidFill>
                <a:latin typeface="Cambria" panose="02040503050406030204" pitchFamily="18" charset="0"/>
              </a:rPr>
              <a:t>ektová</a:t>
            </a: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komunikace</a:t>
            </a:r>
            <a:r>
              <a:rPr lang="en-GB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</a:p>
          <a:p>
            <a:pPr marL="1028700" lvl="1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GB" altLang="de-DE" sz="1400" dirty="0" err="1">
                <a:solidFill>
                  <a:srgbClr val="1F497D"/>
                </a:solidFill>
                <a:latin typeface="Cambria" panose="02040503050406030204" pitchFamily="18" charset="0"/>
              </a:rPr>
              <a:t>Ef</a:t>
            </a:r>
            <a:r>
              <a:rPr lang="cs-CZ" altLang="de-DE" sz="1400" dirty="0" err="1">
                <a:solidFill>
                  <a:srgbClr val="1F497D"/>
                </a:solidFill>
                <a:latin typeface="Cambria" panose="02040503050406030204" pitchFamily="18" charset="0"/>
              </a:rPr>
              <a:t>ektivní</a:t>
            </a:r>
            <a:r>
              <a:rPr lang="en-GB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en-GB" altLang="de-DE" sz="1400" dirty="0" err="1">
                <a:solidFill>
                  <a:srgbClr val="1F497D"/>
                </a:solidFill>
                <a:latin typeface="Cambria" panose="02040503050406030204" pitchFamily="18" charset="0"/>
              </a:rPr>
              <a:t>pr</a:t>
            </a:r>
            <a:r>
              <a:rPr lang="cs-CZ" altLang="de-DE" sz="1400" dirty="0" err="1">
                <a:solidFill>
                  <a:srgbClr val="1F497D"/>
                </a:solidFill>
                <a:latin typeface="Cambria" panose="02040503050406030204" pitchFamily="18" charset="0"/>
              </a:rPr>
              <a:t>ojektové</a:t>
            </a: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řízení</a:t>
            </a:r>
            <a:endParaRPr lang="en-GB" altLang="de-DE" sz="14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1028700" lvl="1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Důkladně </a:t>
            </a: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sestavený</a:t>
            </a:r>
            <a:r>
              <a:rPr lang="en-GB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rozpočet</a:t>
            </a:r>
          </a:p>
          <a:p>
            <a:pPr marL="571500" indent="-571500" algn="just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Srozumitelný/ucelený</a:t>
            </a:r>
            <a:r>
              <a:rPr lang="en-GB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přístup</a:t>
            </a:r>
            <a:r>
              <a:rPr lang="en-GB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 (</a:t>
            </a: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pracovní plán</a:t>
            </a:r>
            <a:r>
              <a:rPr lang="en-GB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)</a:t>
            </a:r>
          </a:p>
          <a:p>
            <a:pPr marL="571500" indent="-571500" algn="just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endParaRPr lang="cs-CZ" altLang="de-DE" sz="10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064801" y="692696"/>
            <a:ext cx="4262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Charakteristika projektů</a:t>
            </a:r>
          </a:p>
        </p:txBody>
      </p:sp>
    </p:spTree>
    <p:extLst>
      <p:ext uri="{BB962C8B-B14F-4D97-AF65-F5344CB8AC3E}">
        <p14:creationId xmlns:p14="http://schemas.microsoft.com/office/powerpoint/2010/main" val="14395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Partnerství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251520" y="1489394"/>
            <a:ext cx="8280920" cy="5035949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nadnárodní charakter, relevantní </a:t>
            </a:r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s ohledem na 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cíle </a:t>
            </a:r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a aktivity 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projektu, vyvážené, přiměřené cílům projektu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3 financující partneři ze 3 zemí programové oblasti (∅ 15)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1800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Asociovaný partner 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– bez finančního zapojení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Princip </a:t>
            </a:r>
            <a:r>
              <a:rPr lang="cs-CZ" sz="2000" b="1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Lead</a:t>
            </a:r>
            <a:r>
              <a:rPr lang="cs-CZ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 partnera</a:t>
            </a:r>
            <a:endParaRPr lang="en-US" sz="2000" b="1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1486420" y="3191479"/>
            <a:ext cx="1152128" cy="107499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MA/JS</a:t>
            </a:r>
            <a:endParaRPr lang="cs-CZ" dirty="0"/>
          </a:p>
        </p:txBody>
      </p:sp>
      <p:grpSp>
        <p:nvGrpSpPr>
          <p:cNvPr id="35" name="Skupina 34"/>
          <p:cNvGrpSpPr/>
          <p:nvPr/>
        </p:nvGrpSpPr>
        <p:grpSpPr>
          <a:xfrm>
            <a:off x="2874300" y="2771446"/>
            <a:ext cx="5207208" cy="1998463"/>
            <a:chOff x="1882388" y="4114577"/>
            <a:chExt cx="5559752" cy="2243623"/>
          </a:xfrm>
        </p:grpSpPr>
        <p:sp>
          <p:nvSpPr>
            <p:cNvPr id="6" name="Zaoblený obdélník 5"/>
            <p:cNvSpPr/>
            <p:nvPr/>
          </p:nvSpPr>
          <p:spPr>
            <a:xfrm>
              <a:off x="6362020" y="4721520"/>
              <a:ext cx="1080120" cy="46805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cs-CZ" sz="1400" dirty="0">
                  <a:solidFill>
                    <a:prstClr val="white"/>
                  </a:solidFill>
                </a:rPr>
                <a:t>Projektový partner </a:t>
              </a:r>
              <a:r>
                <a:rPr lang="cs-CZ" sz="1400" dirty="0" smtClean="0">
                  <a:solidFill>
                    <a:prstClr val="white"/>
                  </a:solidFill>
                </a:rPr>
                <a:t>2</a:t>
              </a:r>
              <a:endParaRPr lang="cs-CZ" sz="1400" dirty="0">
                <a:solidFill>
                  <a:prstClr val="white"/>
                </a:solidFill>
              </a:endParaRPr>
            </a:p>
          </p:txBody>
        </p:sp>
        <p:sp>
          <p:nvSpPr>
            <p:cNvPr id="5" name="Zaoblený obdélník 4"/>
            <p:cNvSpPr/>
            <p:nvPr/>
          </p:nvSpPr>
          <p:spPr>
            <a:xfrm>
              <a:off x="3275856" y="4838533"/>
              <a:ext cx="1646004" cy="702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err="1" smtClean="0"/>
                <a:t>Lead</a:t>
              </a:r>
              <a:r>
                <a:rPr lang="cs-CZ" dirty="0" smtClean="0"/>
                <a:t> partner</a:t>
              </a:r>
              <a:endParaRPr lang="cs-CZ" dirty="0"/>
            </a:p>
          </p:txBody>
        </p:sp>
        <p:sp>
          <p:nvSpPr>
            <p:cNvPr id="8" name="Zaoblený obdélník 7"/>
            <p:cNvSpPr/>
            <p:nvPr/>
          </p:nvSpPr>
          <p:spPr>
            <a:xfrm>
              <a:off x="6362020" y="4114577"/>
              <a:ext cx="1080120" cy="46805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 smtClean="0"/>
                <a:t>Projektový partner 1</a:t>
              </a:r>
              <a:endParaRPr lang="cs-CZ" sz="140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6362020" y="5306585"/>
              <a:ext cx="1080120" cy="46805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cs-CZ" sz="1400" dirty="0">
                  <a:solidFill>
                    <a:prstClr val="white"/>
                  </a:solidFill>
                </a:rPr>
                <a:t>Projektový partner </a:t>
              </a:r>
              <a:r>
                <a:rPr lang="cs-CZ" sz="1400" dirty="0" smtClean="0">
                  <a:solidFill>
                    <a:prstClr val="white"/>
                  </a:solidFill>
                </a:rPr>
                <a:t>3</a:t>
              </a:r>
              <a:endParaRPr lang="cs-CZ" sz="1400" dirty="0">
                <a:solidFill>
                  <a:prstClr val="white"/>
                </a:solidFill>
              </a:endParaRPr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6355751" y="5890148"/>
              <a:ext cx="1080120" cy="46805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cs-CZ" sz="1400" dirty="0">
                  <a:solidFill>
                    <a:prstClr val="white"/>
                  </a:solidFill>
                </a:rPr>
                <a:t>Projektový partner </a:t>
              </a:r>
              <a:r>
                <a:rPr lang="cs-CZ" sz="1400" dirty="0" smtClean="0">
                  <a:solidFill>
                    <a:prstClr val="white"/>
                  </a:solidFill>
                </a:rPr>
                <a:t>4</a:t>
              </a:r>
              <a:endParaRPr lang="cs-CZ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11" name="Přímá spojnice se šipkou 10"/>
            <p:cNvCxnSpPr/>
            <p:nvPr/>
          </p:nvCxnSpPr>
          <p:spPr>
            <a:xfrm>
              <a:off x="1882388" y="5189572"/>
              <a:ext cx="122413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>
              <a:stCxn id="5" idx="3"/>
              <a:endCxn id="8" idx="1"/>
            </p:cNvCxnSpPr>
            <p:nvPr/>
          </p:nvCxnSpPr>
          <p:spPr>
            <a:xfrm flipV="1">
              <a:off x="4921860" y="4348603"/>
              <a:ext cx="1440160" cy="8409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>
              <a:stCxn id="5" idx="3"/>
              <a:endCxn id="6" idx="1"/>
            </p:cNvCxnSpPr>
            <p:nvPr/>
          </p:nvCxnSpPr>
          <p:spPr>
            <a:xfrm flipV="1">
              <a:off x="4921860" y="4955546"/>
              <a:ext cx="1440160" cy="2340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>
              <a:stCxn id="5" idx="3"/>
              <a:endCxn id="9" idx="1"/>
            </p:cNvCxnSpPr>
            <p:nvPr/>
          </p:nvCxnSpPr>
          <p:spPr>
            <a:xfrm>
              <a:off x="4921860" y="5189572"/>
              <a:ext cx="1440160" cy="35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>
              <a:stCxn id="5" idx="3"/>
              <a:endCxn id="10" idx="1"/>
            </p:cNvCxnSpPr>
            <p:nvPr/>
          </p:nvCxnSpPr>
          <p:spPr>
            <a:xfrm>
              <a:off x="4921860" y="5189572"/>
              <a:ext cx="1433891" cy="9346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ovéPole 25"/>
          <p:cNvSpPr txBox="1"/>
          <p:nvPr/>
        </p:nvSpPr>
        <p:spPr>
          <a:xfrm>
            <a:off x="3704732" y="4090366"/>
            <a:ext cx="29024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mbria" pitchFamily="18" charset="0"/>
              <a:buChar char="›"/>
            </a:pPr>
            <a:r>
              <a:rPr lang="cs-CZ" sz="1500" dirty="0">
                <a:solidFill>
                  <a:srgbClr val="1F497D"/>
                </a:solidFill>
                <a:latin typeface="Cambria" panose="02040503050406030204" pitchFamily="18" charset="0"/>
              </a:rPr>
              <a:t>z členského státu EU</a:t>
            </a:r>
          </a:p>
          <a:p>
            <a:pPr marL="285750" indent="-285750">
              <a:buFont typeface="Cambria" pitchFamily="18" charset="0"/>
              <a:buChar char="›"/>
            </a:pPr>
            <a:r>
              <a:rPr lang="cs-CZ" sz="1500" dirty="0">
                <a:solidFill>
                  <a:srgbClr val="1F497D"/>
                </a:solidFill>
                <a:latin typeface="Cambria" panose="02040503050406030204" pitchFamily="18" charset="0"/>
              </a:rPr>
              <a:t>odpovědný za koordinaci/realizaci projektu</a:t>
            </a:r>
          </a:p>
          <a:p>
            <a:pPr marL="285750" indent="-285750">
              <a:buFont typeface="Cambria" pitchFamily="18" charset="0"/>
              <a:buChar char="›"/>
            </a:pPr>
            <a:r>
              <a:rPr lang="cs-CZ" sz="15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Partnership</a:t>
            </a:r>
            <a:r>
              <a:rPr lang="cs-CZ" sz="15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sz="15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Agreement</a:t>
            </a:r>
            <a:r>
              <a:rPr lang="cs-CZ" sz="15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, </a:t>
            </a:r>
            <a:r>
              <a:rPr lang="cs-CZ" sz="15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Subsidy</a:t>
            </a:r>
            <a:r>
              <a:rPr lang="cs-CZ" sz="15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sz="15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Contract</a:t>
            </a:r>
            <a:endParaRPr lang="cs-CZ" sz="15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Cambria" pitchFamily="18" charset="0"/>
              <a:buChar char="›"/>
            </a:pPr>
            <a:r>
              <a:rPr lang="cs-CZ" sz="1500" dirty="0">
                <a:solidFill>
                  <a:srgbClr val="1F497D"/>
                </a:solidFill>
                <a:latin typeface="Cambria" panose="02040503050406030204" pitchFamily="18" charset="0"/>
              </a:rPr>
              <a:t>zajistit, že výdaje předložené PP byly ověřeny FLC</a:t>
            </a:r>
          </a:p>
          <a:p>
            <a:pPr marL="285750" lvl="2" indent="-285750">
              <a:buFont typeface="Cambria" pitchFamily="18" charset="0"/>
              <a:buChar char="›"/>
            </a:pPr>
            <a:r>
              <a:rPr lang="cs-CZ" altLang="de-DE" sz="1500" dirty="0">
                <a:solidFill>
                  <a:srgbClr val="1F497D"/>
                </a:solidFill>
                <a:latin typeface="Cambria" panose="02040503050406030204" pitchFamily="18" charset="0"/>
              </a:rPr>
              <a:t>zkušenosti s projekty EU, kapacita finanční i lidské zdroje, </a:t>
            </a:r>
            <a:r>
              <a:rPr lang="cs-CZ" altLang="de-DE" sz="1500" u="sng" dirty="0">
                <a:solidFill>
                  <a:srgbClr val="1F497D"/>
                </a:solidFill>
                <a:latin typeface="Cambria" panose="02040503050406030204" pitchFamily="18" charset="0"/>
              </a:rPr>
              <a:t>aktivní </a:t>
            </a:r>
            <a:r>
              <a:rPr lang="cs-CZ" altLang="de-DE" sz="1500" u="sng" dirty="0" err="1">
                <a:solidFill>
                  <a:srgbClr val="1F497D"/>
                </a:solidFill>
                <a:latin typeface="Cambria" panose="02040503050406030204" pitchFamily="18" charset="0"/>
              </a:rPr>
              <a:t>managment</a:t>
            </a:r>
            <a:endParaRPr lang="cs-CZ" altLang="de-DE" sz="1500" u="sng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Financování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8856984" cy="3960440"/>
          </a:xfrm>
        </p:spPr>
        <p:txBody>
          <a:bodyPr>
            <a:normAutofit/>
          </a:bodyPr>
          <a:lstStyle/>
          <a:p>
            <a:pPr algn="l"/>
            <a:endParaRPr lang="hu-HU" sz="2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24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Podíl financování </a:t>
            </a:r>
            <a:r>
              <a:rPr lang="hu-HU" sz="2600" b="1" u="sng" dirty="0" smtClean="0">
                <a:solidFill>
                  <a:srgbClr val="4F81BD"/>
                </a:solidFill>
                <a:latin typeface="Cambria" panose="02040503050406030204" pitchFamily="18" charset="0"/>
              </a:rPr>
              <a:t>85%</a:t>
            </a:r>
            <a:r>
              <a:rPr lang="hu-HU" sz="26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 z fondu ESIF (ERDF+IPA+ENI) </a:t>
            </a:r>
            <a:br>
              <a:rPr lang="hu-HU" sz="2600" b="1" dirty="0" smtClean="0">
                <a:solidFill>
                  <a:srgbClr val="4F81BD"/>
                </a:solidFill>
                <a:latin typeface="Cambria" panose="02040503050406030204" pitchFamily="18" charset="0"/>
              </a:rPr>
            </a:br>
            <a:r>
              <a:rPr lang="hu-HU" sz="24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platí</a:t>
            </a:r>
            <a:r>
              <a:rPr lang="hu-HU" sz="26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 </a:t>
            </a:r>
            <a:r>
              <a:rPr lang="hu-HU" sz="24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pro všechny projektové partnery</a:t>
            </a:r>
          </a:p>
          <a:p>
            <a:pPr algn="l"/>
            <a:endParaRPr lang="hu-HU" sz="1200" dirty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algn="just">
              <a:spcAft>
                <a:spcPts val="600"/>
              </a:spcAft>
              <a:buClr>
                <a:schemeClr val="tx2"/>
              </a:buClr>
            </a:pPr>
            <a:r>
              <a:rPr lang="cs-CZ" altLang="de-DE" sz="2000" b="1" dirty="0">
                <a:solidFill>
                  <a:srgbClr val="1F497D"/>
                </a:solidFill>
                <a:latin typeface="Cambria" panose="02040503050406030204" pitchFamily="18" charset="0"/>
              </a:rPr>
              <a:t>Zpětné </a:t>
            </a:r>
            <a:r>
              <a:rPr lang="cs-CZ" altLang="de-DE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financování  </a:t>
            </a: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- neposkytují se zálohové platby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cs-CZ" altLang="de-DE" sz="2000" dirty="0">
                <a:solidFill>
                  <a:srgbClr val="1F497D"/>
                </a:solidFill>
                <a:latin typeface="Cambria" panose="02040503050406030204" pitchFamily="18" charset="0"/>
              </a:rPr>
              <a:t>⇒ </a:t>
            </a:r>
            <a:r>
              <a:rPr lang="cs-CZ" altLang="de-DE" sz="20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reportovací</a:t>
            </a: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2000" dirty="0">
                <a:solidFill>
                  <a:srgbClr val="1F497D"/>
                </a:solidFill>
                <a:latin typeface="Cambria" panose="02040503050406030204" pitchFamily="18" charset="0"/>
              </a:rPr>
              <a:t>období (1/2 rok</a:t>
            </a: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) </a:t>
            </a:r>
            <a:r>
              <a:rPr lang="cs-CZ" altLang="de-DE" sz="20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→ Certifikace výdajů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cs-CZ" altLang="de-DE" sz="2000" dirty="0">
                <a:solidFill>
                  <a:srgbClr val="1F497D"/>
                </a:solidFill>
                <a:latin typeface="Cambria" panose="02040503050406030204" pitchFamily="18" charset="0"/>
              </a:rPr>
              <a:t>⇒ předložení výdajů </a:t>
            </a: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ke kontrole </a:t>
            </a:r>
            <a:r>
              <a:rPr lang="cs-CZ" altLang="de-DE" sz="2000" dirty="0">
                <a:solidFill>
                  <a:srgbClr val="1F497D"/>
                </a:solidFill>
                <a:latin typeface="Cambria" panose="02040503050406030204" pitchFamily="18" charset="0"/>
              </a:rPr>
              <a:t>1. stupně </a:t>
            </a: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/>
            </a:r>
            <a:b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</a:b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    (Centrum pro regionální </a:t>
            </a:r>
            <a:r>
              <a:rPr lang="cs-CZ" altLang="de-DE" sz="2000" dirty="0">
                <a:solidFill>
                  <a:srgbClr val="1F497D"/>
                </a:solidFill>
                <a:latin typeface="Cambria" panose="02040503050406030204" pitchFamily="18" charset="0"/>
              </a:rPr>
              <a:t>rozvoj </a:t>
            </a: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ČR, </a:t>
            </a: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http</a:t>
            </a:r>
            <a:r>
              <a:rPr lang="cs-CZ" altLang="de-DE" sz="2000" dirty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://</a:t>
            </a: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www.crr.cz</a:t>
            </a: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) 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⇒ ověření </a:t>
            </a:r>
            <a:r>
              <a:rPr lang="cs-CZ" altLang="de-DE" sz="2000" dirty="0">
                <a:solidFill>
                  <a:srgbClr val="1F497D"/>
                </a:solidFill>
                <a:latin typeface="Cambria" panose="02040503050406030204" pitchFamily="18" charset="0"/>
              </a:rPr>
              <a:t>JS, ověření CA </a:t>
            </a:r>
            <a:endParaRPr lang="cs-CZ" altLang="de-DE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⇒ poté </a:t>
            </a:r>
            <a:r>
              <a:rPr lang="cs-CZ" altLang="de-DE" sz="2000" dirty="0">
                <a:solidFill>
                  <a:srgbClr val="1F497D"/>
                </a:solidFill>
                <a:latin typeface="Cambria" panose="02040503050406030204" pitchFamily="18" charset="0"/>
              </a:rPr>
              <a:t>peníze na účet LP a od něj PP peníze na účet projektového </a:t>
            </a: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partnera (PP</a:t>
            </a:r>
            <a:r>
              <a:rPr lang="cs-CZ" altLang="de-DE" sz="2000" dirty="0">
                <a:solidFill>
                  <a:srgbClr val="1F497D"/>
                </a:solidFill>
                <a:latin typeface="Cambria" panose="02040503050406030204" pitchFamily="18" charset="0"/>
              </a:rPr>
              <a:t>)</a:t>
            </a:r>
          </a:p>
          <a:p>
            <a:pPr algn="l"/>
            <a:endParaRPr lang="hu-HU" sz="22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15616" y="1844824"/>
            <a:ext cx="68047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Žadateli se mohou stát veřejné i soukromé organizace z celé ČR.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0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1. výzva statistika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208912" cy="352839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hu-HU" sz="24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1.výzva vyhlášena v září 2015</a:t>
            </a:r>
          </a:p>
          <a:p>
            <a:pPr algn="l"/>
            <a:r>
              <a:rPr lang="hu-HU" sz="24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Typ výzvy: </a:t>
            </a:r>
            <a:r>
              <a:rPr lang="hu-HU" sz="2400" b="1" u="sng" dirty="0" smtClean="0">
                <a:solidFill>
                  <a:srgbClr val="4F81BD"/>
                </a:solidFill>
                <a:latin typeface="Cambria" panose="02040503050406030204" pitchFamily="18" charset="0"/>
              </a:rPr>
              <a:t>dvoukolová</a:t>
            </a:r>
            <a:r>
              <a:rPr lang="hu-HU" sz="24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 </a:t>
            </a:r>
            <a:r>
              <a:rPr lang="hu-HU" sz="24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– Expression of Interest + Application Form</a:t>
            </a:r>
            <a:endParaRPr lang="hu-HU" sz="2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576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žádostí přijato v 1. kroku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Ze 100 pozvaných 91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projektů vypracovalo AF do druhého kola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schváleno </a:t>
            </a: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54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projektů (704 partnerů z toho 33 českých)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hu-HU" sz="24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Leden 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– začátek implementace /seminář pro LP/ Kick –off meetingy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Sekce </a:t>
            </a: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Approved projects 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– seznam shválených projektů </a:t>
            </a:r>
          </a:p>
          <a:p>
            <a:pPr algn="l"/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http</a:t>
            </a:r>
            <a:r>
              <a:rPr lang="hu-HU" sz="2400" dirty="0">
                <a:solidFill>
                  <a:srgbClr val="1F497D"/>
                </a:solidFill>
                <a:latin typeface="Cambria" panose="02040503050406030204" pitchFamily="18" charset="0"/>
              </a:rPr>
              <a:t>://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www.interreg-danube.eu/approved-projects</a:t>
            </a:r>
            <a:endParaRPr lang="hu-HU" sz="24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059" y="4509120"/>
            <a:ext cx="3644725" cy="219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5728</TotalTime>
  <Words>915</Words>
  <Application>Microsoft Office PowerPoint</Application>
  <PresentationFormat>Předvádění na obrazovce (4:3)</PresentationFormat>
  <Paragraphs>140</Paragraphs>
  <Slides>14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</vt:lpstr>
      <vt:lpstr>Constantia</vt:lpstr>
      <vt:lpstr>Wingdings</vt:lpstr>
      <vt:lpstr>Office-téma</vt:lpstr>
      <vt:lpstr>1_Office-téma</vt:lpstr>
      <vt:lpstr>2_Office-téma</vt:lpstr>
      <vt:lpstr>3_Office-téma</vt:lpstr>
      <vt:lpstr>5_Office-téma</vt:lpstr>
      <vt:lpstr>4_Office-téma</vt:lpstr>
      <vt:lpstr>8_Office-téma</vt:lpstr>
      <vt:lpstr>Interreg DANUBE  Program nadnárodní spolupráce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 (Cambria 36-40)</dc:title>
  <dc:creator>Gábor Eszter</dc:creator>
  <cp:lastModifiedBy>Šafářová Marie</cp:lastModifiedBy>
  <cp:revision>274</cp:revision>
  <cp:lastPrinted>2017-09-07T11:19:01Z</cp:lastPrinted>
  <dcterms:created xsi:type="dcterms:W3CDTF">2015-08-11T09:15:14Z</dcterms:created>
  <dcterms:modified xsi:type="dcterms:W3CDTF">2017-09-18T05:00:14Z</dcterms:modified>
</cp:coreProperties>
</file>