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0" r:id="rId3"/>
    <p:sldId id="291" r:id="rId4"/>
    <p:sldId id="292" r:id="rId5"/>
    <p:sldId id="294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8" r:id="rId17"/>
    <p:sldId id="310" r:id="rId18"/>
    <p:sldId id="309" r:id="rId19"/>
    <p:sldId id="272" r:id="rId20"/>
    <p:sldId id="277" r:id="rId21"/>
    <p:sldId id="278" r:id="rId22"/>
    <p:sldId id="279" r:id="rId23"/>
    <p:sldId id="280" r:id="rId24"/>
    <p:sldId id="281" r:id="rId25"/>
    <p:sldId id="287" r:id="rId26"/>
    <p:sldId id="288" r:id="rId27"/>
    <p:sldId id="289" r:id="rId28"/>
    <p:sldId id="257" r:id="rId29"/>
    <p:sldId id="260" r:id="rId30"/>
    <p:sldId id="261" r:id="rId31"/>
    <p:sldId id="262" r:id="rId32"/>
    <p:sldId id="265" r:id="rId33"/>
    <p:sldId id="305" r:id="rId34"/>
    <p:sldId id="306" r:id="rId35"/>
    <p:sldId id="307" r:id="rId36"/>
    <p:sldId id="269" r:id="rId37"/>
    <p:sldId id="270" r:id="rId38"/>
    <p:sldId id="271" r:id="rId39"/>
    <p:sldId id="304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AF3F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66" autoAdjust="0"/>
    <p:restoredTop sz="75678" autoAdjust="0"/>
  </p:normalViewPr>
  <p:slideViewPr>
    <p:cSldViewPr>
      <p:cViewPr>
        <p:scale>
          <a:sx n="60" d="100"/>
          <a:sy n="60" d="100"/>
        </p:scale>
        <p:origin x="-14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E82C7-3ACB-40AE-ACDF-C98181EDEB1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273E689-8B3A-49B3-91F0-5900159F9130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cs-CZ" sz="14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PROGRAM ROZVOJE OBCE</a:t>
          </a:r>
          <a:endParaRPr lang="cs-CZ" sz="1400" b="1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A6BEC63-4A39-490F-A9CB-426AFD01FC97}" type="parTrans" cxnId="{BD4F8718-A49D-484B-9AAB-A06F65C44E40}">
      <dgm:prSet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5711BEF-26A0-44CC-B5AD-B82E7E1FDA0F}" type="sibTrans" cxnId="{BD4F8718-A49D-484B-9AAB-A06F65C44E40}">
      <dgm:prSet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44864C0-BA68-420C-A005-74A6528484A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cs-CZ" sz="12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marketingový a informační nástroj</a:t>
          </a:r>
          <a:endParaRPr lang="cs-CZ" sz="1200" b="1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B2AF4B8-0FFC-4981-9631-A76CC2266651}" type="parTrans" cxnId="{E3BD709B-5182-42AE-81D1-5BCE5C13EF86}">
      <dgm:prSet custT="1"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DEC096F-C591-43F4-AD9A-3998A54C969D}" type="sibTrans" cxnId="{E3BD709B-5182-42AE-81D1-5BCE5C13EF86}">
      <dgm:prSet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D9C8E1F-0CE3-412A-9BD6-B3F28ECBA2E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cs-CZ" sz="12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zachycení hlavních problémů obce a formulace možných řešení</a:t>
          </a:r>
          <a:endParaRPr lang="cs-CZ" sz="1200" b="1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B14916E-1E4A-4B3F-9CE4-B40FAA88705C}" type="parTrans" cxnId="{DED634D0-ACEB-4C04-8912-C19EBD7EF494}">
      <dgm:prSet custT="1"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39945F1-22A4-4DF0-8751-49AFDD456B27}" type="sibTrans" cxnId="{DED634D0-ACEB-4C04-8912-C19EBD7EF494}">
      <dgm:prSet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2A9E6B2-902A-4C96-A407-BC1595CE23C7}">
      <dgm:prSet custScaleX="187774"/>
      <dgm:spPr/>
      <dgm:t>
        <a:bodyPr/>
        <a:lstStyle/>
        <a:p>
          <a:endParaRPr lang="cs-CZ" sz="11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F3F9507-B476-4A9E-AB26-1FA0B75A051C}" type="parTrans" cxnId="{182C3C6D-1E8A-483C-B3DF-B05A86399589}">
      <dgm:prSet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B50D0C0-C839-41A2-B325-413342395773}" type="sibTrans" cxnId="{182C3C6D-1E8A-483C-B3DF-B05A86399589}">
      <dgm:prSet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F70E9E3-D109-4546-BC5B-D3412537AED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cs-CZ" sz="12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vytvoření platformy spolupráce různorodých subjektů v obci</a:t>
          </a:r>
          <a:endParaRPr lang="cs-CZ" sz="1200" b="1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1875737-F92B-4E81-9E41-0C70C9447448}" type="parTrans" cxnId="{43B97F2D-BDD3-4362-B2EE-BAD6458EC77B}">
      <dgm:prSet custT="1"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871AEA1-438F-4D11-AEEE-1EAD2B7F9E4D}" type="sibTrans" cxnId="{43B97F2D-BDD3-4362-B2EE-BAD6458EC77B}">
      <dgm:prSet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A770452-4F81-45C8-9617-D0762FE269F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cs-CZ" sz="12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zvýšení připravenosti k podání dotačních žádostí</a:t>
          </a:r>
          <a:endParaRPr lang="cs-CZ" sz="1200" b="1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EBF2BFF-B9B6-4E5B-8803-0431F5B97C4A}" type="parTrans" cxnId="{F49FB605-BBF9-4437-9B43-D3EA39A0C09F}">
      <dgm:prSet custT="1"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2682D8A-568C-4E59-8DD7-D471439C5C7C}" type="sibTrans" cxnId="{F49FB605-BBF9-4437-9B43-D3EA39A0C09F}">
      <dgm:prSet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5F611EF-0B5F-4821-A4C1-9FB9CC10006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cs-CZ" sz="12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průmět s územním plánem, financemi, dalšími rozvojovými plány</a:t>
          </a:r>
          <a:endParaRPr lang="cs-CZ" sz="1200" b="1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7491A9A-4E82-48F7-A698-DF95C909D92E}" type="parTrans" cxnId="{C016F9E6-6EDA-4E3F-BA78-75F0EA02C5F3}">
      <dgm:prSet custT="1"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6A9B5CB-DE50-4907-91CB-926BB09D3866}" type="sibTrans" cxnId="{C016F9E6-6EDA-4E3F-BA78-75F0EA02C5F3}">
      <dgm:prSet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0ACB1A8-B68C-46BE-905B-6FAB6B97993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cs-CZ" sz="12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podklad pro rozhodování orgánů obce</a:t>
          </a:r>
          <a:endParaRPr lang="cs-CZ" sz="1200" b="1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1B9D7F0-68BE-41D4-8055-FC50FD63782A}" type="parTrans" cxnId="{AC7552DC-7A81-4469-B7E5-788378436D44}">
      <dgm:prSet custT="1"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07F0941-91CF-4C94-B14E-E9A92AAFDAC3}" type="sibTrans" cxnId="{AC7552DC-7A81-4469-B7E5-788378436D44}">
      <dgm:prSet/>
      <dgm:spPr/>
      <dgm:t>
        <a:bodyPr/>
        <a:lstStyle/>
        <a:p>
          <a:pPr algn="ctr"/>
          <a:endParaRPr lang="cs-CZ" sz="11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56A6E66-9554-4661-8707-AD10CC7CBBFE}" type="pres">
      <dgm:prSet presAssocID="{FA6E82C7-3ACB-40AE-ACDF-C98181EDEB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BF29D37-87D3-46FB-8225-75A9BD3750E4}" type="pres">
      <dgm:prSet presAssocID="{7273E689-8B3A-49B3-91F0-5900159F9130}" presName="centerShape" presStyleLbl="node0" presStyleIdx="0" presStyleCnt="1" custScaleX="178510"/>
      <dgm:spPr/>
      <dgm:t>
        <a:bodyPr/>
        <a:lstStyle/>
        <a:p>
          <a:endParaRPr lang="cs-CZ"/>
        </a:p>
      </dgm:t>
    </dgm:pt>
    <dgm:pt modelId="{CDA2B6B9-A2FB-4229-A2AB-B460A10A6F52}" type="pres">
      <dgm:prSet presAssocID="{0B14916E-1E4A-4B3F-9CE4-B40FAA88705C}" presName="Name9" presStyleLbl="parChTrans1D2" presStyleIdx="0" presStyleCnt="6"/>
      <dgm:spPr/>
      <dgm:t>
        <a:bodyPr/>
        <a:lstStyle/>
        <a:p>
          <a:endParaRPr lang="cs-CZ"/>
        </a:p>
      </dgm:t>
    </dgm:pt>
    <dgm:pt modelId="{7D7DFA64-9E4F-4EDA-9406-E2194D851056}" type="pres">
      <dgm:prSet presAssocID="{0B14916E-1E4A-4B3F-9CE4-B40FAA88705C}" presName="connTx" presStyleLbl="parChTrans1D2" presStyleIdx="0" presStyleCnt="6"/>
      <dgm:spPr/>
      <dgm:t>
        <a:bodyPr/>
        <a:lstStyle/>
        <a:p>
          <a:endParaRPr lang="cs-CZ"/>
        </a:p>
      </dgm:t>
    </dgm:pt>
    <dgm:pt modelId="{BBF357D5-1807-4F35-B41A-0A15D11139E0}" type="pres">
      <dgm:prSet presAssocID="{CD9C8E1F-0CE3-412A-9BD6-B3F28ECBA2E9}" presName="node" presStyleLbl="node1" presStyleIdx="0" presStyleCnt="6" custScaleX="1877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E81639-6DC5-4E92-905E-AD1BBAF0D064}" type="pres">
      <dgm:prSet presAssocID="{31875737-F92B-4E81-9E41-0C70C9447448}" presName="Name9" presStyleLbl="parChTrans1D2" presStyleIdx="1" presStyleCnt="6"/>
      <dgm:spPr/>
      <dgm:t>
        <a:bodyPr/>
        <a:lstStyle/>
        <a:p>
          <a:endParaRPr lang="cs-CZ"/>
        </a:p>
      </dgm:t>
    </dgm:pt>
    <dgm:pt modelId="{A2FC09B2-BF89-4DF6-8BC2-71864D17CF4F}" type="pres">
      <dgm:prSet presAssocID="{31875737-F92B-4E81-9E41-0C70C9447448}" presName="connTx" presStyleLbl="parChTrans1D2" presStyleIdx="1" presStyleCnt="6"/>
      <dgm:spPr/>
      <dgm:t>
        <a:bodyPr/>
        <a:lstStyle/>
        <a:p>
          <a:endParaRPr lang="cs-CZ"/>
        </a:p>
      </dgm:t>
    </dgm:pt>
    <dgm:pt modelId="{B9BA2FD1-29CE-4082-85A4-AA06DE9F31C8}" type="pres">
      <dgm:prSet presAssocID="{2F70E9E3-D109-4546-BC5B-D3412537AEDF}" presName="node" presStyleLbl="node1" presStyleIdx="1" presStyleCnt="6" custScaleX="187774" custRadScaleRad="185674" custRadScaleInc="3554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FF55F0-5D70-4042-8071-9612DFFF08A2}" type="pres">
      <dgm:prSet presAssocID="{1EBF2BFF-B9B6-4E5B-8803-0431F5B97C4A}" presName="Name9" presStyleLbl="parChTrans1D2" presStyleIdx="2" presStyleCnt="6"/>
      <dgm:spPr/>
      <dgm:t>
        <a:bodyPr/>
        <a:lstStyle/>
        <a:p>
          <a:endParaRPr lang="cs-CZ"/>
        </a:p>
      </dgm:t>
    </dgm:pt>
    <dgm:pt modelId="{C4315FEE-91A9-4714-B705-5F76462A3569}" type="pres">
      <dgm:prSet presAssocID="{1EBF2BFF-B9B6-4E5B-8803-0431F5B97C4A}" presName="connTx" presStyleLbl="parChTrans1D2" presStyleIdx="2" presStyleCnt="6"/>
      <dgm:spPr/>
      <dgm:t>
        <a:bodyPr/>
        <a:lstStyle/>
        <a:p>
          <a:endParaRPr lang="cs-CZ"/>
        </a:p>
      </dgm:t>
    </dgm:pt>
    <dgm:pt modelId="{CD4E71D7-FDC4-4F89-8251-7C24353D5FBA}" type="pres">
      <dgm:prSet presAssocID="{2A770452-4F81-45C8-9617-D0762FE269F9}" presName="node" presStyleLbl="node1" presStyleIdx="2" presStyleCnt="6" custScaleX="187774" custRadScaleRad="184978" custRadScaleInc="-400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D40C37-D9E4-418A-9C47-D0C09068F0D1}" type="pres">
      <dgm:prSet presAssocID="{87491A9A-4E82-48F7-A698-DF95C909D92E}" presName="Name9" presStyleLbl="parChTrans1D2" presStyleIdx="3" presStyleCnt="6"/>
      <dgm:spPr/>
      <dgm:t>
        <a:bodyPr/>
        <a:lstStyle/>
        <a:p>
          <a:endParaRPr lang="cs-CZ"/>
        </a:p>
      </dgm:t>
    </dgm:pt>
    <dgm:pt modelId="{004E345B-934C-42F7-9463-6DE31A3122AB}" type="pres">
      <dgm:prSet presAssocID="{87491A9A-4E82-48F7-A698-DF95C909D92E}" presName="connTx" presStyleLbl="parChTrans1D2" presStyleIdx="3" presStyleCnt="6"/>
      <dgm:spPr/>
      <dgm:t>
        <a:bodyPr/>
        <a:lstStyle/>
        <a:p>
          <a:endParaRPr lang="cs-CZ"/>
        </a:p>
      </dgm:t>
    </dgm:pt>
    <dgm:pt modelId="{AE176A08-0225-454D-8301-D68EB3151B88}" type="pres">
      <dgm:prSet presAssocID="{75F611EF-0B5F-4821-A4C1-9FB9CC100064}" presName="node" presStyleLbl="node1" presStyleIdx="3" presStyleCnt="6" custScaleX="1877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545FFD-4894-424A-B3F9-740A4B74DCA1}" type="pres">
      <dgm:prSet presAssocID="{41B9D7F0-68BE-41D4-8055-FC50FD63782A}" presName="Name9" presStyleLbl="parChTrans1D2" presStyleIdx="4" presStyleCnt="6"/>
      <dgm:spPr/>
      <dgm:t>
        <a:bodyPr/>
        <a:lstStyle/>
        <a:p>
          <a:endParaRPr lang="cs-CZ"/>
        </a:p>
      </dgm:t>
    </dgm:pt>
    <dgm:pt modelId="{977AA061-02F8-4455-A9A4-4F0CF7867486}" type="pres">
      <dgm:prSet presAssocID="{41B9D7F0-68BE-41D4-8055-FC50FD63782A}" presName="connTx" presStyleLbl="parChTrans1D2" presStyleIdx="4" presStyleCnt="6"/>
      <dgm:spPr/>
      <dgm:t>
        <a:bodyPr/>
        <a:lstStyle/>
        <a:p>
          <a:endParaRPr lang="cs-CZ"/>
        </a:p>
      </dgm:t>
    </dgm:pt>
    <dgm:pt modelId="{9C12C81B-AB87-4592-A7C5-FA8803CD7D28}" type="pres">
      <dgm:prSet presAssocID="{50ACB1A8-B68C-46BE-905B-6FAB6B979932}" presName="node" presStyleLbl="node1" presStyleIdx="4" presStyleCnt="6" custScaleX="187774" custRadScaleRad="181074" custRadScaleInc="332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77A641-9E38-46FF-98CD-F40C7902E38E}" type="pres">
      <dgm:prSet presAssocID="{4B2AF4B8-0FFC-4981-9631-A76CC2266651}" presName="Name9" presStyleLbl="parChTrans1D2" presStyleIdx="5" presStyleCnt="6"/>
      <dgm:spPr/>
      <dgm:t>
        <a:bodyPr/>
        <a:lstStyle/>
        <a:p>
          <a:endParaRPr lang="cs-CZ"/>
        </a:p>
      </dgm:t>
    </dgm:pt>
    <dgm:pt modelId="{2B2E0EF4-C331-42B1-B0D9-2724B5DD9161}" type="pres">
      <dgm:prSet presAssocID="{4B2AF4B8-0FFC-4981-9631-A76CC2266651}" presName="connTx" presStyleLbl="parChTrans1D2" presStyleIdx="5" presStyleCnt="6"/>
      <dgm:spPr/>
      <dgm:t>
        <a:bodyPr/>
        <a:lstStyle/>
        <a:p>
          <a:endParaRPr lang="cs-CZ"/>
        </a:p>
      </dgm:t>
    </dgm:pt>
    <dgm:pt modelId="{A3C0C2B0-398F-4C9D-BEFB-391575BF40A5}" type="pres">
      <dgm:prSet presAssocID="{844864C0-BA68-420C-A005-74A6528484A0}" presName="node" presStyleLbl="node1" presStyleIdx="5" presStyleCnt="6" custScaleX="187774" custRadScaleRad="180902" custRadScaleInc="-3370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D64D782-25A1-43E8-AB36-8217202A62F5}" type="presOf" srcId="{41B9D7F0-68BE-41D4-8055-FC50FD63782A}" destId="{68545FFD-4894-424A-B3F9-740A4B74DCA1}" srcOrd="0" destOrd="0" presId="urn:microsoft.com/office/officeart/2005/8/layout/radial1"/>
    <dgm:cxn modelId="{5834785C-AC5C-46A7-B135-81429C94F603}" type="presOf" srcId="{0B14916E-1E4A-4B3F-9CE4-B40FAA88705C}" destId="{7D7DFA64-9E4F-4EDA-9406-E2194D851056}" srcOrd="1" destOrd="0" presId="urn:microsoft.com/office/officeart/2005/8/layout/radial1"/>
    <dgm:cxn modelId="{F81D40A8-94A8-4295-AEC3-4EFC5733DA64}" type="presOf" srcId="{2A770452-4F81-45C8-9617-D0762FE269F9}" destId="{CD4E71D7-FDC4-4F89-8251-7C24353D5FBA}" srcOrd="0" destOrd="0" presId="urn:microsoft.com/office/officeart/2005/8/layout/radial1"/>
    <dgm:cxn modelId="{2B7B2ECE-46C7-4530-AABE-51E87422C9B5}" type="presOf" srcId="{7273E689-8B3A-49B3-91F0-5900159F9130}" destId="{8BF29D37-87D3-46FB-8225-75A9BD3750E4}" srcOrd="0" destOrd="0" presId="urn:microsoft.com/office/officeart/2005/8/layout/radial1"/>
    <dgm:cxn modelId="{67450005-FC0E-4255-BC75-9D15E3D06367}" type="presOf" srcId="{CD9C8E1F-0CE3-412A-9BD6-B3F28ECBA2E9}" destId="{BBF357D5-1807-4F35-B41A-0A15D11139E0}" srcOrd="0" destOrd="0" presId="urn:microsoft.com/office/officeart/2005/8/layout/radial1"/>
    <dgm:cxn modelId="{19A16CE3-9DCF-4D20-9D72-19618F0D085F}" type="presOf" srcId="{4B2AF4B8-0FFC-4981-9631-A76CC2266651}" destId="{C577A641-9E38-46FF-98CD-F40C7902E38E}" srcOrd="0" destOrd="0" presId="urn:microsoft.com/office/officeart/2005/8/layout/radial1"/>
    <dgm:cxn modelId="{7D627029-37BA-4C42-A1CE-1052BEAC4E9F}" type="presOf" srcId="{0B14916E-1E4A-4B3F-9CE4-B40FAA88705C}" destId="{CDA2B6B9-A2FB-4229-A2AB-B460A10A6F52}" srcOrd="0" destOrd="0" presId="urn:microsoft.com/office/officeart/2005/8/layout/radial1"/>
    <dgm:cxn modelId="{86A547DF-A72B-4C48-9CCE-42BDC5429AA7}" type="presOf" srcId="{31875737-F92B-4E81-9E41-0C70C9447448}" destId="{A2FC09B2-BF89-4DF6-8BC2-71864D17CF4F}" srcOrd="1" destOrd="0" presId="urn:microsoft.com/office/officeart/2005/8/layout/radial1"/>
    <dgm:cxn modelId="{F49FB605-BBF9-4437-9B43-D3EA39A0C09F}" srcId="{7273E689-8B3A-49B3-91F0-5900159F9130}" destId="{2A770452-4F81-45C8-9617-D0762FE269F9}" srcOrd="2" destOrd="0" parTransId="{1EBF2BFF-B9B6-4E5B-8803-0431F5B97C4A}" sibTransId="{62682D8A-568C-4E59-8DD7-D471439C5C7C}"/>
    <dgm:cxn modelId="{D2E758D0-8A08-445D-AB88-88AD07AAE773}" type="presOf" srcId="{4B2AF4B8-0FFC-4981-9631-A76CC2266651}" destId="{2B2E0EF4-C331-42B1-B0D9-2724B5DD9161}" srcOrd="1" destOrd="0" presId="urn:microsoft.com/office/officeart/2005/8/layout/radial1"/>
    <dgm:cxn modelId="{76937389-47F5-4C70-ACFF-BEC2BFF5800B}" type="presOf" srcId="{41B9D7F0-68BE-41D4-8055-FC50FD63782A}" destId="{977AA061-02F8-4455-A9A4-4F0CF7867486}" srcOrd="1" destOrd="0" presId="urn:microsoft.com/office/officeart/2005/8/layout/radial1"/>
    <dgm:cxn modelId="{BD4F8718-A49D-484B-9AAB-A06F65C44E40}" srcId="{FA6E82C7-3ACB-40AE-ACDF-C98181EDEB1E}" destId="{7273E689-8B3A-49B3-91F0-5900159F9130}" srcOrd="0" destOrd="0" parTransId="{3A6BEC63-4A39-490F-A9CB-426AFD01FC97}" sibTransId="{55711BEF-26A0-44CC-B5AD-B82E7E1FDA0F}"/>
    <dgm:cxn modelId="{C016F9E6-6EDA-4E3F-BA78-75F0EA02C5F3}" srcId="{7273E689-8B3A-49B3-91F0-5900159F9130}" destId="{75F611EF-0B5F-4821-A4C1-9FB9CC100064}" srcOrd="3" destOrd="0" parTransId="{87491A9A-4E82-48F7-A698-DF95C909D92E}" sibTransId="{F6A9B5CB-DE50-4907-91CB-926BB09D3866}"/>
    <dgm:cxn modelId="{E3BD709B-5182-42AE-81D1-5BCE5C13EF86}" srcId="{7273E689-8B3A-49B3-91F0-5900159F9130}" destId="{844864C0-BA68-420C-A005-74A6528484A0}" srcOrd="5" destOrd="0" parTransId="{4B2AF4B8-0FFC-4981-9631-A76CC2266651}" sibTransId="{DDEC096F-C591-43F4-AD9A-3998A54C969D}"/>
    <dgm:cxn modelId="{22AA3CF9-F82E-4028-A5A4-47D7694F0DDF}" type="presOf" srcId="{1EBF2BFF-B9B6-4E5B-8803-0431F5B97C4A}" destId="{C4315FEE-91A9-4714-B705-5F76462A3569}" srcOrd="1" destOrd="0" presId="urn:microsoft.com/office/officeart/2005/8/layout/radial1"/>
    <dgm:cxn modelId="{42EDE2DC-2B49-4F9C-94A6-C5A05BC6F1AE}" type="presOf" srcId="{844864C0-BA68-420C-A005-74A6528484A0}" destId="{A3C0C2B0-398F-4C9D-BEFB-391575BF40A5}" srcOrd="0" destOrd="0" presId="urn:microsoft.com/office/officeart/2005/8/layout/radial1"/>
    <dgm:cxn modelId="{0E1BEC42-36F7-4922-A359-C188D5E91D22}" type="presOf" srcId="{75F611EF-0B5F-4821-A4C1-9FB9CC100064}" destId="{AE176A08-0225-454D-8301-D68EB3151B88}" srcOrd="0" destOrd="0" presId="urn:microsoft.com/office/officeart/2005/8/layout/radial1"/>
    <dgm:cxn modelId="{F7F1684E-532C-4069-82FB-0FF529DA2FD4}" type="presOf" srcId="{87491A9A-4E82-48F7-A698-DF95C909D92E}" destId="{79D40C37-D9E4-418A-9C47-D0C09068F0D1}" srcOrd="0" destOrd="0" presId="urn:microsoft.com/office/officeart/2005/8/layout/radial1"/>
    <dgm:cxn modelId="{F3F28278-AFC6-4787-AB9D-BDB15268003D}" type="presOf" srcId="{31875737-F92B-4E81-9E41-0C70C9447448}" destId="{FDE81639-6DC5-4E92-905E-AD1BBAF0D064}" srcOrd="0" destOrd="0" presId="urn:microsoft.com/office/officeart/2005/8/layout/radial1"/>
    <dgm:cxn modelId="{182C3C6D-1E8A-483C-B3DF-B05A86399589}" srcId="{FA6E82C7-3ACB-40AE-ACDF-C98181EDEB1E}" destId="{32A9E6B2-902A-4C96-A407-BC1595CE23C7}" srcOrd="1" destOrd="0" parTransId="{5F3F9507-B476-4A9E-AB26-1FA0B75A051C}" sibTransId="{0B50D0C0-C839-41A2-B325-413342395773}"/>
    <dgm:cxn modelId="{43B97F2D-BDD3-4362-B2EE-BAD6458EC77B}" srcId="{7273E689-8B3A-49B3-91F0-5900159F9130}" destId="{2F70E9E3-D109-4546-BC5B-D3412537AEDF}" srcOrd="1" destOrd="0" parTransId="{31875737-F92B-4E81-9E41-0C70C9447448}" sibTransId="{F871AEA1-438F-4D11-AEEE-1EAD2B7F9E4D}"/>
    <dgm:cxn modelId="{B6F7B094-E5C3-4DBB-9776-F1604C4840E3}" type="presOf" srcId="{FA6E82C7-3ACB-40AE-ACDF-C98181EDEB1E}" destId="{956A6E66-9554-4661-8707-AD10CC7CBBFE}" srcOrd="0" destOrd="0" presId="urn:microsoft.com/office/officeart/2005/8/layout/radial1"/>
    <dgm:cxn modelId="{AC7552DC-7A81-4469-B7E5-788378436D44}" srcId="{7273E689-8B3A-49B3-91F0-5900159F9130}" destId="{50ACB1A8-B68C-46BE-905B-6FAB6B979932}" srcOrd="4" destOrd="0" parTransId="{41B9D7F0-68BE-41D4-8055-FC50FD63782A}" sibTransId="{B07F0941-91CF-4C94-B14E-E9A92AAFDAC3}"/>
    <dgm:cxn modelId="{DED634D0-ACEB-4C04-8912-C19EBD7EF494}" srcId="{7273E689-8B3A-49B3-91F0-5900159F9130}" destId="{CD9C8E1F-0CE3-412A-9BD6-B3F28ECBA2E9}" srcOrd="0" destOrd="0" parTransId="{0B14916E-1E4A-4B3F-9CE4-B40FAA88705C}" sibTransId="{439945F1-22A4-4DF0-8751-49AFDD456B27}"/>
    <dgm:cxn modelId="{EA5D1252-07D1-4072-A405-6575E3B789A6}" type="presOf" srcId="{50ACB1A8-B68C-46BE-905B-6FAB6B979932}" destId="{9C12C81B-AB87-4592-A7C5-FA8803CD7D28}" srcOrd="0" destOrd="0" presId="urn:microsoft.com/office/officeart/2005/8/layout/radial1"/>
    <dgm:cxn modelId="{B7866EC9-F3AB-4B2C-B527-FAC186068F48}" type="presOf" srcId="{87491A9A-4E82-48F7-A698-DF95C909D92E}" destId="{004E345B-934C-42F7-9463-6DE31A3122AB}" srcOrd="1" destOrd="0" presId="urn:microsoft.com/office/officeart/2005/8/layout/radial1"/>
    <dgm:cxn modelId="{28DFEB78-BE4A-4D40-A8F3-4B55EE34E438}" type="presOf" srcId="{1EBF2BFF-B9B6-4E5B-8803-0431F5B97C4A}" destId="{46FF55F0-5D70-4042-8071-9612DFFF08A2}" srcOrd="0" destOrd="0" presId="urn:microsoft.com/office/officeart/2005/8/layout/radial1"/>
    <dgm:cxn modelId="{2A53B5CF-D7C6-4A76-A925-BD3541F55071}" type="presOf" srcId="{2F70E9E3-D109-4546-BC5B-D3412537AEDF}" destId="{B9BA2FD1-29CE-4082-85A4-AA06DE9F31C8}" srcOrd="0" destOrd="0" presId="urn:microsoft.com/office/officeart/2005/8/layout/radial1"/>
    <dgm:cxn modelId="{6AC8E27F-A6BD-4875-BAEE-C8F260FF64C2}" type="presParOf" srcId="{956A6E66-9554-4661-8707-AD10CC7CBBFE}" destId="{8BF29D37-87D3-46FB-8225-75A9BD3750E4}" srcOrd="0" destOrd="0" presId="urn:microsoft.com/office/officeart/2005/8/layout/radial1"/>
    <dgm:cxn modelId="{286F76C5-9EE4-494C-AF25-6FA4C1640AF4}" type="presParOf" srcId="{956A6E66-9554-4661-8707-AD10CC7CBBFE}" destId="{CDA2B6B9-A2FB-4229-A2AB-B460A10A6F52}" srcOrd="1" destOrd="0" presId="urn:microsoft.com/office/officeart/2005/8/layout/radial1"/>
    <dgm:cxn modelId="{8C996BCB-7B15-4A2C-94DB-CB17D4A4D856}" type="presParOf" srcId="{CDA2B6B9-A2FB-4229-A2AB-B460A10A6F52}" destId="{7D7DFA64-9E4F-4EDA-9406-E2194D851056}" srcOrd="0" destOrd="0" presId="urn:microsoft.com/office/officeart/2005/8/layout/radial1"/>
    <dgm:cxn modelId="{16A80730-1865-4C11-B81E-C252B81AC78A}" type="presParOf" srcId="{956A6E66-9554-4661-8707-AD10CC7CBBFE}" destId="{BBF357D5-1807-4F35-B41A-0A15D11139E0}" srcOrd="2" destOrd="0" presId="urn:microsoft.com/office/officeart/2005/8/layout/radial1"/>
    <dgm:cxn modelId="{2C25A74B-20CD-4C54-A7DF-4A94286C8F1F}" type="presParOf" srcId="{956A6E66-9554-4661-8707-AD10CC7CBBFE}" destId="{FDE81639-6DC5-4E92-905E-AD1BBAF0D064}" srcOrd="3" destOrd="0" presId="urn:microsoft.com/office/officeart/2005/8/layout/radial1"/>
    <dgm:cxn modelId="{24736566-F25C-4B64-BF40-A93B0060007F}" type="presParOf" srcId="{FDE81639-6DC5-4E92-905E-AD1BBAF0D064}" destId="{A2FC09B2-BF89-4DF6-8BC2-71864D17CF4F}" srcOrd="0" destOrd="0" presId="urn:microsoft.com/office/officeart/2005/8/layout/radial1"/>
    <dgm:cxn modelId="{12E7FB87-8135-4F91-97B5-D73F2604152D}" type="presParOf" srcId="{956A6E66-9554-4661-8707-AD10CC7CBBFE}" destId="{B9BA2FD1-29CE-4082-85A4-AA06DE9F31C8}" srcOrd="4" destOrd="0" presId="urn:microsoft.com/office/officeart/2005/8/layout/radial1"/>
    <dgm:cxn modelId="{9007E02C-8087-44A5-95CD-6EDEBE246A36}" type="presParOf" srcId="{956A6E66-9554-4661-8707-AD10CC7CBBFE}" destId="{46FF55F0-5D70-4042-8071-9612DFFF08A2}" srcOrd="5" destOrd="0" presId="urn:microsoft.com/office/officeart/2005/8/layout/radial1"/>
    <dgm:cxn modelId="{461EF45E-30DF-4834-AC40-E7B58A018FDA}" type="presParOf" srcId="{46FF55F0-5D70-4042-8071-9612DFFF08A2}" destId="{C4315FEE-91A9-4714-B705-5F76462A3569}" srcOrd="0" destOrd="0" presId="urn:microsoft.com/office/officeart/2005/8/layout/radial1"/>
    <dgm:cxn modelId="{11213953-B64F-4BF3-BD75-4C05162CAA3D}" type="presParOf" srcId="{956A6E66-9554-4661-8707-AD10CC7CBBFE}" destId="{CD4E71D7-FDC4-4F89-8251-7C24353D5FBA}" srcOrd="6" destOrd="0" presId="urn:microsoft.com/office/officeart/2005/8/layout/radial1"/>
    <dgm:cxn modelId="{1498A1F9-5D88-4E76-A0F2-0FC2FA4F9C80}" type="presParOf" srcId="{956A6E66-9554-4661-8707-AD10CC7CBBFE}" destId="{79D40C37-D9E4-418A-9C47-D0C09068F0D1}" srcOrd="7" destOrd="0" presId="urn:microsoft.com/office/officeart/2005/8/layout/radial1"/>
    <dgm:cxn modelId="{84083B36-22F2-482B-98AE-91230E084E6F}" type="presParOf" srcId="{79D40C37-D9E4-418A-9C47-D0C09068F0D1}" destId="{004E345B-934C-42F7-9463-6DE31A3122AB}" srcOrd="0" destOrd="0" presId="urn:microsoft.com/office/officeart/2005/8/layout/radial1"/>
    <dgm:cxn modelId="{7FB65630-90A8-4C7D-9A4F-3242B242A648}" type="presParOf" srcId="{956A6E66-9554-4661-8707-AD10CC7CBBFE}" destId="{AE176A08-0225-454D-8301-D68EB3151B88}" srcOrd="8" destOrd="0" presId="urn:microsoft.com/office/officeart/2005/8/layout/radial1"/>
    <dgm:cxn modelId="{816CD07F-D0D7-4A4B-A3BE-8E96F86ADA22}" type="presParOf" srcId="{956A6E66-9554-4661-8707-AD10CC7CBBFE}" destId="{68545FFD-4894-424A-B3F9-740A4B74DCA1}" srcOrd="9" destOrd="0" presId="urn:microsoft.com/office/officeart/2005/8/layout/radial1"/>
    <dgm:cxn modelId="{CFEA9A9C-5AE7-44D9-A166-172EA09ABF7D}" type="presParOf" srcId="{68545FFD-4894-424A-B3F9-740A4B74DCA1}" destId="{977AA061-02F8-4455-A9A4-4F0CF7867486}" srcOrd="0" destOrd="0" presId="urn:microsoft.com/office/officeart/2005/8/layout/radial1"/>
    <dgm:cxn modelId="{9552E549-9FC6-46EE-9F35-8FAEB67EB7FA}" type="presParOf" srcId="{956A6E66-9554-4661-8707-AD10CC7CBBFE}" destId="{9C12C81B-AB87-4592-A7C5-FA8803CD7D28}" srcOrd="10" destOrd="0" presId="urn:microsoft.com/office/officeart/2005/8/layout/radial1"/>
    <dgm:cxn modelId="{90CEC9D1-5F7C-47F1-B619-A1E542D3F6A0}" type="presParOf" srcId="{956A6E66-9554-4661-8707-AD10CC7CBBFE}" destId="{C577A641-9E38-46FF-98CD-F40C7902E38E}" srcOrd="11" destOrd="0" presId="urn:microsoft.com/office/officeart/2005/8/layout/radial1"/>
    <dgm:cxn modelId="{53C015F8-D0C3-406A-8202-5F75BAAA4418}" type="presParOf" srcId="{C577A641-9E38-46FF-98CD-F40C7902E38E}" destId="{2B2E0EF4-C331-42B1-B0D9-2724B5DD9161}" srcOrd="0" destOrd="0" presId="urn:microsoft.com/office/officeart/2005/8/layout/radial1"/>
    <dgm:cxn modelId="{F3CF44E3-6C27-4A0A-9E99-962BE75C9A8C}" type="presParOf" srcId="{956A6E66-9554-4661-8707-AD10CC7CBBFE}" destId="{A3C0C2B0-398F-4C9D-BEFB-391575BF40A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29D37-87D3-46FB-8225-75A9BD3750E4}">
      <dsp:nvSpPr>
        <dsp:cNvPr id="0" name=""/>
        <dsp:cNvSpPr/>
      </dsp:nvSpPr>
      <dsp:spPr>
        <a:xfrm>
          <a:off x="2889680" y="1472506"/>
          <a:ext cx="1997502" cy="111898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PROGRAM ROZVOJE OBCE</a:t>
          </a:r>
          <a:endParaRPr lang="cs-CZ" sz="1400" b="1" kern="12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82207" y="1636378"/>
        <a:ext cx="1412448" cy="791242"/>
      </dsp:txXfrm>
    </dsp:sp>
    <dsp:sp modelId="{CDA2B6B9-A2FB-4229-A2AB-B460A10A6F52}">
      <dsp:nvSpPr>
        <dsp:cNvPr id="0" name=""/>
        <dsp:cNvSpPr/>
      </dsp:nvSpPr>
      <dsp:spPr>
        <a:xfrm rot="16200000">
          <a:off x="3719635" y="1290761"/>
          <a:ext cx="337592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337592" y="12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879991" y="1295271"/>
        <a:ext cx="16879" cy="16879"/>
      </dsp:txXfrm>
    </dsp:sp>
    <dsp:sp modelId="{BBF357D5-1807-4F35-B41A-0A15D11139E0}">
      <dsp:nvSpPr>
        <dsp:cNvPr id="0" name=""/>
        <dsp:cNvSpPr/>
      </dsp:nvSpPr>
      <dsp:spPr>
        <a:xfrm>
          <a:off x="2837849" y="15928"/>
          <a:ext cx="2101164" cy="1118986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zachycení hlavních problémů obce a formulace možných řešení</a:t>
          </a:r>
          <a:endParaRPr lang="cs-CZ" sz="1200" b="1" kern="12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45557" y="179800"/>
        <a:ext cx="1485748" cy="791242"/>
      </dsp:txXfrm>
    </dsp:sp>
    <dsp:sp modelId="{FDE81639-6DC5-4E92-905E-AD1BBAF0D064}">
      <dsp:nvSpPr>
        <dsp:cNvPr id="0" name=""/>
        <dsp:cNvSpPr/>
      </dsp:nvSpPr>
      <dsp:spPr>
        <a:xfrm rot="20439720">
          <a:off x="4710051" y="1576682"/>
          <a:ext cx="877806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877806" y="12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27009" y="1567687"/>
        <a:ext cx="43890" cy="43890"/>
      </dsp:txXfrm>
    </dsp:sp>
    <dsp:sp modelId="{B9BA2FD1-29CE-4082-85A4-AA06DE9F31C8}">
      <dsp:nvSpPr>
        <dsp:cNvPr id="0" name=""/>
        <dsp:cNvSpPr/>
      </dsp:nvSpPr>
      <dsp:spPr>
        <a:xfrm>
          <a:off x="5389753" y="576942"/>
          <a:ext cx="2101164" cy="1118986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vytvoření platformy spolupráce různorodých subjektů v obci</a:t>
          </a:r>
          <a:endParaRPr lang="cs-CZ" sz="1200" b="1" kern="12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697461" y="740814"/>
        <a:ext cx="1485748" cy="791242"/>
      </dsp:txXfrm>
    </dsp:sp>
    <dsp:sp modelId="{46FF55F0-5D70-4042-8071-9612DFFF08A2}">
      <dsp:nvSpPr>
        <dsp:cNvPr id="0" name=""/>
        <dsp:cNvSpPr/>
      </dsp:nvSpPr>
      <dsp:spPr>
        <a:xfrm rot="1078866">
          <a:off x="4732043" y="2429584"/>
          <a:ext cx="842604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842604" y="12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32281" y="2421469"/>
        <a:ext cx="42130" cy="42130"/>
      </dsp:txXfrm>
    </dsp:sp>
    <dsp:sp modelId="{CD4E71D7-FDC4-4F89-8251-7C24353D5FBA}">
      <dsp:nvSpPr>
        <dsp:cNvPr id="0" name=""/>
        <dsp:cNvSpPr/>
      </dsp:nvSpPr>
      <dsp:spPr>
        <a:xfrm>
          <a:off x="5400602" y="2304261"/>
          <a:ext cx="2101164" cy="1118986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zvýšení připravenosti k podání dotačních žádostí</a:t>
          </a:r>
          <a:endParaRPr lang="cs-CZ" sz="1200" b="1" kern="12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708310" y="2468133"/>
        <a:ext cx="1485748" cy="791242"/>
      </dsp:txXfrm>
    </dsp:sp>
    <dsp:sp modelId="{79D40C37-D9E4-418A-9C47-D0C09068F0D1}">
      <dsp:nvSpPr>
        <dsp:cNvPr id="0" name=""/>
        <dsp:cNvSpPr/>
      </dsp:nvSpPr>
      <dsp:spPr>
        <a:xfrm rot="5400000">
          <a:off x="3719635" y="2747339"/>
          <a:ext cx="337592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337592" y="12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879991" y="2751849"/>
        <a:ext cx="16879" cy="16879"/>
      </dsp:txXfrm>
    </dsp:sp>
    <dsp:sp modelId="{AE176A08-0225-454D-8301-D68EB3151B88}">
      <dsp:nvSpPr>
        <dsp:cNvPr id="0" name=""/>
        <dsp:cNvSpPr/>
      </dsp:nvSpPr>
      <dsp:spPr>
        <a:xfrm>
          <a:off x="2837849" y="2929085"/>
          <a:ext cx="2101164" cy="1118986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průmět s územním plánem, financemi, dalšími rozvojovými plány</a:t>
          </a:r>
          <a:endParaRPr lang="cs-CZ" sz="1200" b="1" kern="12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45557" y="3092957"/>
        <a:ext cx="1485748" cy="791242"/>
      </dsp:txXfrm>
    </dsp:sp>
    <dsp:sp modelId="{68545FFD-4894-424A-B3F9-740A4B74DCA1}">
      <dsp:nvSpPr>
        <dsp:cNvPr id="0" name=""/>
        <dsp:cNvSpPr/>
      </dsp:nvSpPr>
      <dsp:spPr>
        <a:xfrm rot="9597654">
          <a:off x="2252459" y="2465496"/>
          <a:ext cx="823938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823938" y="12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2643830" y="2457848"/>
        <a:ext cx="41196" cy="41196"/>
      </dsp:txXfrm>
    </dsp:sp>
    <dsp:sp modelId="{9C12C81B-AB87-4592-A7C5-FA8803CD7D28}">
      <dsp:nvSpPr>
        <dsp:cNvPr id="0" name=""/>
        <dsp:cNvSpPr/>
      </dsp:nvSpPr>
      <dsp:spPr>
        <a:xfrm>
          <a:off x="360040" y="2376270"/>
          <a:ext cx="2101164" cy="1118986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podklad pro rozhodování orgánů obce</a:t>
          </a:r>
          <a:endParaRPr lang="cs-CZ" sz="1200" b="1" kern="12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67748" y="2540142"/>
        <a:ext cx="1485748" cy="791242"/>
      </dsp:txXfrm>
    </dsp:sp>
    <dsp:sp modelId="{C577A641-9E38-46FF-98CD-F40C7902E38E}">
      <dsp:nvSpPr>
        <dsp:cNvPr id="0" name=""/>
        <dsp:cNvSpPr/>
      </dsp:nvSpPr>
      <dsp:spPr>
        <a:xfrm rot="11993364">
          <a:off x="2255232" y="1576264"/>
          <a:ext cx="818620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818620" y="12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2644076" y="1568748"/>
        <a:ext cx="40931" cy="40931"/>
      </dsp:txXfrm>
    </dsp:sp>
    <dsp:sp modelId="{A3C0C2B0-398F-4C9D-BEFB-391575BF40A5}">
      <dsp:nvSpPr>
        <dsp:cNvPr id="0" name=""/>
        <dsp:cNvSpPr/>
      </dsp:nvSpPr>
      <dsp:spPr>
        <a:xfrm>
          <a:off x="360043" y="576072"/>
          <a:ext cx="2101164" cy="1118986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marketingový a informační nástroj</a:t>
          </a:r>
          <a:endParaRPr lang="cs-CZ" sz="1200" b="1" kern="1200" dirty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67751" y="739944"/>
        <a:ext cx="1485748" cy="791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24.8.2017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24.8.2017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Dotační titul č. 1 – Podpora vítězů soutěže Vesnice roku </a:t>
            </a:r>
            <a:endParaRPr lang="cs-CZ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Budou podporovány akce zaměřené na: obnovu a údržbu venkovské zástavby (s výjimkou bytového fondu) a občanské vybavenosti (např. radnice, školy, předškolní zařízení, kulturní zařízení, hasičské zbrojnice, sakrální stavby, hřbitovy, drobné stavby apod.), komplexní úpravu veřejných prostranství, obnovu a zřizování veřejné zeleně, rekonstrukci a výstavbu místních komunikací, stezek a veřejného osvětlení, přípravu a realizaci propagačních materiálů obce a prezentace obce v souvislosti s umístěním v soutěži Vesnice roku. Dotace nebude poskytována na pořízení a nákup budov, technického vybavení apod. 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Dotační titul č. 2 – Podpora zapojení generací do komunitního života v obci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Budou podporovány akce s výstupy sloužícími generacím různých věkových skupin, na jejichž výběru a přípravě, případně pak také na realizaci, se prokazatelně podílela generace dětí a mládeže, a které jsou zaměřené na: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úpravu veřejných prostranství, obnovu a zřizování veřejné zeleně, rekonstrukci nebo vybudování zařízení pro volnočasové aktivity (hřiště, cyklostezky, bruslařské dráhy, naučné stezky apod.). Místo pasivního odpočinku je zpevněná plocha vybudovaná za účelem posezení a relaxace v krajině/přírodě. Místo pasivního odpočinku musí být vždy veřejně přístupné a nesmí být zpoplatněno. Součástí místa pasivního odpočinku může být například lavička/y, stůl/stoly, stojan/y na kola, odpadkový/é koš/e, přístřešek nebo závětří se střechou apod. 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Dotační titul č. 3 – Podpora spolupráce obcí na obnově a rozvoji venkova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Budou podporovány akce nadregionálního významu zaměřené na: prezentaci úspěšných projektů zaměřených na obnovu a rozvoj venkova, výměnu zkušeností při přípravě projektů zaměřených na obnovu a rozvoj venkova,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podporu spolupráce a odborného vzdělávání zástupců obcí zaměřeného na obnovu a rozvoj venkova.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Dotační titul č. 4 - Podpora obnovy drobných sakrálních staveb v obci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Budou podporovány akce zaměřené na obnovu drobných sakrálních staveb nalézajících se v katastrálním území obce, které nejsou prohlášeny kulturní památkou a jsou v majetku obce. Jedná se zejména o obnovu staveb jako: kaple, kaplička, márnice, socha, boží muka, kříž, úprava nejbližšího prostranství v okolí drobných sakrálních staveb.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Dotační titul č. 5 - Podpora obnovy místních komunikací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Budou podporovány akce zaměřené na obnovu (opravu/rekonstrukci) místních komunikací a jejich součásti dle zákona č. 13/1997 Sb., o pozemních komunikacích, ve znění pozdějších předpisů.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Dotační titul č. 6 - Podpora obnovy sportovní infrastruktury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Podporovány budou projekty s výstupy, na jejichž výběru a přípravě, případně také realizaci, se prokazatelně podílela generace dětí a mládeže, a které jsou zaměřené: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rekonstrukci, modernizaci nebo vybudování školních hřišť (multifunkční a víceúčelová hřiště a sportoviště apod.), které slouží pro hodiny tělesné výchovy, na rekonstrukci nebo modernizaci školních tělocvičen. </a:t>
            </a:r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59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Hlavním cílem implementace integrovaného nástroje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je posilování hospodářské, sociální a územní soudržnosti v geografickém prostoru České republiky a zároveň v šířeji vymezeném prostoru Evropské unie. 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Z pohledu zajištění udržitelného rozvoje venkova je nezbytné umožnit využití jeho vnitřního (místního) potenciálu, jehož aktivace je jedním ze základních předpokladů pro zvýšení úrovně hospodářského a sociálního rozvoje daných rurálních oblastí. Za účelem mobilizace místního potenciálu je třeba posílit a usnadnit iniciativy komunitně vedeného místního rozvoje, jenž by měl zohlednit potřeby dotčených lokalit a rovněž relevantní sociokulturní charakteristiky. 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Nástrojem pro implementaci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na venkově jsou místní akční skupiny (MAS). Rozvojová iniciativa by tedy měla vycházet zdola (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bottom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up), od místního společenství.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Místní akční skupina (MAS) je organizace místního partnerství zastupující veřejné a soukromé místní socioekonomické zájmy (skupiny občanů, neziskové organizace, subjekty soukromé podnikatelské sféry, subjekty veřejné správy, obce, svazky obcí apod.), přičemž na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rozhodovací úrovni nesmí ani veřejný sektor ani žádná z jednotlivých zájmových skupin představovat více než 49 % hlasovacích práv.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je postaven na principech metody LEADER: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místní partnerství (MAS),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společná strategie rozvoje,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práce v sítích (viz NS MAS),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spolupráce (uvnitř MAS, mezi MAS 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–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i se zahraničím),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přístup „zdola nahoru“,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integrovaný přístup (mezisektorový),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inovativnost řešení,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decentralizované rozhodování o podpoře projektů.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Územní dimenze implementace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stanoví, že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je v ČR využíván ve venkovském území, konkrétně v tzv. území MAS tvořeném správními územími obcí s méně než 25 000 obyvateli, kde maximální populační velikost území MAS nepřekročí hranici 100 000 obyvatel a není menší než 10 000 obyvatel. 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Dané území MAS je vytvářeno prostřednictvím dobrovolného sdružování obcí, které jsou součástí jednoho funkčního/spádového (mikro)regionu charakteristického místními specifiky, jedinečnou identitou a intenzivními vzájemnými vztahy na úrovni místních aktérů sociálního a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hospodářského života. 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96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Dané území MAS je vytvářeno prostřednictvím dobrovolného sdružování obcí, které jsou součástí jednoho funkčního/spádového (mikro)regionu charakteristického místními specifiky, jedinečnou identitou a intenzivními vzájemnými vztahy na úrovni místních aktérů sociálního a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hospodářského života. 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Prostřednictvím působení MAS by mělo docházet k dalšímu upevňování vztahů a identity lokálních aktérů, od čehož lze očekávat posílení místní soudržnosti a vyšší aktivitu jednotlivých aktérů ve prospěch rozvoje regionu, tj. aktivizaci endogenního rozvojového potenciálu v rámci území MAS. 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Vnitřní rozvojový potenciál je stimulován i „zvenku“, a to prostřednictvím finanční podpory strategií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z evropských strukturálních a investičních fondů. Díky podpoře integrovaných strategií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(SCLLD) dochází k územní koncentraci veřejné finanční pomoci a generování synergických efektů mezi realizovanými intervencemi/opatřeními.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Na realizaci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bylo v tomto programovém období v ČR přiděleno zhruba 16 mld. Kč.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V ČR působí 179 standardizovaných MAS, které mají zájem o implementaci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ve svém území a požádaly o podporu svých integrovaných strategií (z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ESI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fondů), na jejichž základě se bude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v daném území realizovat.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69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O implementaci nástroje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v ČR můžeme říci, že je vícerychlostní, což znamená, že se v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jednotlivých územích nachází v různých fázích.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V ČR se nachází 179 standardizovaných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MAS, které mají zájem o implementaci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na svém území a jednotlivé MAS dosáhly v tomto směru různý pokrok: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Podání žádosti o podporu strategie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v různých obdobích, 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Rozdílná personální a odborná kapacita jednotlivých MAS.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142 MAS již disponuje schválenou integrovanou strategií, první dvě strategie byly schváleny již v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červenci minulého roku.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MAS se schválenými strategiemi postupně připravují interní postupy pro hodnocení integrovaných projektů, připravují a vyhlašují tzv. výzvy MAS, hodnotí a vybírají integrované projekty, které později ještě procházejí závěrečným ověřením způsobilosti na jednotlivých řídicích orgánech. První integrované projekty jsou již v realizaci. 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MAS své výzvy vyhlašují v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návaznosti na výzvy řídicích orgánu pro integrované projekty, jejich počet a alokaci lze vidět v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prezentaci.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v ČR je pořád 37 MAS, které ještě nemají schválenou integrovanou strategii, toto číslo však neustále klesá.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Z těchto 37 MAS má 35 MAS svou strategii v procesu hodnocení, 2 MAS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aktuálně nemají podanou platnou žádost.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564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Informace o aplikaci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Ministerstvo pro místní rozvoj provozuje webovou aplikaci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ObcePRO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jejíž pomocí mohou obce snáze zpracovávat své programy rozvoje. Aplikace umožňuje rovněž sledovat realizaci a zpracovávat hodnocení plnění rozvojových programů.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modulu tvorby programu rozvoje obce aplikace provází uživatele obsahem dokumentu, nabízí mu praktické nápovědy využitelné pro zpracování jednotlivých kapitol, ale také statistická data potřebná pro socioekonomickou analýzu obce. Data z ČSÚ o jednotlivých obcích jsou soustředěna na jednom místě a jsou z nich automaticky tvořeny potřebné výpočty ukazatelů přehledně uspořádané do tabulek či grafů. Užitečným nástrojem jsou také šablony a vzory dokumentů pro plánovací proces, např. vzory dotazníků pro místní šetření či vzory důvodových zpráv pro jednání zastupitelstva.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 realizace a hodnocení programu rozvoje obce uživatelům umožňuje vytvářet akční plány, sledovat plnění vytyčených cílů a aktivit, následně pak také vytvářet hodnotící zprávy o plnění PRO za zvolené období. Z aplikace lze rovněž generovat např. podklad pro rozpočet nebo podklad pro rozpočtový výhled, které obci mohou pomoci s finančním řízením.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Uživatelé mohou při zpracování, realizaci a vyhodnocování svých rozvojových dokumentů využívat metodiky (Metodika tvorby PRO, Metodika strategického řízení rozvoje obce a Metodika kontroly a hodnocení realizace PRO), které jsou v aplikaci dostupné v záložce Podpora. V této záložce je rovněž možné si stáhnout i uživatelskou příručku, která podrobně popisuje práci s aplikací.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264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D4D434-7966-45DC-BFFC-6598EFE104EC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67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B2D367-4751-4BD9-9F2F-138FD545C202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165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46A6BB-327B-44C8-9B9A-CF6502103EB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304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Novinky v aplikaci a její další rozvoj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Aplikace byla na přelomu loňského a letošního roku doplněna o nový modul, umožňující zpracování programů rozvoje specificky definovaných území (mikroregiony, sdružení obcí, atd.). V současné době je dopracovávána i část Realizace a hodnocení programu rozvoje tak, aby byla aplikovatelná i pro tento nový modul. V následujícím období bychom rádi ve spolupráci s vybraným mikroregionem/sdružením obcí provedli pilotní ověření nového modulu.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aplikace jsou průběžně doplňovány materiály, které mohou starostům či dalším zájemcům usnadnit práci nejen na rozvojových dokumentech, jako např. Prevence před přívalovými povodněmi, Průměrné ceny dopravní a technické infrastruktury nebo Plánování rozvoje obce: zkušenosti – příklady – chyby. Aktuálně jsou zpracovávány další materiály </a:t>
            </a:r>
            <a:b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oblasti cestovního ruchu, péče o zeleň v obcích či péče o venkovskou architekturu.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Aplikace je pravidelně prezentována na seminářích, konferencích a dalších k tomu vhodných akcích. V současné době jsou připravovány tři semináře pro obce, DSO a MAS, které proběhnou na podzim tohoto roku a na kterých bude mimo jiné také prezentována aplikace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ObcePRO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5CDEB-CCB2-4542-BEB0-24C809775E1C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776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Statistiky využívání aplikace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aplikaci je k 10. 8. 2017 zaregistrováno 1 120 obcí. Celkový počet založených dokumentů (programů rozvoje obcí) v aplikaci je 857, z nichž je 177 publikováno (kompletně zpracováno a zveřejněno). Návštěvnost aplikace se pohybuje kolem 1 000 návštěv za měsíc.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DC230-3510-446A-9579-4EEB51F0CDA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53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3FEDC5-BAA7-4052-83A1-67D6ABB3E70D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51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SVL =</a:t>
            </a:r>
            <a:r>
              <a:rPr lang="cs-CZ" baseline="0" dirty="0" smtClean="0"/>
              <a:t> sociálně vyloučená lokalita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967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b="1" dirty="0" smtClean="0"/>
              <a:t>Cíle (slogany) pro</a:t>
            </a:r>
            <a:r>
              <a:rPr lang="cs-CZ" b="1" baseline="0" dirty="0" smtClean="0"/>
              <a:t> novou SRR ČR 21+</a:t>
            </a:r>
          </a:p>
          <a:p>
            <a:endParaRPr lang="cs-CZ" b="1" dirty="0" smtClean="0"/>
          </a:p>
          <a:p>
            <a:r>
              <a:rPr lang="cs-CZ" b="1" dirty="0" smtClean="0"/>
              <a:t>Respekt</a:t>
            </a:r>
            <a:r>
              <a:rPr lang="cs-CZ" dirty="0" smtClean="0"/>
              <a:t> </a:t>
            </a:r>
            <a:r>
              <a:rPr lang="cs-CZ" dirty="0"/>
              <a:t>– vytvořit respektovaný národní strategický dokument v oblasti regionálního rozvoje</a:t>
            </a:r>
          </a:p>
          <a:p>
            <a:endParaRPr lang="cs-CZ" dirty="0"/>
          </a:p>
          <a:p>
            <a:r>
              <a:rPr lang="cs-CZ" b="1" dirty="0"/>
              <a:t>Česko</a:t>
            </a:r>
            <a:r>
              <a:rPr lang="cs-CZ" b="1" baseline="0" dirty="0"/>
              <a:t> 2030 </a:t>
            </a:r>
            <a:r>
              <a:rPr lang="cs-CZ" baseline="0" dirty="0"/>
              <a:t>– vazba nové SRR ČR 21+ </a:t>
            </a:r>
            <a:r>
              <a:rPr lang="cs-CZ" baseline="0" dirty="0" smtClean="0"/>
              <a:t>na dokument Česko </a:t>
            </a:r>
            <a:r>
              <a:rPr lang="cs-CZ" baseline="0" dirty="0"/>
              <a:t>2030</a:t>
            </a:r>
          </a:p>
          <a:p>
            <a:endParaRPr lang="cs-CZ" baseline="0" dirty="0"/>
          </a:p>
          <a:p>
            <a:r>
              <a:rPr lang="cs-CZ" b="1" baseline="0" dirty="0"/>
              <a:t>Zapojení partnerů </a:t>
            </a:r>
            <a:r>
              <a:rPr lang="cs-CZ" baseline="0" dirty="0"/>
              <a:t>– aktivně zapojit všechny relevantní partnery při tvorbě SRR, vč. promítnutí národních priorit do krajských strategií, komunikace s regiony prostřednictvím </a:t>
            </a:r>
            <a:r>
              <a:rPr lang="cs-CZ" baseline="0" dirty="0" smtClean="0"/>
              <a:t>RSK. </a:t>
            </a:r>
            <a:r>
              <a:rPr lang="cs-CZ" b="1" baseline="0" dirty="0" smtClean="0"/>
              <a:t>Součástí zapojení partnerů je konání kulatých stolů se zástupci akademického sektoru a expertů na regionální rozvoj </a:t>
            </a:r>
            <a:r>
              <a:rPr lang="cs-CZ" baseline="0" dirty="0" smtClean="0"/>
              <a:t>(např. 5. 6. 2017 – 1. kulatý stůl se zástupci akademiků, 2. jednání se plánuje na podzim 2017;  8. – 9. 6. 2017 jednání s kraji (odbory regionálního rozvoje) a RSK o budoucí podobě SRR ČR 21+).</a:t>
            </a:r>
            <a:endParaRPr lang="cs-CZ" baseline="0" dirty="0"/>
          </a:p>
          <a:p>
            <a:endParaRPr lang="cs-CZ" baseline="0" dirty="0"/>
          </a:p>
          <a:p>
            <a:r>
              <a:rPr lang="cs-CZ" b="1" baseline="0" dirty="0"/>
              <a:t>Globální </a:t>
            </a:r>
            <a:r>
              <a:rPr lang="cs-CZ" b="1" baseline="0" dirty="0" smtClean="0"/>
              <a:t>a </a:t>
            </a:r>
            <a:r>
              <a:rPr lang="cs-CZ" b="1" baseline="0" dirty="0"/>
              <a:t>Evropské trendy </a:t>
            </a:r>
            <a:r>
              <a:rPr lang="cs-CZ" baseline="0" dirty="0"/>
              <a:t>- 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ezbytné bude i sledovat globální debaty a aktivit na půdě OSN, např. New Urban Agenda a evropských trendů vč. revidované Územní agendy EU a vývoje budoucí podoby kohezní politiky.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Územní dimenze, Integrované nástroje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</a:t>
            </a:r>
            <a:r>
              <a:rPr lang="cs-CZ" dirty="0"/>
              <a:t>yužít stávajících nástrojů, jako např. územní dimenze, integrovaných nástrojů a jejich nastavení v rámci ESI fondů vč. národních dotačních titulů.</a:t>
            </a:r>
          </a:p>
          <a:p>
            <a:pPr marL="228600" indent="-228600">
              <a:buFont typeface="+mj-lt"/>
              <a:buAutoNum type="alphaUcParenR"/>
            </a:pPr>
            <a:r>
              <a:rPr lang="cs-CZ" sz="1000" i="1" u="sng" dirty="0"/>
              <a:t>Územní dimenze v NDT </a:t>
            </a:r>
            <a:endParaRPr lang="cs-CZ" sz="1000" i="1" u="none" dirty="0"/>
          </a:p>
          <a:p>
            <a:pPr marL="0" indent="0">
              <a:buFont typeface="+mj-lt"/>
              <a:buNone/>
            </a:pPr>
            <a:r>
              <a:rPr lang="cs-CZ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 předpokládat, že v novém programovém období bude mít ČR k dispozici menší alokaci z ESI fondů. Do budoucna se proto zvyšuje </a:t>
            </a:r>
            <a:r>
              <a:rPr lang="cs-CZ" sz="10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nutnost podpořit regionální rozvoj prostřednictvím národních dotačních titulů</a:t>
            </a:r>
            <a:r>
              <a:rPr lang="cs-CZ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které byly dosud chápány spíše jako komplementární zdroj pro financování regionálního rozvoje. Dosavadní materiály zpracované MMR přitom naznačují, že systém národních dotačních titulů je poměrně nepřehledný, a že se zaměření dotačních titulů jednotlivých resortů do určité míry překrývá, zatímco některé oblasti regionálního rozvoje nejsou podpořeny vůbec, či jen okrajově. Na základě těchto skutečností by bylo vhodné, aby se </a:t>
            </a:r>
            <a:r>
              <a:rPr lang="cs-CZ" sz="10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MMR stalo garantem alespoň určitého segmentu národních dotačních titulů</a:t>
            </a:r>
            <a:r>
              <a:rPr lang="cs-CZ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(například těch, kde jsou oprávněnými příjemci obce) a zajistilo jednotné metodické prostředí, obdobně jako je to úkolem Národního orgánu pro koordinaci u evropských fondů. MMR má rovněž ambici shromažďovat a kartograficky znázorňovat výdaje z národních dotačních titulů a získat tak ucelený obrázek o prostorovém rozmístění intervencí z veřejných zdrojů. </a:t>
            </a:r>
          </a:p>
          <a:p>
            <a:pPr marL="0" indent="0">
              <a:buFont typeface="+mj-lt"/>
              <a:buNone/>
            </a:pPr>
            <a:endParaRPr lang="cs-CZ" sz="10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cs-CZ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MMR by těmito kroky lépe naplňovalo svou roli při koordinaci regionální politiky státu. MMR má kompetenčním zákonem stanoveno koordinovat činnost ministerstev a jiných ústředních orgánů státní správy při zabezpečování regionální politiky státu, včetně koordinace financování těchto činností, pokud tyto prostředky přímo nespravuje. Regionální politika státu je přitom MMR chápána v širším smyslu slova jako veškeré intervence státu směřující do území. Úkolem MMR by mělo být územní usměrňování těchto intervencí tak, aby byly v souladu se Strategií regionálního rozvoje ČR, resp. s jeho akčními plán a respektovaly aktuální socioekonomickou situaci ČR.</a:t>
            </a:r>
            <a:r>
              <a:rPr lang="cs-CZ" sz="10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000" i="1" dirty="0"/>
          </a:p>
          <a:p>
            <a:pPr marL="0" indent="0">
              <a:buFont typeface="+mj-lt"/>
              <a:buNone/>
            </a:pPr>
            <a:r>
              <a:rPr lang="cs-CZ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</a:t>
            </a:r>
            <a:r>
              <a:rPr lang="cs-CZ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Územní dimenze, integrované</a:t>
            </a:r>
            <a:r>
              <a:rPr lang="cs-CZ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nástroje</a:t>
            </a:r>
          </a:p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budoucím programovém období bude nezbytné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zakotvit územní dimenzi pro správné zacílení ESI fondů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kdy bude potřeba pro lepší aplikaci územních nástrojů nastavení jednotných pravidel pro všechny ESI fondy, včetně EZFRV a ENRF, a zjednodušení kontrolních postupů s důrazem na měření dopadů a výsledků investovaných prostředků. Pro rozvoj městských a venkovských oblastí je nezbytné podporovat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zachování urbánních integrovaných nástrojů a integrovaného nástroje CLLD včetně jejich </a:t>
            </a:r>
            <a:r>
              <a:rPr lang="cs-CZ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multifondového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financování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vhodné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zachovat silný integrovaný charakter urbánních projektů a podpořit realizaci strategických projektů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které přispívají ke konkurenceschopnosti území, a také rozšíření opatření a aktivit financovaných z ESI fondů a jejich vzájemnou provázanost. S tím souvisí i podpora a využití stávajících personálních, organizačních a odborných kapacit měst, které vznikly díky implementaci ITI a IPRÚ. </a:t>
            </a:r>
          </a:p>
          <a:p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rozvoj venkovských oblastí bude nezbytné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posílit integrovaný charakter nástroje CLLD,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který bude realizován na základě integrovaných a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víceodvětvových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strategií, vč. rozšíření opatření a aktivit financovatelné z ESI fondů. Vzájemná provázanost projektů podporuje uplatňování principu LEADER.  Podporujeme rozšíření implementace nástroje CLLD i ve městech (nástroj by mohl být uplatňován na úrovni městských částí), kde by se zaměřoval na podporu sociálních opatření a malého a středního podnikání. </a:t>
            </a:r>
          </a:p>
          <a:p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souvislosti s potřebou většího využití znalostí lokálních aktérů bude v novém programovém období třeba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zajistit větší soulad zacílení operačních programů a místními rozvojovými potřebami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Lokální aktéři by neměli být omezování při realizaci lokální strategie četnými byrokratickými a legislativními překážkami. Z finanční stránky bude potřeba podporovat 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multizdrojové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financování a administrativní podporu schopnosti místních aktérů generovat pro své projekty další veřejné nebo privátní zdroje.  </a:t>
            </a:r>
          </a:p>
          <a:p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budoucí zakotvení územní dimenze bude nutné zpravovat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nový národní strategický dokument k územní dimenzi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který bude definovat specifické cíle operačních programů, které mají územní dimenzi. Tento dokument musí paralelně vznikat s tvorbou samostatných operačních programů. Vymezení území přitom musí vycházet ze SRR ČR 2021+ s jasně stanovenými tématy a jejich územním průmětem na základě shody všech zásadních partnerů. Tento dokument by měl doplňovat podobně pojatý, zaměřený na národní dotační tituly a jejich územní dimenzi.  </a:t>
            </a:r>
          </a:p>
          <a:p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budoucím programovém období bude nutné 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některých typech veřejných služeb a infrastruktur zaručit finanční alokaci pro všechny kraje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ČR s tím, že klíčem pro nastavení rámcových alokací budou silně objektivizována kritéria v oblasti sociálních služeb, regionálního školství, zdravotnictví a dopravní infrastruktury.</a:t>
            </a:r>
          </a:p>
          <a:p>
            <a:endParaRPr lang="cs-CZ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Prioritizace</a:t>
            </a:r>
            <a:r>
              <a:rPr lang="cs-CZ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při tvorbě nové SRR ČR bude hlavním cílem sjednotit a formulovat základní strategické cíle včetně vytyčení velkých regionálních témat a priorit</a:t>
            </a:r>
          </a:p>
          <a:p>
            <a:endParaRPr lang="cs-CZ" sz="120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Hodnocení územních dopadů </a:t>
            </a:r>
            <a:r>
              <a:rPr lang="cs-CZ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 budoucí nakládání s veřejnými prostředky bude nezbytné podporovat zavedení nástrojů pro vyhodnocování územních dopadů projektů na národní, krajské a obecní úrovni (např. zavedení do praxe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Territorial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Územní plánování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zajistit koordinaci mezi strategickým a územním plánováním, resp. mezi klíčovými strategickými dokumenty (Politika územního rozvoje ČR x Strategie regionálního rozvoje ČR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b="1" i="0" dirty="0"/>
              <a:t>Spolupráce</a:t>
            </a:r>
            <a:r>
              <a:rPr lang="cs-CZ" sz="1000" i="0" dirty="0"/>
              <a:t> -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polupráce s regiony, městy a obcemi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pro budoucí posilování partnerského přístupu jednou z priorit MMR.  Regiony, města a obce jsou pro MMR klíčoví zákazníci pro správné zacílení v rozvoji území. V souvislosti se 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zachováním územní dimenze se plánuje zachování obou platforem, tzv. regionálních stálých konferencí a Národní stále konference.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Důležitým aspektem bude 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nadále podpora (nejen metodická) </a:t>
            </a:r>
            <a:r>
              <a:rPr lang="cs-CZ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meziobecní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spolupráce. Zejména se jedná o udržení principu partnerství v městských a venkovských oblastech. Evropská územní spolupráce.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Kvalitní typologie území </a:t>
            </a:r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ytvořit kvalitní typologii území (základními kameny bude urbánní rozměr, venkovská území a další typy území související s propracovaným nastavením územní dimenze, např. hospodářsky problémové regiony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Legislativa</a:t>
            </a:r>
          </a:p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hlediska vývoje právního řádu ČR bude třeba brát v úvahu některé dosud nedořešené problémy, které se mohou v příštím programovém období výrazněji projevit. Jedná se např. 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rozpracování záměrů v oblasti územně správního členění státu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 možnými dopady i na změny v rozložení působnosti územní veřejné správy (např. posílení postavení obcí III. typu a v této souvislosti úprava úlohy obcí II. typu),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připravované změny v nastavení systému poskytování dotací vycházejícího z rozpočtového určení daní s ohledem na procesní požadavky plynoucí ze správního řádu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Tyto požadavky mohou výrazně zkomplikovat činnosti spojené s poskytováním dotací a návratných finančních výpomocí a vést k potřebě posílení institucionálního zabezpečení na všech správních úrovních, s dopady zejména na menší obce.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uvažované změny v centralizované správě finančních nástrojů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vč. transformace Českomoravské záruční a rozvojové banky na národní rozvojovou banku,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úpravy forem </a:t>
            </a:r>
            <a:r>
              <a:rPr lang="cs-CZ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meziobecní</a:t>
            </a: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spolupráce,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 kterým se vázaly některé dosavadní projekty </a:t>
            </a:r>
            <a:b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 ČR, s podporou SMS ČR, Ministerstva vnitra nebo Ministerstva práce a sociálních věcí vč. možnosti společného institucionálního zajišťování kvalifikovaných činností (právní služby, veřejné zakázky, projekty),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právní podporu horizontální spolupráce obcí v rámci integrovaných nástrojů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v obecné poloze i průměty principu partnerství do relevantních právních forem. V této souvislosti bude vyhodnocována také účinnost zákona č. 248/2000 Sb. v rámci „ex-post“ RIA k zákonu o podpoře regionálního rozvoje.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000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432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Národní koordinační skupina </a:t>
            </a:r>
          </a:p>
          <a:p>
            <a:pPr lvl="0"/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role: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schvaluje a přijímá stanoviska, bere na vědomí, metodicky podporuje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jmenována ministrem, má statut a jednací řád, vede ji předseda NSK</a:t>
            </a:r>
          </a:p>
          <a:p>
            <a:endParaRPr lang="cs-CZ" dirty="0" smtClean="0"/>
          </a:p>
          <a:p>
            <a:r>
              <a:rPr lang="cs-CZ" b="1" dirty="0" smtClean="0"/>
              <a:t>Pracovní</a:t>
            </a:r>
            <a:r>
              <a:rPr lang="cs-CZ" b="1" baseline="0" dirty="0" smtClean="0"/>
              <a:t> skupina SRR 21+</a:t>
            </a:r>
          </a:p>
          <a:p>
            <a:pPr lvl="0"/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role: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pracovní, aktivní přístup členů, dává podklady Národní Koordinační skupině SRR 21+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ustanovena MMR a schválena náměstkyní pro regionální rozvoj, vede ji ředitel ORP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Pracovní skupiny územní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odborné výstupy, doporučení, pracují pod Pracovní skupinou SRR 21+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 regionální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(zástupci strategických odborů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krajů, AK ČR, SMOČR, SMS ČR, SPOV, NS MAS ČR; PS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vede vedoucí oddělení řízení strategie regionálního rozvoje)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 urbánní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(zástupci ITI, IPRÚ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SMOČR, SMSČR, AK ČR, SPOV, NSZM;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 vede vedoucí oddělení urbánní politiky)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 pro venkov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(zástupci NS MAS ČR, SMOČR,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SPOV,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MZe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Agrární komora, MŽP,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CzechTourism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 ČR, Asociace soukromého zemědělství, Asociace malého a středního podnikání, Svaz obchodu a cestovního ruchu, akademický sektor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územních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PS vede vedoucí oddělení podpory venkova)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Tematické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pracovní skupiny</a:t>
            </a: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role: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odborné výstupy, doporučení, pracuje pod Pracovní skupinou SRR 21+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Seznam členů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rozdělených do jednotlivých pilířů udržitelného rozvoje se teprve formuje pro zahájení činnosti na podzim roku 2017</a:t>
            </a:r>
          </a:p>
          <a:p>
            <a:pPr lvl="0"/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 řídí a koordinuje MMR-ORP</a:t>
            </a:r>
          </a:p>
          <a:p>
            <a:pPr lvl="0"/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Gestorem jednotlivých pilířů budou příslušná gesční ministerstva</a:t>
            </a:r>
          </a:p>
          <a:p>
            <a:pPr lvl="0"/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 řízení a implementace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role: nastavení implementace, verifikace indikátorů, pracuje pod Pracovní skupinou SRR 21+</a:t>
            </a:r>
          </a:p>
          <a:p>
            <a:pPr lvl="0"/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592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Obr. Kategorizace SO ORP na základě hustoty zalidnění a podílu obyvatel žijících ve venkovských obcích, rok 2015.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MMR má v současné době k dispozici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návrh kategorizace území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analytické hodnocení vývoje vybraných ukazatelů provedené na úrovni správních obvodů obcí s rozšířenou působností (SO ORP) s využitím objektivizovaných statistických kritérií (počet obyvatel, hustota zalidnění, index změny počtu obyvatel) vycházejících z údajů za rok 2015. </a:t>
            </a:r>
          </a:p>
          <a:p>
            <a:pPr hangingPunct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 zalidnění společně s podílem obyvatel žijících ve venkovských obcích (za venkovské obce jsou považovány obce, které mají méně než 3000 obyvatel) umožňuje v rámci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statického kritéria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rozlišení tří typů: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městské oblasti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splněna dvě kritéria: hustota zalidnění větší než 150 obyv./km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podíl obyvatel žijících ve venkovských obcích menší než 50 % 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převážně venkovské oblasti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splněno právě jedno kritérium: hustota zalidnění menší než 150 obyv./km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nebo podíl obyvatel žijících ve venkovských obcích větší než 50 %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významně venkovské oblasti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splněna dvě kritéria: hustota zalidnění menší než 150 obyv./km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podíl obyvatel žijících ve venkovských obcích větší než 50 %</a:t>
            </a:r>
          </a:p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116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Obr. Kategorizace SO ORP na základě indexu změny počtu obyvatel mezi roky 2010 a 2015.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 změny počtu obyvatel (pětileté období 2010 – 2015) umožňuje v rámci dynamického kritéria rozdělit oblasti z hlediska populační dynamiky na tři základní typy: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růstové oblasti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index změny 105 % a více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stabilizované oblasti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index změny 100 % - 104,9 %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ztrátové oblasti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index změny menší než 100 %</a:t>
            </a:r>
          </a:p>
          <a:p>
            <a:pPr hangingPunct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Kategorizace SO ORP na základě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dynamického kritéria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rok 2015 je znázorněna na obr. Z mapy je patrná souvislost dynamického kritéria založeného na indexu změny počtu obyvatel s polohovým faktorem, konkrétně se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suburbánními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periferními oblastmi.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957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Obr. Kategorizace SO ORP na základě statického a dynamického kritéria v roce 2015.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Kombinací statického a dynamického kritéria získáme výslednou kategorizaci SO ORP, která je znázorněna na obr.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146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Dne 21. srpna předložil ministr zemědělství vládě dokument „Informace pro vládu ČR o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východiscích budoucí podoby Společné zemědělské politiky (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SZP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) po roce 2020 – Hlavní teze ČR při vyjednávání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SZP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po roce 2020“.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Materiál obsahuje informaci o východiscích budoucí podoby Společné zemědělské politiky po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roce 2020, jsou v něm shrnuty informace o dosavadních krocích při přípravě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SZP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a návrh hlavních tezí ke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klíčovým prvkům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SZP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po roce 2020.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MMR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požadovalo rozpracování/úpravu materiálu v těchto oblastech: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Font typeface="Times New Roman"/>
              <a:buNone/>
            </a:pP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457200" indent="-2286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Vyjasnění pozice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SZP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vůči politice soudržnosti,</a:t>
            </a:r>
          </a:p>
          <a:p>
            <a:pPr marL="22860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2.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SZP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v kontextu rozvoje venkova.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MMR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navrhlo věcně významné úpravy materiálu, a to tak, aby z textu nevyplývalo, že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SZP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bude hrát při podpoře venkova v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ČR rozhodující roli. 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SZP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dosud nedokázala problémy venkova řešit dostatečně a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MMR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se domnívá, že v tomto směru se nic nezmění ani v budoucnosti. Navíc je třeba zdůraznit, že význam zemědělství jako součásti hospodářství venkova v posledních dekádách klesá. Podporu venkova je třeba na národní úrovni uchopit jednotně a komplexně, přičemž tvůrcem jasné strategie podpory venkova by mělo být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MMR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90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Podpora venkova ze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SZP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by měla být pouze součástí komplexního přístupu k podpoře rozvoje venkova na národní úrovni. Jedním z cílů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SZP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v ČR by měla být stabilizace populace malých obcí, a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to prostřednictvím podpory sektoru zemědělství, aktivit souvisejících s 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krajinotvorbou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, opatření v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rámci nástroje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CLLD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nebo dalších opatření, které budou doplňovat intervence ve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prospěch komplexního rozvoje venkova financované z jiných zdrojů. 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SZP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by měla být soustředěna na zvýšení produktivity zemědělství v ČR, na zatraktivnění zemědělství jako zaměstnavatelského sektoru nebo na zintenzivnění péče o krajinu, další oblasti rozvoje venkova by nicméně měly být součástí jiných politik (kohezní politiky, národní regionální politiky), které budou následovat jednotnou strategii rozvoje definovanou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MMR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cs-CZ" dirty="0" smtClean="0"/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MMR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spolu s partnery z území v současnosti pracuje na přípravě nové Strategie regionálního rozvoje ČR 21+, v rámci které bude podpora venkova příslušně uchopena.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MMR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také hraje rozhodující roli při přípravě materiálu Podpora obslužnosti venkova, jehož prostřednictvím by měl být zajištěn základní standard obslužnosti obyvatel ve všech venkovských oblastech.</a:t>
            </a: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Pro budoucí komplexní rozvoj venkova považuje </a:t>
            </a:r>
            <a:r>
              <a:rPr lang="cs-CZ" sz="1200" dirty="0" err="1" smtClean="0">
                <a:effectLst/>
                <a:latin typeface="Times New Roman"/>
                <a:ea typeface="Calibri"/>
                <a:cs typeface="Times New Roman"/>
              </a:rPr>
              <a:t>MMR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 za nezbytné si vyjasnit s příslušnými resorty a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dalšími partnery: 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1. Jednotnou definici pojmu venkov pro nastavení strategických dokumentů,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2. Kategorizaci/typologii venkova – v ČR neexistuje 1 homogenní venkov, venkov je vnitřně velmi různorodou kategorií, existuje několik typů venkova, které mají specifické problémy. Na</a:t>
            </a:r>
            <a:r>
              <a:rPr lang="cs-CZ" sz="1200" dirty="0" smtClean="0">
                <a:effectLst/>
                <a:latin typeface="+mn-lt"/>
                <a:ea typeface="Calibri"/>
                <a:cs typeface="Times New Roman"/>
              </a:rPr>
              <a:t> </a:t>
            </a: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řešení těchto specifických problémů musí být navržena vhodná opatření a regionálně citlivé nástroje (využití tzv. územní dimenze),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cs-CZ" sz="1200" dirty="0" smtClean="0">
                <a:effectLst/>
                <a:latin typeface="Times New Roman"/>
                <a:ea typeface="Calibri"/>
                <a:cs typeface="Times New Roman"/>
              </a:rPr>
              <a:t>3. řešení obslužnosti venkova, která je jedním ze základních předpokladů zajištění základního životního standardu na venkově.</a:t>
            </a:r>
            <a:endParaRPr lang="cs-CZ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19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0" dirty="0" smtClean="0"/>
              <a:t>Dotace je v režimu „SGEI de </a:t>
            </a:r>
            <a:r>
              <a:rPr lang="cs-CZ" sz="1200" i="0" dirty="0" err="1" smtClean="0"/>
              <a:t>minimis</a:t>
            </a:r>
            <a:r>
              <a:rPr lang="cs-CZ" sz="1200" i="0" dirty="0" smtClean="0"/>
              <a:t>“  tj. max. 500 tis. € příjemci za 3 po sobě jdoucí účetní období. 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38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200" b="1" dirty="0" smtClean="0"/>
              <a:t>DT č. 2 Vstupní byt</a:t>
            </a:r>
            <a:endParaRPr lang="cs-CZ" sz="1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/>
              <a:t>Žadatel: právnická osoba vyjma obcí a NNO</a:t>
            </a:r>
            <a:r>
              <a:rPr lang="cs-CZ" sz="1200" baseline="0" dirty="0" smtClean="0"/>
              <a:t> </a:t>
            </a:r>
            <a:r>
              <a:rPr lang="cs-CZ" sz="1200" b="1" baseline="0" dirty="0" smtClean="0"/>
              <a:t>(</a:t>
            </a:r>
            <a:r>
              <a:rPr lang="cs-CZ" sz="1200" b="1" dirty="0" smtClean="0"/>
              <a:t>obce a NNO mohou žádat o sociální byty v IROP)</a:t>
            </a:r>
          </a:p>
          <a:p>
            <a:endParaRPr lang="cs-CZ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 smtClean="0"/>
              <a:t>Dotace je v režimu („de </a:t>
            </a:r>
            <a:r>
              <a:rPr lang="cs-CZ" sz="1200" i="0" dirty="0" err="1" smtClean="0"/>
              <a:t>minimis</a:t>
            </a:r>
            <a:r>
              <a:rPr lang="cs-CZ" sz="1200" i="0" dirty="0" smtClean="0"/>
              <a:t>“ )tj. max. 200 tis. € příjemci za 3 po sobě jdoucí účetní období.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0" dirty="0" smtClean="0"/>
              <a:t>Dotace v režimu „SGEI de </a:t>
            </a:r>
            <a:r>
              <a:rPr lang="cs-CZ" sz="1200" i="0" dirty="0" err="1" smtClean="0"/>
              <a:t>minimis</a:t>
            </a:r>
            <a:r>
              <a:rPr lang="cs-CZ" sz="1200" i="0" dirty="0" smtClean="0"/>
              <a:t>“:  tj. max. 500 tis. € příjemci za 3 po sobě jdoucí účetní období.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75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/>
              <a:t>Podprogram: 	Bytové domy bez bariér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200" dirty="0" smtClean="0"/>
              <a:t>Dotace je poskytována ve výši max. 50 % nákladů na realizaci akce, maximálně však: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200" dirty="0" smtClean="0"/>
              <a:t>a) 200 tis. Kč v případě bezbariérových úprav přístupu do bytového domu a k výtahu;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200" dirty="0" smtClean="0"/>
              <a:t>b) 800 tis. Kč v případě výstavby výtahu pro jeden vchod do bytového domu;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200" dirty="0" smtClean="0"/>
              <a:t>c) 1 000 tis. Kč v případě výstavby výtahu a zároveň bezbariérových úprav přístupu k němu.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200" i="1" dirty="0" smtClean="0"/>
              <a:t>Dotace je poskytována v režimu „de </a:t>
            </a:r>
            <a:r>
              <a:rPr lang="cs-CZ" sz="1200" i="1" dirty="0" err="1" smtClean="0"/>
              <a:t>minimis</a:t>
            </a:r>
            <a:r>
              <a:rPr lang="cs-CZ" sz="1200" i="1" dirty="0" smtClean="0"/>
              <a:t>“, tj. max. 200 tis. €.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754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Font typeface="Wingdings" pitchFamily="2" charset="2"/>
              <a:buNone/>
              <a:defRPr/>
            </a:pPr>
            <a:r>
              <a:rPr lang="cs-CZ" sz="1200" b="1" dirty="0" smtClean="0">
                <a:solidFill>
                  <a:prstClr val="black"/>
                </a:solidFill>
                <a:cs typeface="Arial" pitchFamily="34" charset="0"/>
              </a:rPr>
              <a:t>Rozvoj základní a doprovodné infrastruktury</a:t>
            </a:r>
            <a:r>
              <a:rPr lang="cs-CZ" sz="1200" b="1" baseline="0" dirty="0" smtClean="0">
                <a:solidFill>
                  <a:prstClr val="black"/>
                </a:solidFill>
                <a:cs typeface="Arial" pitchFamily="34" charset="0"/>
              </a:rPr>
              <a:t> cestovního ruchu</a:t>
            </a:r>
            <a:endParaRPr lang="cs-CZ" sz="1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ClrTx/>
              <a:buFont typeface="Wingdings" pitchFamily="2" charset="2"/>
              <a:buChar char="Ø"/>
              <a:defRPr/>
            </a:pPr>
            <a:r>
              <a:rPr lang="cs-CZ" sz="1200" dirty="0" smtClean="0">
                <a:solidFill>
                  <a:prstClr val="black"/>
                </a:solidFill>
                <a:cs typeface="Arial" pitchFamily="34" charset="0"/>
              </a:rPr>
              <a:t>Zaměřen na rozvoj základní a doprovodné infrastruktury a služeb CR v regionech.</a:t>
            </a:r>
          </a:p>
          <a:p>
            <a:pPr marL="457200" indent="-457200">
              <a:spcBef>
                <a:spcPts val="0"/>
              </a:spcBef>
              <a:buClrTx/>
              <a:buFont typeface="Wingdings" pitchFamily="2" charset="2"/>
              <a:buChar char="Ø"/>
              <a:defRPr/>
            </a:pPr>
            <a:r>
              <a:rPr lang="cs-CZ" sz="1200" dirty="0" smtClean="0">
                <a:solidFill>
                  <a:prstClr val="black"/>
                </a:solidFill>
                <a:cs typeface="Arial" pitchFamily="34" charset="0"/>
              </a:rPr>
              <a:t>Aktivita přispívá ke zvýšení a zkvalitnění nabídky destinace a její atraktivity.</a:t>
            </a:r>
          </a:p>
          <a:p>
            <a:pPr marL="457200" indent="-457200">
              <a:spcBef>
                <a:spcPts val="0"/>
              </a:spcBef>
              <a:buClrTx/>
              <a:buFont typeface="Wingdings" pitchFamily="2" charset="2"/>
              <a:buChar char="Ø"/>
              <a:defRPr/>
            </a:pPr>
            <a:r>
              <a:rPr lang="cs-CZ" sz="1200" dirty="0" smtClean="0">
                <a:solidFill>
                  <a:prstClr val="black"/>
                </a:solidFill>
                <a:cs typeface="Arial" pitchFamily="34" charset="0"/>
              </a:rPr>
              <a:t>Zaměřen na podporu vzniku nové nebo rozvoj a zkvalitnění stávající infrastruktury (program umožní ekonomické využití potenciálu rozvoje cestovního ruchu).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Ø"/>
              <a:defRPr/>
            </a:pPr>
            <a:r>
              <a:rPr lang="cs-CZ" sz="1200" dirty="0" smtClean="0">
                <a:solidFill>
                  <a:prstClr val="black"/>
                </a:solidFill>
                <a:cs typeface="Arial" pitchFamily="34" charset="0"/>
              </a:rPr>
              <a:t>Cílem podprogramu je podpořit rozvoj podnikatelských i nepodnikatelských aktivit, které jsou určeny návštěvníkům případně rezidentům v rámci volnočasových aktivit.</a:t>
            </a:r>
          </a:p>
          <a:p>
            <a:pPr marL="0" indent="0">
              <a:spcBef>
                <a:spcPts val="0"/>
              </a:spcBef>
              <a:buClrTx/>
              <a:buFont typeface="Wingdings" pitchFamily="2" charset="2"/>
              <a:buNone/>
              <a:defRPr/>
            </a:pPr>
            <a:r>
              <a:rPr lang="cs-CZ" sz="1200" dirty="0" smtClean="0">
                <a:solidFill>
                  <a:prstClr val="black"/>
                </a:solidFill>
                <a:cs typeface="Arial" pitchFamily="34" charset="0"/>
              </a:rPr>
              <a:t>V rámci podprogramu budou podporovány: rozvoj doprovodné infrastruktury CR v regionech; vybavenost turistických tras; rozvoj navigačních a informačních systémů v destinacích; úprava lyžařských běžkařských tras; ekologicky šetrná doprava návštěvníků (úprava dopravních prostředků); monitoring návštěvníků.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75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Font typeface="Wingdings" pitchFamily="2" charset="2"/>
              <a:buNone/>
              <a:defRPr/>
            </a:pPr>
            <a:r>
              <a:rPr lang="cs-CZ" sz="1200" b="1" dirty="0" smtClean="0">
                <a:solidFill>
                  <a:prstClr val="black"/>
                </a:solidFill>
                <a:cs typeface="Arial" pitchFamily="34" charset="0"/>
              </a:rPr>
              <a:t>Marketingové aktivity v</a:t>
            </a:r>
            <a:r>
              <a:rPr lang="cs-CZ" sz="1200" b="1" baseline="0" dirty="0" smtClean="0">
                <a:solidFill>
                  <a:prstClr val="black"/>
                </a:solidFill>
                <a:cs typeface="Arial" pitchFamily="34" charset="0"/>
              </a:rPr>
              <a:t> cestovním ruchu</a:t>
            </a:r>
            <a:endParaRPr lang="cs-CZ" sz="1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cs-CZ" sz="1200" dirty="0" smtClean="0">
                <a:latin typeface="+mn-lt"/>
              </a:rPr>
              <a:t>Zaměřen na podporu destinačních společností</a:t>
            </a:r>
          </a:p>
          <a:p>
            <a:pPr>
              <a:spcBef>
                <a:spcPts val="0"/>
              </a:spcBef>
              <a:defRPr/>
            </a:pPr>
            <a:r>
              <a:rPr lang="cs-CZ" sz="1200" dirty="0" smtClean="0">
                <a:solidFill>
                  <a:prstClr val="black"/>
                </a:solidFill>
              </a:rPr>
              <a:t>V rámci podprogramu budou podporovány:</a:t>
            </a:r>
          </a:p>
          <a:p>
            <a:pPr marL="722313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200" dirty="0" smtClean="0">
                <a:solidFill>
                  <a:prstClr val="black"/>
                </a:solidFill>
                <a:latin typeface="+mn-lt"/>
              </a:rPr>
              <a:t>řízení destinace </a:t>
            </a:r>
          </a:p>
          <a:p>
            <a:pPr marL="722313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200" dirty="0" smtClean="0">
                <a:solidFill>
                  <a:prstClr val="black"/>
                </a:solidFill>
                <a:latin typeface="+mn-lt"/>
              </a:rPr>
              <a:t>marketingové výzkumy </a:t>
            </a:r>
          </a:p>
          <a:p>
            <a:pPr marL="722313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200" dirty="0" smtClean="0">
                <a:solidFill>
                  <a:prstClr val="black"/>
                </a:solidFill>
                <a:latin typeface="+mn-lt"/>
              </a:rPr>
              <a:t>tvorba a inovace produktů </a:t>
            </a:r>
          </a:p>
          <a:p>
            <a:pPr marL="722313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200" dirty="0" err="1" smtClean="0">
                <a:solidFill>
                  <a:prstClr val="black"/>
                </a:solidFill>
                <a:latin typeface="+mn-lt"/>
              </a:rPr>
              <a:t>branding</a:t>
            </a:r>
            <a:r>
              <a:rPr lang="cs-CZ" sz="1200" dirty="0" smtClean="0">
                <a:solidFill>
                  <a:prstClr val="black"/>
                </a:solidFill>
                <a:latin typeface="+mn-lt"/>
              </a:rPr>
              <a:t> destinace </a:t>
            </a:r>
          </a:p>
          <a:p>
            <a:pPr marL="722313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200" dirty="0" smtClean="0">
                <a:solidFill>
                  <a:prstClr val="black"/>
                </a:solidFill>
                <a:latin typeface="+mn-lt"/>
              </a:rPr>
              <a:t>distribuce produktů cestovního ruchu </a:t>
            </a:r>
          </a:p>
          <a:p>
            <a:pPr marL="722313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200" dirty="0" smtClean="0">
                <a:solidFill>
                  <a:prstClr val="black"/>
                </a:solidFill>
                <a:latin typeface="+mn-lt"/>
              </a:rPr>
              <a:t>komunikace</a:t>
            </a:r>
          </a:p>
          <a:p>
            <a:pPr marL="722313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1200" dirty="0" smtClean="0">
                <a:solidFill>
                  <a:prstClr val="black"/>
                </a:solidFill>
                <a:latin typeface="+mn-lt"/>
              </a:rPr>
              <a:t>marketingové partnerství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75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K žádosti nutné přiložit mj. </a:t>
            </a:r>
            <a:r>
              <a:rPr lang="cs-CZ" altLang="cs-CZ" sz="1200" b="1" dirty="0" smtClean="0"/>
              <a:t>schválené zadání ÚP + smlouva se zpracovateli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75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75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r.cz/" TargetMode="External"/><Relationship Id="rId2" Type="http://schemas.openxmlformats.org/officeDocument/2006/relationships/hyperlink" Target="mailto:David.Koppitz@mmr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Seminář, Země živitelka, 25. srpna 2017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859216" cy="1008112"/>
          </a:xfrm>
        </p:spPr>
        <p:txBody>
          <a:bodyPr/>
          <a:lstStyle/>
          <a:p>
            <a:r>
              <a:rPr lang="cs-CZ" sz="4000" dirty="0" smtClean="0"/>
              <a:t>Podpora rozvoje venkova v ČR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6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40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Program: 		Podpora bydlení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Podprogram: 	Podporované byty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500" dirty="0"/>
              <a:t> 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500" b="1" dirty="0"/>
              <a:t>DT </a:t>
            </a:r>
            <a:r>
              <a:rPr lang="cs-CZ" sz="1500" b="1" dirty="0" smtClean="0"/>
              <a:t>č. 2 </a:t>
            </a:r>
            <a:r>
              <a:rPr lang="cs-CZ" sz="1500" b="1" dirty="0"/>
              <a:t>Vstupní byt </a:t>
            </a:r>
            <a:r>
              <a:rPr lang="cs-CZ" sz="1500" dirty="0"/>
              <a:t>je určen pro sociálně slabé občany. Výše dotace až 550 tis. Kč (600 tis. Kč v případě vzniku upravitelného bytu). VB lze i koupit nebo získat v dražbě jako byt již existující. Stáří takového bytu musí být nejméně deset let.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5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500" dirty="0" smtClean="0"/>
              <a:t>Výše dotace: max. 80 </a:t>
            </a:r>
            <a:r>
              <a:rPr lang="cs-CZ" sz="1500" dirty="0"/>
              <a:t>% z nižší ceny bytu kupní nebo odhadní, max. 400 tis. Kč na jeden </a:t>
            </a:r>
            <a:r>
              <a:rPr lang="cs-CZ" sz="1500" dirty="0" smtClean="0"/>
              <a:t>byt</a:t>
            </a:r>
            <a:r>
              <a:rPr lang="cs-CZ" sz="1500" dirty="0"/>
              <a:t> </a:t>
            </a:r>
            <a:r>
              <a:rPr lang="cs-CZ" sz="1500" i="1" dirty="0" smtClean="0"/>
              <a:t>(„</a:t>
            </a:r>
            <a:r>
              <a:rPr lang="cs-CZ" sz="1500" i="1" dirty="0"/>
              <a:t>de </a:t>
            </a:r>
            <a:r>
              <a:rPr lang="cs-CZ" sz="1500" i="1" dirty="0" err="1"/>
              <a:t>minimis</a:t>
            </a:r>
            <a:r>
              <a:rPr lang="cs-CZ" sz="1500" i="1" dirty="0"/>
              <a:t>“ </a:t>
            </a:r>
            <a:r>
              <a:rPr lang="cs-CZ" sz="1500" i="1" dirty="0" smtClean="0"/>
              <a:t>)</a:t>
            </a:r>
            <a:endParaRPr lang="cs-CZ" sz="15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5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500" dirty="0" smtClean="0"/>
              <a:t>Žadatel</a:t>
            </a:r>
            <a:r>
              <a:rPr lang="cs-CZ" sz="1500" dirty="0"/>
              <a:t>: právnická osoba </a:t>
            </a:r>
            <a:r>
              <a:rPr lang="cs-CZ" sz="1500" dirty="0" smtClean="0"/>
              <a:t>(vyjma </a:t>
            </a:r>
            <a:r>
              <a:rPr lang="cs-CZ" sz="1500" dirty="0"/>
              <a:t>obcí a </a:t>
            </a:r>
            <a:r>
              <a:rPr lang="cs-CZ" sz="1500" dirty="0" smtClean="0"/>
              <a:t>NNO)</a:t>
            </a:r>
            <a:endParaRPr lang="cs-CZ" sz="15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500" dirty="0"/>
              <a:t> 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500" b="1" dirty="0" smtClean="0"/>
              <a:t>DT č. 3 </a:t>
            </a:r>
            <a:r>
              <a:rPr lang="cs-CZ" sz="1500" b="1" dirty="0"/>
              <a:t>Komunitní dům seniorů </a:t>
            </a:r>
            <a:r>
              <a:rPr lang="cs-CZ" sz="1500" dirty="0"/>
              <a:t>je cílem výstavby zajištění sociálního nájemního bydlení pro seniory 60+ tak, aby došlo k uchování a prodloužení jejich soběstačnosti a nezávislosti a současně aby byl umožněn komunitní způsob života na principu sousedské výpomoci. </a:t>
            </a:r>
            <a:endParaRPr lang="cs-CZ" sz="15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5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500" dirty="0" smtClean="0"/>
              <a:t>Výše </a:t>
            </a:r>
            <a:r>
              <a:rPr lang="cs-CZ" sz="1500" dirty="0"/>
              <a:t>dotace: max. 600 tis. na jeden </a:t>
            </a:r>
            <a:r>
              <a:rPr lang="cs-CZ" sz="1500" dirty="0" smtClean="0"/>
              <a:t>byt </a:t>
            </a:r>
            <a:r>
              <a:rPr lang="cs-CZ" sz="1500" i="1" dirty="0" smtClean="0"/>
              <a:t>(„SGEI de </a:t>
            </a:r>
            <a:r>
              <a:rPr lang="cs-CZ" sz="1500" i="1" dirty="0" err="1" smtClean="0"/>
              <a:t>minimis</a:t>
            </a:r>
            <a:r>
              <a:rPr lang="cs-CZ" sz="1500" i="1" dirty="0" smtClean="0"/>
              <a:t>“)</a:t>
            </a:r>
            <a:endParaRPr lang="cs-CZ" sz="15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5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500" dirty="0" smtClean="0"/>
              <a:t>Žadatel</a:t>
            </a:r>
            <a:r>
              <a:rPr lang="cs-CZ" sz="1500" dirty="0"/>
              <a:t>: právnická osoba včetně obcí </a:t>
            </a:r>
          </a:p>
          <a:p>
            <a:pPr>
              <a:spcAft>
                <a:spcPts val="600"/>
              </a:spcAft>
            </a:pPr>
            <a:endParaRPr lang="cs-CZ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504056"/>
          </a:xfrm>
        </p:spPr>
        <p:txBody>
          <a:bodyPr/>
          <a:lstStyle/>
          <a:p>
            <a:r>
              <a:rPr lang="cs-CZ" dirty="0" smtClean="0"/>
              <a:t>Dotace – bytová politika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1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Program: 		Podpora bydlení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Podprogram: 	Olověné rozvody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15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Cíl: Zkvalitnění </a:t>
            </a:r>
            <a:r>
              <a:rPr lang="cs-CZ" sz="1500" dirty="0"/>
              <a:t>bytového fondu snížením obsahu olova v pitné vodě.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/>
              <a:t>Výše dotace: </a:t>
            </a:r>
            <a:r>
              <a:rPr lang="cs-CZ" sz="1500" dirty="0" smtClean="0"/>
              <a:t>20 </a:t>
            </a:r>
            <a:r>
              <a:rPr lang="cs-CZ" sz="1500" dirty="0"/>
              <a:t>tis. Kč na 1 bytovou </a:t>
            </a:r>
            <a:r>
              <a:rPr lang="cs-CZ" sz="1500" dirty="0" smtClean="0"/>
              <a:t>jednotku</a:t>
            </a:r>
            <a:r>
              <a:rPr lang="cs-CZ" sz="1500" i="1" dirty="0"/>
              <a:t> </a:t>
            </a:r>
            <a:r>
              <a:rPr lang="cs-CZ" sz="1500" i="1" dirty="0" smtClean="0"/>
              <a:t>(„de </a:t>
            </a:r>
            <a:r>
              <a:rPr lang="cs-CZ" sz="1500" i="1" dirty="0" err="1" smtClean="0"/>
              <a:t>minimis</a:t>
            </a:r>
            <a:r>
              <a:rPr lang="cs-CZ" sz="1500" i="1" dirty="0" smtClean="0"/>
              <a:t>“)</a:t>
            </a:r>
            <a:endParaRPr lang="cs-CZ" sz="15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Žadatel</a:t>
            </a:r>
            <a:r>
              <a:rPr lang="cs-CZ" sz="1500" dirty="0"/>
              <a:t>: vlastník nebo spoluvlastník domu či společenství vlastníků bytových jednotek v domě s olověnými domovními rozvody vody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1500" b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Program</a:t>
            </a:r>
            <a:r>
              <a:rPr lang="cs-CZ" sz="1500" b="1" dirty="0"/>
              <a:t>: 		Podpora bydlení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/>
              <a:t>Podprogram: 	</a:t>
            </a:r>
            <a:r>
              <a:rPr lang="cs-CZ" sz="1500" b="1" dirty="0" smtClean="0"/>
              <a:t>Bytové domy bez bariér</a:t>
            </a:r>
            <a:endParaRPr lang="cs-CZ" sz="15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15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Cíl: Zkvalitnit </a:t>
            </a:r>
            <a:r>
              <a:rPr lang="cs-CZ" sz="1500" dirty="0"/>
              <a:t>bytový fond odstraněním bariér při vstupu do domu a do výtahu a výstavbou výtahů v domech, které jím nejsou vybaveny.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15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Výše dotace: 50%, 200 tis. Kč – 1 mil. Kč </a:t>
            </a:r>
            <a:r>
              <a:rPr lang="cs-CZ" sz="1500" i="1" dirty="0"/>
              <a:t>(„de </a:t>
            </a:r>
            <a:r>
              <a:rPr lang="cs-CZ" sz="1500" i="1" dirty="0" err="1"/>
              <a:t>minimis</a:t>
            </a:r>
            <a:r>
              <a:rPr lang="cs-CZ" sz="1500" i="1" dirty="0"/>
              <a:t>“)</a:t>
            </a:r>
            <a:endParaRPr lang="cs-CZ" sz="15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Žadatel:</a:t>
            </a:r>
            <a:r>
              <a:rPr lang="cs-CZ" sz="1500" b="1" dirty="0" smtClean="0"/>
              <a:t> </a:t>
            </a:r>
            <a:r>
              <a:rPr lang="cs-CZ" sz="1500" dirty="0" smtClean="0"/>
              <a:t>vlastník </a:t>
            </a:r>
            <a:r>
              <a:rPr lang="cs-CZ" sz="1500" dirty="0"/>
              <a:t>nebo </a:t>
            </a:r>
            <a:r>
              <a:rPr lang="cs-CZ" sz="1500" dirty="0" smtClean="0"/>
              <a:t>spoluvlastník </a:t>
            </a:r>
            <a:r>
              <a:rPr lang="cs-CZ" sz="1500" dirty="0"/>
              <a:t>bytových domů a SVJ</a:t>
            </a:r>
          </a:p>
          <a:p>
            <a:pPr>
              <a:spcAft>
                <a:spcPts val="600"/>
              </a:spcAft>
            </a:pPr>
            <a:endParaRPr lang="cs-CZ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504056"/>
          </a:xfrm>
        </p:spPr>
        <p:txBody>
          <a:bodyPr/>
          <a:lstStyle/>
          <a:p>
            <a:r>
              <a:rPr lang="cs-CZ" dirty="0" smtClean="0"/>
              <a:t>Dotace – bytová politika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6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Program: 		Národní program podpory cestovního ruchu v regionech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Podprogram: 	Rozvoj základní a doprovodné infrastruktury cestovního ruchu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		(investiční aktivity)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Cíl: </a:t>
            </a:r>
            <a:r>
              <a:rPr lang="cs-CZ" sz="1600" dirty="0" smtClean="0"/>
              <a:t>rozvoj </a:t>
            </a:r>
            <a:r>
              <a:rPr lang="cs-CZ" sz="1600" dirty="0"/>
              <a:t>základní a doprovodné infrastruktury cestovního ruchu</a:t>
            </a:r>
            <a:r>
              <a:rPr lang="cs-CZ" sz="1600" dirty="0" smtClean="0"/>
              <a:t>, podpora </a:t>
            </a:r>
            <a:r>
              <a:rPr lang="cs-CZ" sz="1600" dirty="0"/>
              <a:t>investic do CR a rozšíření rozsahu poskytovaných služeb</a:t>
            </a:r>
            <a:r>
              <a:rPr lang="cs-CZ" sz="1600" dirty="0" smtClean="0"/>
              <a:t>, zachování </a:t>
            </a:r>
            <a:r>
              <a:rPr lang="cs-CZ" sz="1600" dirty="0"/>
              <a:t>zaměstnanosti v oblasti CR</a:t>
            </a:r>
            <a:r>
              <a:rPr lang="cs-CZ" sz="1600" dirty="0" smtClean="0"/>
              <a:t>, zpřístupnění </a:t>
            </a:r>
            <a:r>
              <a:rPr lang="cs-CZ" sz="1600" dirty="0"/>
              <a:t>aktivit spojených s cestovním ruchem širší cílové skupině</a:t>
            </a:r>
            <a:r>
              <a:rPr lang="cs-CZ" sz="1600" dirty="0" smtClean="0"/>
              <a:t>, rozprostření </a:t>
            </a:r>
            <a:r>
              <a:rPr lang="cs-CZ" sz="1600" dirty="0"/>
              <a:t>návštěvnosti (rovnoměrná návštěvnost regionů, omezení sezónnosti</a:t>
            </a:r>
            <a:r>
              <a:rPr lang="cs-CZ" sz="1600" dirty="0" smtClean="0"/>
              <a:t>), podpora </a:t>
            </a:r>
            <a:r>
              <a:rPr lang="cs-CZ" sz="1600" dirty="0"/>
              <a:t>tvorby produktů a marketingové aktivity v cestovním ruchu</a:t>
            </a:r>
            <a:r>
              <a:rPr lang="cs-CZ" sz="1600" dirty="0" smtClean="0"/>
              <a:t>, posilování </a:t>
            </a:r>
            <a:r>
              <a:rPr lang="cs-CZ" sz="1600" dirty="0"/>
              <a:t>konkurenceschopnosti regionálních destinací</a:t>
            </a:r>
            <a:r>
              <a:rPr lang="cs-CZ" sz="1600" dirty="0" smtClean="0"/>
              <a:t>, rozvoj </a:t>
            </a:r>
            <a:r>
              <a:rPr lang="cs-CZ" sz="1600" dirty="0"/>
              <a:t>kvality služeb</a:t>
            </a:r>
            <a:r>
              <a:rPr lang="cs-CZ" sz="16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Dotační </a:t>
            </a:r>
            <a:r>
              <a:rPr lang="cs-CZ" sz="1600" dirty="0" smtClean="0"/>
              <a:t>tituly:  </a:t>
            </a:r>
            <a:endParaRPr lang="cs-CZ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DT č</a:t>
            </a:r>
            <a:r>
              <a:rPr lang="cs-CZ" sz="1600" dirty="0"/>
              <a:t>. 1: Podpora nadregionálních aktivit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DT č</a:t>
            </a:r>
            <a:r>
              <a:rPr lang="cs-CZ" sz="1600" dirty="0"/>
              <a:t>. 2: Rozvoj základní a doprovodné infrastruktury CR („podnikatelé“)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DT č</a:t>
            </a:r>
            <a:r>
              <a:rPr lang="cs-CZ" sz="1600" dirty="0"/>
              <a:t>. 3: Rozvoj veřejné infrastruktury cestovního ruchu („obce, NNO“)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Žadatel</a:t>
            </a:r>
            <a:r>
              <a:rPr lang="cs-CZ" sz="1600" dirty="0"/>
              <a:t>: 	</a:t>
            </a:r>
            <a:r>
              <a:rPr lang="cs-CZ" sz="1600" b="1" dirty="0"/>
              <a:t>obce</a:t>
            </a:r>
            <a:r>
              <a:rPr lang="cs-CZ" sz="1600" dirty="0"/>
              <a:t>, kraje, podnikatelé, provozovatelé TIC, geoparky, NNO, destinační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společnosti, mikroregiony, DSO apod.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Výše dotace: max</a:t>
            </a:r>
            <a:r>
              <a:rPr lang="cs-CZ" sz="1600" dirty="0"/>
              <a:t>. 50 % celkových uznatelných nákladů akce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504056"/>
          </a:xfrm>
        </p:spPr>
        <p:txBody>
          <a:bodyPr/>
          <a:lstStyle/>
          <a:p>
            <a:r>
              <a:rPr lang="cs-CZ" dirty="0" smtClean="0"/>
              <a:t>Dotace – cestovní ruch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7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Program: 		Národní program podpory cestovního ruchu v regionech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Podprogram: 	Marketingové aktivity v cestovním ruchu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		(neinvestiční aktivity)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Cíl: </a:t>
            </a:r>
            <a:r>
              <a:rPr lang="cs-CZ" sz="1600" dirty="0"/>
              <a:t>zvýšení povědomí o nabídce CR v destinacích ČR mezi domácími i zahraničními návštěvníky</a:t>
            </a:r>
            <a:r>
              <a:rPr lang="cs-CZ" sz="1600" dirty="0" smtClean="0"/>
              <a:t>, rozvoj </a:t>
            </a:r>
            <a:r>
              <a:rPr lang="cs-CZ" sz="1600" dirty="0" err="1"/>
              <a:t>brandingu</a:t>
            </a:r>
            <a:r>
              <a:rPr lang="cs-CZ" sz="1600" dirty="0"/>
              <a:t> destinací</a:t>
            </a:r>
            <a:r>
              <a:rPr lang="cs-CZ" sz="1600" dirty="0" smtClean="0"/>
              <a:t>, zachování </a:t>
            </a:r>
            <a:r>
              <a:rPr lang="cs-CZ" sz="1600" dirty="0"/>
              <a:t>zaměstnanosti v regionech</a:t>
            </a:r>
            <a:r>
              <a:rPr lang="cs-CZ" sz="1600" dirty="0" smtClean="0"/>
              <a:t>, zlepšení </a:t>
            </a:r>
            <a:r>
              <a:rPr lang="cs-CZ" sz="1600" dirty="0"/>
              <a:t>provázanosti a koordinace nabídky CR na území kraje, </a:t>
            </a:r>
            <a:r>
              <a:rPr lang="cs-CZ" sz="1600" dirty="0" smtClean="0"/>
              <a:t>zkvalitnění </a:t>
            </a:r>
            <a:r>
              <a:rPr lang="cs-CZ" sz="1600" dirty="0"/>
              <a:t>strategického </a:t>
            </a:r>
            <a:r>
              <a:rPr lang="cs-CZ" sz="1600" dirty="0" smtClean="0"/>
              <a:t>rozhodování </a:t>
            </a:r>
            <a:r>
              <a:rPr lang="cs-CZ" sz="1600" dirty="0"/>
              <a:t>v destinacích CR</a:t>
            </a:r>
            <a:r>
              <a:rPr lang="cs-CZ" sz="1600" dirty="0" smtClean="0"/>
              <a:t>, podpora </a:t>
            </a:r>
            <a:r>
              <a:rPr lang="cs-CZ" sz="1600" dirty="0"/>
              <a:t>tvorby produktů a marketingové aktivity v cestovním ruchu</a:t>
            </a:r>
            <a:r>
              <a:rPr lang="cs-CZ" sz="1600" dirty="0" smtClean="0"/>
              <a:t>, posilování </a:t>
            </a:r>
            <a:r>
              <a:rPr lang="cs-CZ" sz="1600" dirty="0"/>
              <a:t>konkurenceschopnosti regionálních destinací</a:t>
            </a:r>
            <a:r>
              <a:rPr lang="cs-CZ" sz="1600" dirty="0" smtClean="0"/>
              <a:t>, rozvoj </a:t>
            </a:r>
            <a:r>
              <a:rPr lang="cs-CZ" sz="1600" dirty="0"/>
              <a:t>kvality služeb</a:t>
            </a:r>
            <a:r>
              <a:rPr lang="cs-CZ" sz="16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/>
              <a:t>Dotační </a:t>
            </a:r>
            <a:r>
              <a:rPr lang="cs-CZ" sz="1600" dirty="0" smtClean="0"/>
              <a:t>tituly:  </a:t>
            </a:r>
            <a:endParaRPr lang="cs-CZ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DT č</a:t>
            </a:r>
            <a:r>
              <a:rPr lang="cs-CZ" sz="1600" dirty="0"/>
              <a:t>. 1: Marketingové aktivity na úrovni krajů (odd. CR kraje, krajská DS)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DT č</a:t>
            </a:r>
            <a:r>
              <a:rPr lang="cs-CZ" sz="1600" dirty="0"/>
              <a:t>. 2: Marketingové aktivity na oblastní a lokální úrovni (registrovaná destinační společnost – různé právní subjektivity – zapsaný spolek, svazek obcí, o.p.s., </a:t>
            </a:r>
            <a:r>
              <a:rPr lang="cs-CZ" sz="1600" dirty="0" err="1"/>
              <a:t>p.o</a:t>
            </a:r>
            <a:r>
              <a:rPr lang="cs-CZ" sz="1600" dirty="0"/>
              <a:t>. aj.)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Žadatel</a:t>
            </a:r>
            <a:r>
              <a:rPr lang="cs-CZ" sz="1600" dirty="0"/>
              <a:t>: 	krajská destinační společnost, oddělení CR kraje, registrovaná destinační společnost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Výše </a:t>
            </a:r>
            <a:r>
              <a:rPr lang="cs-CZ" sz="1600" dirty="0"/>
              <a:t>dotace: 	max. 50 % celkových uznatelných nákladů akce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cs-CZ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504056"/>
          </a:xfrm>
        </p:spPr>
        <p:txBody>
          <a:bodyPr/>
          <a:lstStyle/>
          <a:p>
            <a:r>
              <a:rPr lang="cs-CZ" dirty="0" smtClean="0"/>
              <a:t>Dotace – cestovní ruch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0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5365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Program: 		Podpora územně plánovacích činností obcí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Podprogram: 	Podpora územně plánovacích dokumentací obcí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		(neinvestiční aktivity)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Cíl: </a:t>
            </a:r>
            <a:r>
              <a:rPr lang="cs-CZ" sz="1600" dirty="0" smtClean="0"/>
              <a:t>Podpora pořízení územních plánů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cs-CZ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Žadatel: Obec na území ČR </a:t>
            </a:r>
            <a:endParaRPr lang="cs-CZ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(</a:t>
            </a:r>
            <a:r>
              <a:rPr lang="cs-CZ" sz="1600" dirty="0"/>
              <a:t>mimo ORP, hl. město Prahu a mimo obce, které pořídily/pořizují územní plán a byly/jsou příjemcem dotace na pořízení návrhu územního plánu z IOP, nebo z Programu rozvoje venkova)</a:t>
            </a:r>
          </a:p>
          <a:p>
            <a:r>
              <a:rPr lang="cs-CZ" sz="1600" i="1" dirty="0"/>
              <a:t>Obec nemá žádný územní plán, nebo má územní plán obce nebo územní plán sídelního útvaru schválený před 1. 1. </a:t>
            </a:r>
            <a:r>
              <a:rPr lang="cs-CZ" sz="1600" i="1" dirty="0" smtClean="0"/>
              <a:t>2007.</a:t>
            </a:r>
            <a:endParaRPr lang="cs-CZ" sz="1600" i="1" dirty="0"/>
          </a:p>
          <a:p>
            <a:r>
              <a:rPr lang="cs-CZ" sz="1600" dirty="0" smtClean="0"/>
              <a:t>Výše </a:t>
            </a:r>
            <a:r>
              <a:rPr lang="cs-CZ" sz="1600" dirty="0"/>
              <a:t>dotace: </a:t>
            </a:r>
            <a:r>
              <a:rPr lang="cs-CZ" sz="1600" dirty="0" smtClean="0"/>
              <a:t>80</a:t>
            </a:r>
            <a:r>
              <a:rPr lang="cs-CZ" sz="1600" dirty="0"/>
              <a:t>% </a:t>
            </a:r>
            <a:r>
              <a:rPr lang="cs-CZ" sz="1600" dirty="0" smtClean="0"/>
              <a:t>max. 400 tis. Kč na </a:t>
            </a:r>
            <a:r>
              <a:rPr lang="cs-CZ" sz="1600" dirty="0"/>
              <a:t>jeden územní </a:t>
            </a:r>
            <a:r>
              <a:rPr lang="cs-CZ" sz="1600" dirty="0" smtClean="0"/>
              <a:t>plán</a:t>
            </a:r>
            <a:endParaRPr lang="cs-CZ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cs-CZ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dirty="0" smtClean="0"/>
              <a:t>Dotace – územní plánování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3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5365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600" b="1" dirty="0" smtClean="0"/>
              <a:t>Oblasti podpory 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600" dirty="0" smtClean="0"/>
              <a:t>Podpora </a:t>
            </a:r>
            <a:r>
              <a:rPr lang="cs-CZ" sz="1600" dirty="0"/>
              <a:t>a ochrana veřejného zájmu na úseku bezbariérového užívání </a:t>
            </a:r>
            <a:r>
              <a:rPr lang="cs-CZ" sz="1600" dirty="0" smtClean="0"/>
              <a:t>staveb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600" dirty="0" smtClean="0"/>
              <a:t>Metodická </a:t>
            </a:r>
            <a:r>
              <a:rPr lang="cs-CZ" sz="1600" dirty="0"/>
              <a:t>podpora poradenství v oblasti bydlení </a:t>
            </a:r>
            <a:endParaRPr lang="cs-CZ" sz="1600" dirty="0" smtClean="0"/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600" dirty="0" smtClean="0"/>
              <a:t>Udržitelný </a:t>
            </a:r>
            <a:r>
              <a:rPr lang="cs-CZ" sz="1600" dirty="0"/>
              <a:t>rozvoj cestovního ruchu na celostátní úrovni </a:t>
            </a:r>
            <a:endParaRPr lang="cs-CZ" sz="1600" dirty="0" smtClean="0"/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600" dirty="0" smtClean="0"/>
              <a:t>Udržitelný </a:t>
            </a:r>
            <a:r>
              <a:rPr lang="cs-CZ" sz="1600" dirty="0"/>
              <a:t>rozvoj regionů, měst a obcí </a:t>
            </a:r>
            <a:endParaRPr lang="cs-CZ" sz="1600" dirty="0" smtClean="0"/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600" dirty="0" smtClean="0"/>
              <a:t>Podpora </a:t>
            </a:r>
            <a:r>
              <a:rPr lang="cs-CZ" sz="1600" dirty="0"/>
              <a:t>činnosti Horské služby ČR, o.p.s.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cs-CZ" sz="16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cs-CZ" sz="16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Výše dotace: do </a:t>
            </a:r>
            <a:r>
              <a:rPr lang="cs-CZ" sz="1600" dirty="0"/>
              <a:t>70% uznatelných nákladů </a:t>
            </a:r>
            <a:endParaRPr lang="cs-CZ" sz="16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cs-CZ" sz="1600" dirty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Žadatel: nestátní nezisková organizace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dirty="0" smtClean="0"/>
              <a:t>Dotace – nestátní neziskové organizace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6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cs-CZ" sz="1800" dirty="0" smtClean="0"/>
              <a:t>Zajištění </a:t>
            </a:r>
            <a:r>
              <a:rPr lang="cs-CZ" sz="1800" dirty="0"/>
              <a:t>udržitelného rozvoje venkova </a:t>
            </a:r>
            <a:r>
              <a:rPr lang="cs-CZ" sz="1800" dirty="0" smtClean="0">
                <a:latin typeface="Calibri"/>
              </a:rPr>
              <a:t>– </a:t>
            </a:r>
            <a:r>
              <a:rPr lang="cs-CZ" sz="1800" dirty="0" smtClean="0"/>
              <a:t>nezbytné </a:t>
            </a:r>
            <a:r>
              <a:rPr lang="cs-CZ" sz="1800" b="1" dirty="0"/>
              <a:t>umožnit využití jeho vnitřního (místního) </a:t>
            </a:r>
            <a:r>
              <a:rPr lang="cs-CZ" sz="1800" b="1" dirty="0" smtClean="0"/>
              <a:t>potenciálu.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Za účelem mobilizace místního potenciálu je třeba posílit a usnadnit iniciativy </a:t>
            </a:r>
            <a:r>
              <a:rPr lang="cs-CZ" sz="1800" dirty="0" err="1" smtClean="0"/>
              <a:t>CLLD</a:t>
            </a:r>
            <a:r>
              <a:rPr lang="cs-CZ" sz="18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Nástrojem </a:t>
            </a:r>
            <a:r>
              <a:rPr lang="cs-CZ" sz="1800" dirty="0"/>
              <a:t>pro implementaci </a:t>
            </a:r>
            <a:r>
              <a:rPr lang="cs-CZ" sz="1800" dirty="0" err="1"/>
              <a:t>CLLD</a:t>
            </a:r>
            <a:r>
              <a:rPr lang="cs-CZ" sz="1800" dirty="0"/>
              <a:t> na venkově jsou </a:t>
            </a:r>
            <a:r>
              <a:rPr lang="cs-CZ" sz="1800" b="1" dirty="0"/>
              <a:t>místní akční </a:t>
            </a:r>
            <a:r>
              <a:rPr lang="cs-CZ" sz="1800" b="1" dirty="0" smtClean="0"/>
              <a:t>skupiny (MAS).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MAS </a:t>
            </a:r>
            <a:r>
              <a:rPr lang="cs-CZ" sz="1800" dirty="0" smtClean="0">
                <a:latin typeface="Calibri"/>
              </a:rPr>
              <a:t>– </a:t>
            </a:r>
            <a:r>
              <a:rPr lang="cs-CZ" sz="1800" b="1" dirty="0" smtClean="0"/>
              <a:t>organizace </a:t>
            </a:r>
            <a:r>
              <a:rPr lang="cs-CZ" sz="1800" b="1" dirty="0"/>
              <a:t>místního partnerství zastupující veřejné a soukromé místní socioekonomické </a:t>
            </a:r>
            <a:r>
              <a:rPr lang="cs-CZ" sz="1800" b="1" dirty="0" smtClean="0"/>
              <a:t>zájmy.</a:t>
            </a:r>
          </a:p>
          <a:p>
            <a:pPr marL="285750" indent="-285750">
              <a:buFontTx/>
              <a:buChar char="-"/>
            </a:pPr>
            <a:r>
              <a:rPr lang="pl-PL" sz="1800" b="1" dirty="0" smtClean="0"/>
              <a:t>CLLD </a:t>
            </a:r>
            <a:r>
              <a:rPr lang="pl-PL" sz="1800" b="1" dirty="0"/>
              <a:t>je postaven na principech metody </a:t>
            </a:r>
            <a:r>
              <a:rPr lang="pl-PL" sz="1800" b="1" dirty="0" smtClean="0"/>
              <a:t>LEADER.</a:t>
            </a:r>
          </a:p>
          <a:p>
            <a:pPr marL="285750" indent="-285750">
              <a:buFontTx/>
              <a:buChar char="-"/>
            </a:pPr>
            <a:r>
              <a:rPr lang="cs-CZ" sz="1800" dirty="0">
                <a:latin typeface="+mn-lt"/>
              </a:rPr>
              <a:t>v ČR </a:t>
            </a:r>
            <a:r>
              <a:rPr lang="cs-CZ" sz="1800" dirty="0" err="1" smtClean="0">
                <a:latin typeface="+mn-lt"/>
              </a:rPr>
              <a:t>CLLD</a:t>
            </a:r>
            <a:r>
              <a:rPr lang="cs-CZ" sz="1800" dirty="0" smtClean="0">
                <a:latin typeface="+mn-lt"/>
              </a:rPr>
              <a:t> využíván </a:t>
            </a:r>
            <a:r>
              <a:rPr lang="cs-CZ" sz="1800" dirty="0">
                <a:latin typeface="+mn-lt"/>
              </a:rPr>
              <a:t>ve venkovském území, konkrétně v tzv. území </a:t>
            </a:r>
            <a:r>
              <a:rPr lang="cs-CZ" sz="1800" dirty="0" smtClean="0">
                <a:latin typeface="+mn-lt"/>
              </a:rPr>
              <a:t>MAS (10</a:t>
            </a:r>
            <a:r>
              <a:rPr lang="cs-CZ" sz="1800" dirty="0" smtClean="0">
                <a:latin typeface="Calibri"/>
              </a:rPr>
              <a:t> </a:t>
            </a:r>
            <a:r>
              <a:rPr lang="cs-CZ" sz="1800" dirty="0" smtClean="0">
                <a:latin typeface="+mn-lt"/>
              </a:rPr>
              <a:t>tis. – 100 tis. obyvatel, obce do 25 tis. obyvatel).</a:t>
            </a:r>
            <a:endParaRPr lang="cs-CZ" sz="1800" dirty="0">
              <a:latin typeface="+mn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Komunitně vedený místní rozvoj (</a:t>
            </a:r>
            <a:r>
              <a:rPr lang="cs-CZ" dirty="0" err="1" smtClean="0"/>
              <a:t>CLLD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62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439248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cs-CZ" sz="1800" dirty="0" smtClean="0">
                <a:latin typeface="+mn-lt"/>
              </a:rPr>
              <a:t>Území MAS </a:t>
            </a:r>
            <a:r>
              <a:rPr lang="cs-CZ" sz="1800" dirty="0">
                <a:latin typeface="+mn-lt"/>
              </a:rPr>
              <a:t>vytvářeno prostřednictvím dobrovolného sdružování </a:t>
            </a:r>
            <a:r>
              <a:rPr lang="cs-CZ" sz="1800" dirty="0" smtClean="0">
                <a:latin typeface="+mn-lt"/>
              </a:rPr>
              <a:t>obcí </a:t>
            </a:r>
            <a:r>
              <a:rPr lang="cs-CZ" sz="1800" dirty="0">
                <a:latin typeface="Calibri"/>
              </a:rPr>
              <a:t>– </a:t>
            </a:r>
            <a:r>
              <a:rPr lang="cs-CZ" sz="1800" dirty="0" smtClean="0"/>
              <a:t>funkční (mikro)region charakteristický </a:t>
            </a:r>
            <a:r>
              <a:rPr lang="cs-CZ" sz="1800" b="1" dirty="0"/>
              <a:t>místními specifiky, jedinečnou identitou a intenzivními vzájemnými vztahy</a:t>
            </a:r>
            <a:r>
              <a:rPr lang="cs-CZ" sz="1800" dirty="0"/>
              <a:t> </a:t>
            </a:r>
            <a:r>
              <a:rPr lang="cs-CZ" sz="1800" dirty="0" smtClean="0"/>
              <a:t>místních aktérů.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Posílení </a:t>
            </a:r>
            <a:r>
              <a:rPr lang="cs-CZ" sz="1800" dirty="0"/>
              <a:t>místní soudržnosti a vyšší </a:t>
            </a:r>
            <a:r>
              <a:rPr lang="cs-CZ" sz="1800" dirty="0" smtClean="0"/>
              <a:t>aktivita </a:t>
            </a:r>
            <a:r>
              <a:rPr lang="cs-CZ" sz="1800" dirty="0"/>
              <a:t>jednotlivých aktérů ve prospěch rozvoje </a:t>
            </a:r>
            <a:r>
              <a:rPr lang="cs-CZ" sz="1800" dirty="0" smtClean="0"/>
              <a:t>regionu </a:t>
            </a:r>
            <a:r>
              <a:rPr lang="cs-CZ" sz="1800" dirty="0" smtClean="0">
                <a:latin typeface="Calibri"/>
              </a:rPr>
              <a:t>– </a:t>
            </a:r>
            <a:r>
              <a:rPr lang="cs-CZ" sz="1800" b="1" dirty="0" smtClean="0"/>
              <a:t>aktivizace </a:t>
            </a:r>
            <a:r>
              <a:rPr lang="cs-CZ" sz="1800" b="1" dirty="0"/>
              <a:t>endogenního rozvojového </a:t>
            </a:r>
            <a:r>
              <a:rPr lang="cs-CZ" sz="1800" b="1" dirty="0" smtClean="0"/>
              <a:t>potenciálu.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Finanční podpora </a:t>
            </a:r>
            <a:r>
              <a:rPr lang="cs-CZ" sz="1800" dirty="0"/>
              <a:t>strategií </a:t>
            </a:r>
            <a:r>
              <a:rPr lang="cs-CZ" sz="1800" dirty="0" err="1"/>
              <a:t>CLLD</a:t>
            </a:r>
            <a:r>
              <a:rPr lang="cs-CZ" sz="1800" dirty="0"/>
              <a:t> z </a:t>
            </a:r>
            <a:r>
              <a:rPr lang="cs-CZ" sz="1800" dirty="0" err="1" smtClean="0"/>
              <a:t>ESI</a:t>
            </a:r>
            <a:r>
              <a:rPr lang="cs-CZ" sz="1800" dirty="0" smtClean="0"/>
              <a:t> fondů (cca 16 mld. Kč) </a:t>
            </a:r>
            <a:r>
              <a:rPr lang="cs-CZ" sz="1800" dirty="0"/>
              <a:t>– </a:t>
            </a:r>
            <a:r>
              <a:rPr lang="cs-CZ" sz="1800" dirty="0" smtClean="0"/>
              <a:t>územní koncentrace </a:t>
            </a:r>
            <a:r>
              <a:rPr lang="cs-CZ" sz="1800" dirty="0"/>
              <a:t>veřejné finanční pomoci a generování synergických efektů mezi realizovanými </a:t>
            </a:r>
            <a:r>
              <a:rPr lang="cs-CZ" sz="1800" dirty="0" smtClean="0"/>
              <a:t>intervencemi.</a:t>
            </a:r>
          </a:p>
          <a:p>
            <a:pPr marL="285750" indent="-285750">
              <a:buFontTx/>
              <a:buChar char="-"/>
            </a:pPr>
            <a:r>
              <a:rPr lang="cs-CZ" sz="1800" b="1" dirty="0" smtClean="0"/>
              <a:t>V </a:t>
            </a:r>
            <a:r>
              <a:rPr lang="cs-CZ" sz="1800" b="1" dirty="0"/>
              <a:t>ČR </a:t>
            </a:r>
            <a:r>
              <a:rPr lang="cs-CZ" sz="1800" b="1" dirty="0" smtClean="0"/>
              <a:t>179 </a:t>
            </a:r>
            <a:r>
              <a:rPr lang="cs-CZ" sz="1800" b="1" dirty="0"/>
              <a:t>standardizovaných MAS</a:t>
            </a:r>
            <a:r>
              <a:rPr lang="cs-CZ" sz="1800" dirty="0"/>
              <a:t>, které mají zájem o implementaci </a:t>
            </a:r>
            <a:r>
              <a:rPr lang="cs-CZ" sz="1800" dirty="0" err="1"/>
              <a:t>CLLD</a:t>
            </a:r>
            <a:r>
              <a:rPr lang="cs-CZ" sz="1800" dirty="0"/>
              <a:t> ve svém území </a:t>
            </a:r>
            <a:r>
              <a:rPr lang="cs-CZ" sz="1800" dirty="0" smtClean="0">
                <a:latin typeface="Calibri"/>
              </a:rPr>
              <a:t>–</a:t>
            </a:r>
            <a:r>
              <a:rPr lang="cs-CZ" sz="1800" dirty="0" smtClean="0"/>
              <a:t> </a:t>
            </a:r>
            <a:r>
              <a:rPr lang="cs-CZ" sz="1800" dirty="0"/>
              <a:t>požádaly o podporu svých integrovaných </a:t>
            </a:r>
            <a:r>
              <a:rPr lang="cs-CZ" sz="1800" dirty="0" smtClean="0"/>
              <a:t>strategií.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Komunitně vedený místní rozvoj (</a:t>
            </a:r>
            <a:r>
              <a:rPr lang="cs-CZ" dirty="0" err="1" smtClean="0"/>
              <a:t>CLLD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3" y="1052736"/>
            <a:ext cx="8171251" cy="577992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83768" y="1124744"/>
            <a:ext cx="8291264" cy="504056"/>
          </a:xfrm>
        </p:spPr>
        <p:txBody>
          <a:bodyPr/>
          <a:lstStyle/>
          <a:p>
            <a:r>
              <a:rPr lang="cs-CZ" sz="2400" dirty="0" smtClean="0"/>
              <a:t>Místní akční skupiny v ČR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130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/>
              <a:t>Implementace nástroje </a:t>
            </a:r>
            <a:r>
              <a:rPr lang="cs-CZ" sz="2400" b="1" dirty="0" err="1"/>
              <a:t>CLLD</a:t>
            </a:r>
            <a:r>
              <a:rPr lang="cs-CZ" sz="2400" b="1" dirty="0"/>
              <a:t> v ČR je více </a:t>
            </a:r>
            <a:r>
              <a:rPr lang="cs-CZ" sz="2400" b="1" dirty="0" smtClean="0"/>
              <a:t>rychlostní</a:t>
            </a:r>
            <a:r>
              <a:rPr lang="cs-CZ" sz="2400" dirty="0" smtClean="0"/>
              <a:t> </a:t>
            </a:r>
            <a:r>
              <a:rPr lang="cs-CZ" sz="2400" dirty="0">
                <a:latin typeface="Calibri"/>
              </a:rPr>
              <a:t>– </a:t>
            </a:r>
            <a:r>
              <a:rPr lang="cs-CZ" sz="2400" dirty="0"/>
              <a:t>velký počet partnerů v území – místní akční skupiny – rozdílný datum podání žádostí o podporu strategií </a:t>
            </a:r>
            <a:r>
              <a:rPr lang="cs-CZ" sz="2400" dirty="0" err="1"/>
              <a:t>CLLD</a:t>
            </a:r>
            <a:r>
              <a:rPr lang="cs-CZ" sz="2400" dirty="0"/>
              <a:t>, rozdílná aktivita/kapacita </a:t>
            </a:r>
            <a:r>
              <a:rPr lang="cs-CZ" sz="2400" dirty="0" smtClean="0"/>
              <a:t>MAS.</a:t>
            </a:r>
            <a:endParaRPr lang="cs-CZ" sz="2400" dirty="0"/>
          </a:p>
          <a:p>
            <a:pPr lvl="1"/>
            <a:r>
              <a:rPr lang="cs-CZ" sz="2000" b="1" dirty="0" smtClean="0"/>
              <a:t>142 </a:t>
            </a:r>
            <a:r>
              <a:rPr lang="cs-CZ" sz="2000" b="1" dirty="0"/>
              <a:t>žádostí o podporu strategií </a:t>
            </a:r>
            <a:r>
              <a:rPr lang="cs-CZ" sz="2000" b="1" dirty="0" err="1" smtClean="0"/>
              <a:t>CLLD</a:t>
            </a:r>
            <a:r>
              <a:rPr lang="cs-CZ" sz="2000" b="1" dirty="0" smtClean="0"/>
              <a:t> (SCLLD) </a:t>
            </a:r>
            <a:r>
              <a:rPr lang="cs-CZ" sz="2000" b="1" dirty="0"/>
              <a:t>již </a:t>
            </a:r>
            <a:r>
              <a:rPr lang="cs-CZ" sz="2000" b="1" dirty="0" smtClean="0"/>
              <a:t>schváleno</a:t>
            </a:r>
            <a:r>
              <a:rPr lang="cs-CZ" sz="2000" dirty="0" smtClean="0"/>
              <a:t> (k</a:t>
            </a:r>
            <a:r>
              <a:rPr lang="cs-CZ" sz="2000" dirty="0" smtClean="0">
                <a:latin typeface="Calibri"/>
              </a:rPr>
              <a:t> </a:t>
            </a:r>
            <a:r>
              <a:rPr lang="cs-CZ" sz="2000" dirty="0" smtClean="0"/>
              <a:t>24.</a:t>
            </a:r>
            <a:r>
              <a:rPr lang="cs-CZ" sz="2000" dirty="0" smtClean="0">
                <a:latin typeface="Calibri"/>
              </a:rPr>
              <a:t> </a:t>
            </a:r>
            <a:r>
              <a:rPr lang="cs-CZ" sz="2000" dirty="0" smtClean="0"/>
              <a:t>8.). </a:t>
            </a:r>
          </a:p>
          <a:p>
            <a:pPr lvl="1"/>
            <a:r>
              <a:rPr lang="cs-CZ" sz="2000" dirty="0"/>
              <a:t>	</a:t>
            </a:r>
            <a:r>
              <a:rPr lang="cs-CZ" sz="2000" dirty="0" smtClean="0"/>
              <a:t>Na </a:t>
            </a:r>
            <a:r>
              <a:rPr lang="cs-CZ" sz="2000" dirty="0"/>
              <a:t>podporu schválených </a:t>
            </a:r>
            <a:r>
              <a:rPr lang="cs-CZ" sz="2000" dirty="0" smtClean="0"/>
              <a:t>SCLLD postupně </a:t>
            </a:r>
            <a:r>
              <a:rPr lang="cs-CZ" sz="2000" dirty="0"/>
              <a:t>vyhlašovány </a:t>
            </a:r>
            <a:r>
              <a:rPr lang="cs-CZ" sz="2000" b="1" dirty="0"/>
              <a:t>výzvy </a:t>
            </a:r>
            <a:r>
              <a:rPr lang="cs-CZ" sz="2000" b="1" dirty="0" err="1" smtClean="0"/>
              <a:t>ŘO</a:t>
            </a:r>
            <a:r>
              <a:rPr lang="cs-CZ" sz="2000" dirty="0"/>
              <a:t>:</a:t>
            </a:r>
            <a:r>
              <a:rPr lang="cs-CZ" sz="2000" dirty="0" smtClean="0"/>
              <a:t> </a:t>
            </a:r>
          </a:p>
          <a:p>
            <a:pPr lvl="1"/>
            <a:r>
              <a:rPr lang="cs-CZ" sz="2000" dirty="0"/>
              <a:t>	</a:t>
            </a:r>
            <a:r>
              <a:rPr lang="cs-CZ" sz="2000" b="1" dirty="0" smtClean="0"/>
              <a:t>2016</a:t>
            </a:r>
            <a:r>
              <a:rPr lang="cs-CZ" sz="2000" dirty="0" smtClean="0"/>
              <a:t> vyhlášeny </a:t>
            </a:r>
            <a:r>
              <a:rPr lang="cs-CZ" sz="2000" dirty="0"/>
              <a:t>výzvy </a:t>
            </a:r>
            <a:r>
              <a:rPr lang="cs-CZ" sz="2000" dirty="0" smtClean="0"/>
              <a:t>v</a:t>
            </a:r>
            <a:r>
              <a:rPr lang="cs-CZ" sz="2000" dirty="0" smtClean="0">
                <a:latin typeface="Calibri"/>
              </a:rPr>
              <a:t> </a:t>
            </a:r>
            <a:r>
              <a:rPr lang="cs-CZ" sz="2000" dirty="0" smtClean="0"/>
              <a:t>rámci </a:t>
            </a:r>
            <a:r>
              <a:rPr lang="cs-CZ" sz="2000" dirty="0" err="1"/>
              <a:t>IROP</a:t>
            </a:r>
            <a:r>
              <a:rPr lang="cs-CZ" sz="2000" dirty="0"/>
              <a:t> (5 výzev; </a:t>
            </a:r>
            <a:r>
              <a:rPr lang="cs-CZ" sz="2000" dirty="0" err="1"/>
              <a:t>CZV</a:t>
            </a:r>
            <a:r>
              <a:rPr lang="cs-CZ" sz="2000" dirty="0"/>
              <a:t> 5,25 mld. Kč), </a:t>
            </a:r>
            <a:r>
              <a:rPr lang="cs-CZ" sz="2000" dirty="0" err="1"/>
              <a:t>PRV</a:t>
            </a:r>
            <a:r>
              <a:rPr lang="cs-CZ" sz="2000" dirty="0"/>
              <a:t> (2 výzvy; 4,86 mld. Kč) </a:t>
            </a:r>
            <a:r>
              <a:rPr lang="cs-CZ" sz="2000" dirty="0" smtClean="0"/>
              <a:t>a</a:t>
            </a:r>
            <a:r>
              <a:rPr lang="cs-CZ" sz="2000" dirty="0" smtClean="0">
                <a:latin typeface="Calibri"/>
              </a:rPr>
              <a:t> </a:t>
            </a:r>
            <a:r>
              <a:rPr lang="cs-CZ" sz="2000" dirty="0" smtClean="0"/>
              <a:t>OP</a:t>
            </a:r>
            <a:r>
              <a:rPr lang="cs-CZ" sz="2000" dirty="0" smtClean="0">
                <a:latin typeface="Calibri"/>
              </a:rPr>
              <a:t> </a:t>
            </a:r>
            <a:r>
              <a:rPr lang="cs-CZ" sz="2000" dirty="0" smtClean="0"/>
              <a:t>Z </a:t>
            </a:r>
            <a:r>
              <a:rPr lang="cs-CZ" sz="2000" dirty="0"/>
              <a:t>(1 výzva; 1,82 mld. Kč</a:t>
            </a:r>
            <a:r>
              <a:rPr lang="cs-CZ" sz="2000" dirty="0" smtClean="0"/>
              <a:t>).</a:t>
            </a:r>
          </a:p>
          <a:p>
            <a:pPr lvl="1"/>
            <a:r>
              <a:rPr lang="cs-CZ" sz="2000" dirty="0"/>
              <a:t>	</a:t>
            </a:r>
            <a:r>
              <a:rPr lang="cs-CZ" sz="2000" b="1" dirty="0" smtClean="0"/>
              <a:t>2017 </a:t>
            </a:r>
            <a:r>
              <a:rPr lang="cs-CZ" sz="2000" dirty="0"/>
              <a:t>vyhlášeny </a:t>
            </a:r>
            <a:r>
              <a:rPr lang="cs-CZ" sz="2000" dirty="0" smtClean="0"/>
              <a:t>výzvy </a:t>
            </a:r>
            <a:r>
              <a:rPr lang="cs-CZ" sz="2000" dirty="0"/>
              <a:t>v </a:t>
            </a:r>
            <a:r>
              <a:rPr lang="cs-CZ" sz="2000" dirty="0" err="1"/>
              <a:t>IROP</a:t>
            </a:r>
            <a:r>
              <a:rPr lang="cs-CZ" sz="2000" dirty="0"/>
              <a:t> (</a:t>
            </a:r>
            <a:r>
              <a:rPr lang="cs-CZ" sz="2000" dirty="0" smtClean="0"/>
              <a:t>3</a:t>
            </a:r>
            <a:r>
              <a:rPr lang="cs-CZ" sz="2000" dirty="0" smtClean="0">
                <a:latin typeface="Calibri"/>
              </a:rPr>
              <a:t> </a:t>
            </a:r>
            <a:r>
              <a:rPr lang="cs-CZ" sz="2000" dirty="0" smtClean="0"/>
              <a:t>výzvy</a:t>
            </a:r>
            <a:r>
              <a:rPr lang="cs-CZ" sz="2000" dirty="0"/>
              <a:t>; 2,7 mld. Kč) a OP </a:t>
            </a:r>
            <a:r>
              <a:rPr lang="cs-CZ" sz="2000" dirty="0" err="1"/>
              <a:t>ŽP</a:t>
            </a:r>
            <a:r>
              <a:rPr lang="cs-CZ" sz="2000" dirty="0"/>
              <a:t> (</a:t>
            </a:r>
            <a:r>
              <a:rPr lang="cs-CZ" sz="2000" dirty="0" smtClean="0"/>
              <a:t>2</a:t>
            </a:r>
            <a:r>
              <a:rPr lang="cs-CZ" sz="2000" dirty="0" smtClean="0">
                <a:latin typeface="Calibri"/>
              </a:rPr>
              <a:t> </a:t>
            </a:r>
            <a:r>
              <a:rPr lang="cs-CZ" sz="2000" dirty="0" smtClean="0"/>
              <a:t>výzvy</a:t>
            </a:r>
            <a:r>
              <a:rPr lang="cs-CZ" sz="2000" dirty="0"/>
              <a:t>; 0,24 mld. Kč). </a:t>
            </a:r>
            <a:endParaRPr lang="cs-CZ" sz="2000" dirty="0" smtClean="0"/>
          </a:p>
          <a:p>
            <a:pPr lvl="1"/>
            <a:r>
              <a:rPr lang="cs-CZ" sz="2000" dirty="0"/>
              <a:t>	</a:t>
            </a:r>
            <a:r>
              <a:rPr lang="cs-CZ" sz="2000" dirty="0" smtClean="0"/>
              <a:t>Několik </a:t>
            </a:r>
            <a:r>
              <a:rPr lang="cs-CZ" sz="2000" dirty="0"/>
              <a:t>integrovaných projektů je již v </a:t>
            </a:r>
            <a:r>
              <a:rPr lang="cs-CZ" sz="2000" dirty="0" smtClean="0"/>
              <a:t>realizaci.</a:t>
            </a:r>
            <a:endParaRPr lang="cs-CZ" sz="2000" dirty="0"/>
          </a:p>
          <a:p>
            <a:pPr lvl="1"/>
            <a:r>
              <a:rPr lang="cs-CZ" sz="2000" b="1" dirty="0" smtClean="0"/>
              <a:t>37 </a:t>
            </a:r>
            <a:r>
              <a:rPr lang="cs-CZ" sz="2000" b="1" dirty="0"/>
              <a:t>MAS zatím nemá schválenou </a:t>
            </a:r>
            <a:r>
              <a:rPr lang="cs-CZ" sz="2000" b="1" dirty="0" smtClean="0"/>
              <a:t>integrovanou strategii.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 implementace </a:t>
            </a:r>
            <a:r>
              <a:rPr lang="cs-CZ" dirty="0" err="1" smtClean="0"/>
              <a:t>CLLD</a:t>
            </a:r>
            <a:r>
              <a:rPr lang="cs-CZ" dirty="0" smtClean="0"/>
              <a:t> v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4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cs-CZ" dirty="0" smtClean="0">
              <a:solidFill>
                <a:srgbClr val="000099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Dotace – regionální politika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Dotace – bytová politika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Dotace – cestovní ruch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Dotace – územní plánování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Dotace – nestátní neziskové organizace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dirty="0" smtClean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>
                <a:solidFill>
                  <a:srgbClr val="FF0000"/>
                </a:solidFill>
              </a:rPr>
              <a:t>Výzvy k podávání žádostí o dotace: </a:t>
            </a:r>
            <a:r>
              <a:rPr lang="cs-CZ" sz="2000" b="1" dirty="0" smtClean="0">
                <a:solidFill>
                  <a:srgbClr val="FF0000"/>
                </a:solidFill>
              </a:rPr>
              <a:t>září – říjen 2017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>
                <a:solidFill>
                  <a:srgbClr val="FF0000"/>
                </a:solidFill>
              </a:rPr>
              <a:t>Alokace: </a:t>
            </a:r>
            <a:r>
              <a:rPr lang="cs-CZ" sz="2000" b="1" dirty="0" smtClean="0">
                <a:solidFill>
                  <a:srgbClr val="FF0000"/>
                </a:solidFill>
              </a:rPr>
              <a:t>dle schváleného státního rozpočtu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pPr algn="ctr"/>
            <a:r>
              <a:rPr lang="cs-CZ" dirty="0" smtClean="0"/>
              <a:t>Podpora obnovy a rozvoje venkova ze </a:t>
            </a:r>
            <a:br>
              <a:rPr lang="cs-CZ" dirty="0" smtClean="0"/>
            </a:br>
            <a:r>
              <a:rPr lang="cs-CZ" dirty="0" smtClean="0"/>
              <a:t>státní rozpočtu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8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59"/>
            <a:ext cx="9144000" cy="64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3"/>
          <p:cNvSpPr txBox="1">
            <a:spLocks/>
          </p:cNvSpPr>
          <p:nvPr/>
        </p:nvSpPr>
        <p:spPr bwMode="auto">
          <a:xfrm>
            <a:off x="709613" y="1738313"/>
            <a:ext cx="8086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4800" b="1">
                <a:solidFill>
                  <a:srgbClr val="000099"/>
                </a:solidFill>
              </a:rPr>
              <a:t>APLIKACE OBCEPRO.CZ</a:t>
            </a:r>
          </a:p>
        </p:txBody>
      </p:sp>
      <p:sp>
        <p:nvSpPr>
          <p:cNvPr id="11267" name="Zástupný symbol pro obsah 5"/>
          <p:cNvSpPr>
            <a:spLocks noGrp="1"/>
          </p:cNvSpPr>
          <p:nvPr>
            <p:ph idx="1"/>
          </p:nvPr>
        </p:nvSpPr>
        <p:spPr bwMode="auto">
          <a:xfrm>
            <a:off x="395288" y="2060575"/>
            <a:ext cx="8291512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4000"/>
              </a:lnSpc>
            </a:pPr>
            <a:endParaRPr lang="cs-CZ" altLang="cs-CZ" b="1" dirty="0" smtClean="0">
              <a:solidFill>
                <a:srgbClr val="0099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4000"/>
              </a:lnSpc>
            </a:pPr>
            <a:endParaRPr lang="cs-CZ" altLang="cs-CZ" sz="2400" b="1" dirty="0" smtClean="0">
              <a:solidFill>
                <a:srgbClr val="0099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4000"/>
              </a:lnSpc>
            </a:pPr>
            <a:r>
              <a:rPr lang="cs-CZ" altLang="cs-CZ" sz="2400" b="1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TVORBA A HODNOCENÍ PROGRAMU ROZVOJE OBCE</a:t>
            </a:r>
          </a:p>
        </p:txBody>
      </p:sp>
      <p:pic>
        <p:nvPicPr>
          <p:cNvPr id="11269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49275"/>
            <a:ext cx="21669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2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91512" cy="503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 smtClean="0">
                <a:solidFill>
                  <a:srgbClr val="00AF3F"/>
                </a:solidFill>
              </a:rPr>
              <a:t>PŘÍNOSY PROGRAMU ROZVOJE OBCE</a:t>
            </a:r>
            <a:endParaRPr lang="cs-CZ" sz="3600" dirty="0">
              <a:solidFill>
                <a:srgbClr val="00AF3F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67544" y="2348880"/>
          <a:ext cx="77768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372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2"/>
          <p:cNvSpPr>
            <a:spLocks noGrp="1"/>
          </p:cNvSpPr>
          <p:nvPr>
            <p:ph type="title"/>
          </p:nvPr>
        </p:nvSpPr>
        <p:spPr bwMode="auto">
          <a:xfrm>
            <a:off x="395288" y="1268413"/>
            <a:ext cx="829151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solidFill>
                  <a:srgbClr val="00AF3F"/>
                </a:solidFill>
                <a:latin typeface="Arial" charset="0"/>
                <a:cs typeface="Arial" charset="0"/>
              </a:rPr>
              <a:t>WEBOVÁ APLIKACE OBCEPRO.CZ</a:t>
            </a:r>
          </a:p>
        </p:txBody>
      </p:sp>
      <p:sp>
        <p:nvSpPr>
          <p:cNvPr id="13315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468313" y="2133600"/>
            <a:ext cx="8229600" cy="4017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4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Tvorba programu rozvoje obce (PRO)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4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Průvodce realizací a hodnocením PRO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4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Jednotná forma a struktura dokumentů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24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Metodická a technická podpora uživatelům aplikace</a:t>
            </a:r>
          </a:p>
        </p:txBody>
      </p:sp>
    </p:spTree>
    <p:extLst>
      <p:ext uri="{BB962C8B-B14F-4D97-AF65-F5344CB8AC3E}">
        <p14:creationId xmlns:p14="http://schemas.microsoft.com/office/powerpoint/2010/main" val="10509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395288" y="1268413"/>
            <a:ext cx="829151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solidFill>
                  <a:srgbClr val="00AF3F"/>
                </a:solidFill>
                <a:latin typeface="Arial" charset="0"/>
                <a:cs typeface="Arial" charset="0"/>
              </a:rPr>
              <a:t>STRUKTURA APLIKACE</a:t>
            </a:r>
          </a:p>
        </p:txBody>
      </p:sp>
      <p:grpSp>
        <p:nvGrpSpPr>
          <p:cNvPr id="5" name="Plátno 9"/>
          <p:cNvGrpSpPr>
            <a:grpSpLocks/>
          </p:cNvGrpSpPr>
          <p:nvPr/>
        </p:nvGrpSpPr>
        <p:grpSpPr bwMode="auto">
          <a:xfrm>
            <a:off x="642938" y="1341438"/>
            <a:ext cx="7980362" cy="7400925"/>
            <a:chOff x="1797" y="3695"/>
            <a:chExt cx="86191" cy="74022"/>
          </a:xfrm>
        </p:grpSpPr>
        <p:sp>
          <p:nvSpPr>
            <p:cNvPr id="14340" name="AutoShape 17"/>
            <p:cNvSpPr>
              <a:spLocks noChangeAspect="1" noChangeArrowheads="1"/>
            </p:cNvSpPr>
            <p:nvPr/>
          </p:nvSpPr>
          <p:spPr bwMode="auto">
            <a:xfrm>
              <a:off x="5036" y="28083"/>
              <a:ext cx="82952" cy="4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 sz="1400">
                <a:solidFill>
                  <a:srgbClr val="000099"/>
                </a:solidFill>
              </a:endParaRPr>
            </a:p>
          </p:txBody>
        </p:sp>
        <p:sp>
          <p:nvSpPr>
            <p:cNvPr id="14341" name="Rectangle 16"/>
            <p:cNvSpPr>
              <a:spLocks noChangeArrowheads="1"/>
            </p:cNvSpPr>
            <p:nvPr/>
          </p:nvSpPr>
          <p:spPr bwMode="auto">
            <a:xfrm>
              <a:off x="2855" y="3695"/>
              <a:ext cx="77830" cy="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cs-CZ" altLang="cs-CZ" sz="1400">
                <a:solidFill>
                  <a:srgbClr val="000099"/>
                </a:solidFill>
              </a:endParaRPr>
            </a:p>
          </p:txBody>
        </p:sp>
        <p:sp>
          <p:nvSpPr>
            <p:cNvPr id="14342" name="Rectangle 10"/>
            <p:cNvSpPr>
              <a:spLocks noChangeArrowheads="1"/>
            </p:cNvSpPr>
            <p:nvPr/>
          </p:nvSpPr>
          <p:spPr bwMode="auto">
            <a:xfrm>
              <a:off x="1797" y="27004"/>
              <a:ext cx="21078" cy="126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D5AD"/>
                </a:gs>
                <a:gs pos="50000">
                  <a:srgbClr val="FFE3CC"/>
                </a:gs>
                <a:gs pos="100000">
                  <a:srgbClr val="FFF1E5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z="1200" b="1">
                  <a:solidFill>
                    <a:srgbClr val="000099"/>
                  </a:solidFill>
                </a:rPr>
                <a:t>ANALÝZA STAVU </a:t>
              </a:r>
            </a:p>
            <a:p>
              <a:pPr algn="ctr" eaLnBrk="1" hangingPunct="1"/>
              <a:r>
                <a:rPr lang="cs-CZ" altLang="cs-CZ" sz="1200" b="1">
                  <a:solidFill>
                    <a:srgbClr val="000099"/>
                  </a:solidFill>
                </a:rPr>
                <a:t> </a:t>
              </a:r>
            </a:p>
            <a:p>
              <a:pPr algn="ctr" eaLnBrk="1" hangingPunct="1"/>
              <a:r>
                <a:rPr lang="cs-CZ" altLang="cs-CZ" sz="1200" b="1">
                  <a:solidFill>
                    <a:srgbClr val="000099"/>
                  </a:solidFill>
                </a:rPr>
                <a:t>VIZE A CÍLE</a:t>
              </a:r>
            </a:p>
            <a:p>
              <a:pPr algn="ctr" eaLnBrk="1" hangingPunct="1"/>
              <a:r>
                <a:rPr lang="cs-CZ" altLang="cs-CZ" sz="1200" b="1">
                  <a:solidFill>
                    <a:srgbClr val="000099"/>
                  </a:solidFill>
                </a:rPr>
                <a:t> </a:t>
              </a:r>
            </a:p>
            <a:p>
              <a:pPr algn="ctr" eaLnBrk="1" hangingPunct="1"/>
              <a:r>
                <a:rPr lang="cs-CZ" altLang="cs-CZ" sz="1200" b="1">
                  <a:solidFill>
                    <a:srgbClr val="000099"/>
                  </a:solidFill>
                </a:rPr>
                <a:t>OPATŘENÍ A AKTIVITY</a:t>
              </a:r>
            </a:p>
          </p:txBody>
        </p:sp>
        <p:sp>
          <p:nvSpPr>
            <p:cNvPr id="14343" name="Rectangle 11"/>
            <p:cNvSpPr>
              <a:spLocks noChangeArrowheads="1"/>
            </p:cNvSpPr>
            <p:nvPr/>
          </p:nvSpPr>
          <p:spPr bwMode="auto">
            <a:xfrm>
              <a:off x="30235" y="26226"/>
              <a:ext cx="21078" cy="126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ACA59"/>
                </a:gs>
                <a:gs pos="100000">
                  <a:srgbClr val="DBF4D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z="1200" b="1">
                  <a:solidFill>
                    <a:srgbClr val="000099"/>
                  </a:solidFill>
                </a:rPr>
                <a:t>AKČNÍ PLÁN</a:t>
              </a:r>
            </a:p>
            <a:p>
              <a:pPr algn="ctr" eaLnBrk="1" hangingPunct="1"/>
              <a:endParaRPr lang="cs-CZ" altLang="cs-CZ" sz="1200" b="1">
                <a:solidFill>
                  <a:srgbClr val="000099"/>
                </a:solidFill>
              </a:endParaRPr>
            </a:p>
            <a:p>
              <a:pPr algn="ctr" eaLnBrk="1" hangingPunct="1"/>
              <a:r>
                <a:rPr lang="cs-CZ" altLang="cs-CZ" sz="1200" b="1">
                  <a:solidFill>
                    <a:srgbClr val="000099"/>
                  </a:solidFill>
                </a:rPr>
                <a:t>KONTROLA PLNĚNÍ</a:t>
              </a:r>
            </a:p>
          </p:txBody>
        </p:sp>
        <p:sp>
          <p:nvSpPr>
            <p:cNvPr id="14344" name="Rectangle 27"/>
            <p:cNvSpPr>
              <a:spLocks noChangeArrowheads="1"/>
            </p:cNvSpPr>
            <p:nvPr/>
          </p:nvSpPr>
          <p:spPr bwMode="auto">
            <a:xfrm>
              <a:off x="58407" y="26124"/>
              <a:ext cx="21078" cy="1260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DFD95"/>
                </a:gs>
                <a:gs pos="100000">
                  <a:srgbClr val="FFFFE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000" rIns="18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z="1200" b="1">
                  <a:solidFill>
                    <a:srgbClr val="000099"/>
                  </a:solidFill>
                </a:rPr>
                <a:t>HODNOTÍCÍ ZPRÁVA</a:t>
              </a:r>
              <a:endParaRPr lang="cs-CZ" altLang="cs-CZ" sz="1200">
                <a:solidFill>
                  <a:srgbClr val="000099"/>
                </a:solidFill>
              </a:endParaRPr>
            </a:p>
          </p:txBody>
        </p:sp>
        <p:sp>
          <p:nvSpPr>
            <p:cNvPr id="14345" name="Rectangle 55"/>
            <p:cNvSpPr>
              <a:spLocks noChangeArrowheads="1"/>
            </p:cNvSpPr>
            <p:nvPr/>
          </p:nvSpPr>
          <p:spPr bwMode="auto">
            <a:xfrm>
              <a:off x="2028" y="14698"/>
              <a:ext cx="21078" cy="8641"/>
            </a:xfrm>
            <a:prstGeom prst="roundRect">
              <a:avLst>
                <a:gd name="adj" fmla="val 16667"/>
              </a:avLst>
            </a:prstGeom>
            <a:solidFill>
              <a:srgbClr val="FAC09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z="1400" b="1">
                  <a:solidFill>
                    <a:srgbClr val="000099"/>
                  </a:solidFill>
                </a:rPr>
                <a:t>TVORBA PRO</a:t>
              </a:r>
              <a:endParaRPr lang="cs-CZ" altLang="cs-CZ" sz="1400">
                <a:solidFill>
                  <a:srgbClr val="000099"/>
                </a:solidFill>
              </a:endParaRPr>
            </a:p>
          </p:txBody>
        </p:sp>
        <p:sp>
          <p:nvSpPr>
            <p:cNvPr id="14346" name="Rectangle 56"/>
            <p:cNvSpPr>
              <a:spLocks noChangeArrowheads="1"/>
            </p:cNvSpPr>
            <p:nvPr/>
          </p:nvSpPr>
          <p:spPr bwMode="auto">
            <a:xfrm>
              <a:off x="30235" y="14871"/>
              <a:ext cx="21078" cy="8641"/>
            </a:xfrm>
            <a:prstGeom prst="roundRect">
              <a:avLst>
                <a:gd name="adj" fmla="val 16667"/>
              </a:avLst>
            </a:prstGeom>
            <a:solidFill>
              <a:srgbClr val="4ACA5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z="1400" b="1">
                  <a:solidFill>
                    <a:srgbClr val="000099"/>
                  </a:solidFill>
                </a:rPr>
                <a:t>REALIZACE PRO</a:t>
              </a:r>
              <a:endParaRPr lang="cs-CZ" altLang="cs-CZ" sz="1400">
                <a:solidFill>
                  <a:srgbClr val="000099"/>
                </a:solidFill>
              </a:endParaRPr>
            </a:p>
          </p:txBody>
        </p:sp>
        <p:sp>
          <p:nvSpPr>
            <p:cNvPr id="14347" name="Rectangle 57"/>
            <p:cNvSpPr>
              <a:spLocks noChangeArrowheads="1"/>
            </p:cNvSpPr>
            <p:nvPr/>
          </p:nvSpPr>
          <p:spPr bwMode="auto">
            <a:xfrm>
              <a:off x="58407" y="14809"/>
              <a:ext cx="21078" cy="8641"/>
            </a:xfrm>
            <a:prstGeom prst="roundRect">
              <a:avLst>
                <a:gd name="adj" fmla="val 16667"/>
              </a:avLst>
            </a:prstGeom>
            <a:solidFill>
              <a:srgbClr val="FDFD95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z="1400" b="1">
                  <a:solidFill>
                    <a:srgbClr val="000099"/>
                  </a:solidFill>
                </a:rPr>
                <a:t>HODNOCENÍ PRO</a:t>
              </a:r>
              <a:endParaRPr lang="cs-CZ" altLang="cs-CZ" sz="1400">
                <a:solidFill>
                  <a:srgbClr val="000099"/>
                </a:solidFill>
              </a:endParaRPr>
            </a:p>
          </p:txBody>
        </p:sp>
        <p:sp>
          <p:nvSpPr>
            <p:cNvPr id="14348" name="AutoShape 15"/>
            <p:cNvSpPr>
              <a:spLocks noChangeArrowheads="1"/>
            </p:cNvSpPr>
            <p:nvPr/>
          </p:nvSpPr>
          <p:spPr bwMode="auto">
            <a:xfrm>
              <a:off x="24652" y="17239"/>
              <a:ext cx="4098" cy="3271"/>
            </a:xfrm>
            <a:prstGeom prst="rightArrow">
              <a:avLst>
                <a:gd name="adj1" fmla="val 50000"/>
                <a:gd name="adj2" fmla="val 342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 sz="1400">
                <a:solidFill>
                  <a:srgbClr val="000099"/>
                </a:solidFill>
              </a:endParaRPr>
            </a:p>
          </p:txBody>
        </p:sp>
        <p:sp>
          <p:nvSpPr>
            <p:cNvPr id="14349" name="AutoShape 15"/>
            <p:cNvSpPr>
              <a:spLocks noChangeArrowheads="1"/>
            </p:cNvSpPr>
            <p:nvPr/>
          </p:nvSpPr>
          <p:spPr bwMode="auto">
            <a:xfrm>
              <a:off x="24652" y="30899"/>
              <a:ext cx="4098" cy="3255"/>
            </a:xfrm>
            <a:prstGeom prst="rightArrow">
              <a:avLst>
                <a:gd name="adj1" fmla="val 50000"/>
                <a:gd name="adj2" fmla="val 3422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 sz="1400">
                <a:solidFill>
                  <a:srgbClr val="000099"/>
                </a:solidFill>
              </a:endParaRPr>
            </a:p>
          </p:txBody>
        </p:sp>
        <p:sp>
          <p:nvSpPr>
            <p:cNvPr id="14350" name="AutoShape 15"/>
            <p:cNvSpPr>
              <a:spLocks noChangeArrowheads="1"/>
            </p:cNvSpPr>
            <p:nvPr/>
          </p:nvSpPr>
          <p:spPr bwMode="auto">
            <a:xfrm>
              <a:off x="52834" y="30798"/>
              <a:ext cx="4115" cy="3255"/>
            </a:xfrm>
            <a:prstGeom prst="rightArrow">
              <a:avLst>
                <a:gd name="adj1" fmla="val 50000"/>
                <a:gd name="adj2" fmla="val 342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 sz="1400">
                <a:solidFill>
                  <a:srgbClr val="000099"/>
                </a:solidFill>
              </a:endParaRPr>
            </a:p>
          </p:txBody>
        </p:sp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52834" y="17556"/>
              <a:ext cx="4115" cy="3271"/>
            </a:xfrm>
            <a:prstGeom prst="rightArrow">
              <a:avLst>
                <a:gd name="adj1" fmla="val 50000"/>
                <a:gd name="adj2" fmla="val 342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 sz="1400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7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2"/>
          <p:cNvSpPr>
            <a:spLocks noGrp="1"/>
          </p:cNvSpPr>
          <p:nvPr>
            <p:ph type="title"/>
          </p:nvPr>
        </p:nvSpPr>
        <p:spPr bwMode="auto">
          <a:xfrm>
            <a:off x="395288" y="1268413"/>
            <a:ext cx="829151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solidFill>
                  <a:srgbClr val="00AF3F"/>
                </a:solidFill>
                <a:latin typeface="Arial" charset="0"/>
                <a:cs typeface="Arial" charset="0"/>
              </a:rPr>
              <a:t>NOVINKY V APLIKACI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01796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solidFill>
                  <a:srgbClr val="000099"/>
                </a:solidFill>
              </a:rPr>
              <a:t>Tvorba programu rozvoje specificky definovaných území (mikroregiony, sdružení obcí, atd.)</a:t>
            </a:r>
            <a:endParaRPr lang="cs-CZ" sz="2200" b="1" dirty="0">
              <a:solidFill>
                <a:srgbClr val="000099"/>
              </a:solidFill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000099"/>
                </a:solidFill>
              </a:rPr>
              <a:t>Průběžně nahrávané podklady, které mohou starostům či dalším zájemcům usnadnit práci nejen na PRO (zejména menším městům a obcím) jako např.: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99"/>
                </a:solidFill>
              </a:rPr>
              <a:t>Prevence před přívalovými povodněmi</a:t>
            </a:r>
          </a:p>
          <a:p>
            <a:pPr lvl="1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solidFill>
                  <a:srgbClr val="000099"/>
                </a:solidFill>
              </a:rPr>
              <a:t>Průměrné ceny dopravní a technické infrastruktury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000099"/>
                </a:solidFill>
              </a:rPr>
              <a:t>Plánování rozvoje obce: zkušenosti – příklady – chyby</a:t>
            </a:r>
            <a:endParaRPr lang="pl-PL" sz="1800" dirty="0">
              <a:solidFill>
                <a:srgbClr val="000099"/>
              </a:solidFill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defRPr/>
            </a:pPr>
            <a:r>
              <a:rPr lang="pl-PL" sz="1800" b="1" dirty="0">
                <a:solidFill>
                  <a:srgbClr val="000099"/>
                </a:solidFill>
              </a:rPr>
              <a:t>Aktuálně jsou zpracovávány další materiály z oblasti cestovního ruchu, péče o zeleň v obcích či péče o venkovskou architekturu.</a:t>
            </a:r>
            <a:endParaRPr lang="cs-CZ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2"/>
          <p:cNvSpPr>
            <a:spLocks noGrp="1"/>
          </p:cNvSpPr>
          <p:nvPr>
            <p:ph type="title"/>
          </p:nvPr>
        </p:nvSpPr>
        <p:spPr bwMode="auto">
          <a:xfrm>
            <a:off x="395288" y="1268413"/>
            <a:ext cx="8291512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>
                <a:solidFill>
                  <a:srgbClr val="00AF3F"/>
                </a:solidFill>
                <a:latin typeface="Arial" charset="0"/>
                <a:cs typeface="Arial" charset="0"/>
              </a:rPr>
              <a:t>VYUŽÍVÁNÍ </a:t>
            </a:r>
            <a:r>
              <a:rPr lang="cs-CZ" altLang="cs-CZ" dirty="0" smtClean="0">
                <a:solidFill>
                  <a:srgbClr val="00AF3F"/>
                </a:solidFill>
                <a:latin typeface="Arial" charset="0"/>
                <a:cs typeface="Arial" charset="0"/>
              </a:rPr>
              <a:t>APLIKACE</a:t>
            </a:r>
          </a:p>
        </p:txBody>
      </p:sp>
      <p:sp>
        <p:nvSpPr>
          <p:cNvPr id="21507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468313" y="2133600"/>
            <a:ext cx="8229600" cy="4017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14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cs-CZ" altLang="cs-CZ" sz="24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1 120 zaregistrovaných obcí do aplikace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cs-CZ" altLang="cs-CZ" sz="24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857 založených dokumentů (PRO), z nichž je 177 publikovaných (kompletně zpracovaných a zveřejněných)</a:t>
            </a:r>
          </a:p>
          <a:p>
            <a:pPr marL="342900" indent="-342900">
              <a:lnSpc>
                <a:spcPct val="114000"/>
              </a:lnSpc>
              <a:buFont typeface="Arial" charset="0"/>
              <a:buChar char="•"/>
            </a:pPr>
            <a:r>
              <a:rPr lang="cs-CZ" altLang="cs-CZ" sz="24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návštěvnost aplikace: cca 1 000 návštěv / měsíc</a:t>
            </a:r>
          </a:p>
        </p:txBody>
      </p:sp>
    </p:spTree>
    <p:extLst>
      <p:ext uri="{BB962C8B-B14F-4D97-AF65-F5344CB8AC3E}">
        <p14:creationId xmlns:p14="http://schemas.microsoft.com/office/powerpoint/2010/main" val="3244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2"/>
          <p:cNvSpPr>
            <a:spLocks noGrp="1"/>
          </p:cNvSpPr>
          <p:nvPr>
            <p:ph type="title"/>
          </p:nvPr>
        </p:nvSpPr>
        <p:spPr bwMode="auto">
          <a:xfrm>
            <a:off x="395288" y="1268413"/>
            <a:ext cx="8291512" cy="503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2000" cap="all" dirty="0">
                <a:solidFill>
                  <a:srgbClr val="00AF3F"/>
                </a:solidFill>
              </a:rPr>
              <a:t>Mapové zobrazení zaregistrovaných obcí do aplikace</a:t>
            </a:r>
            <a:endParaRPr lang="cs-CZ" altLang="cs-CZ" sz="2000" dirty="0" smtClean="0">
              <a:solidFill>
                <a:srgbClr val="00AF3F"/>
              </a:solidFill>
              <a:latin typeface="Arial" charset="0"/>
              <a:cs typeface="Arial" charset="0"/>
            </a:endParaRPr>
          </a:p>
        </p:txBody>
      </p:sp>
      <p:pic>
        <p:nvPicPr>
          <p:cNvPr id="22531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7121525" cy="503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91264" cy="504056"/>
          </a:xfrm>
        </p:spPr>
        <p:txBody>
          <a:bodyPr/>
          <a:lstStyle/>
          <a:p>
            <a:pPr algn="ctr"/>
            <a:r>
              <a:rPr lang="cs-CZ" dirty="0" smtClean="0"/>
              <a:t>Příprava Strategie regionálního rozvoje ČR 2021+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1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432048"/>
          </a:xfrm>
        </p:spPr>
        <p:txBody>
          <a:bodyPr/>
          <a:lstStyle/>
          <a:p>
            <a:r>
              <a:rPr lang="cs-CZ" sz="2400" dirty="0" smtClean="0"/>
              <a:t>Východiska zpracování dokumentu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dirty="0"/>
              <a:t/>
            </a:r>
            <a:br>
              <a:rPr lang="cs-CZ" dirty="0"/>
            </a:br>
            <a:endParaRPr lang="cs-CZ" sz="3200" dirty="0"/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251520" y="2348880"/>
            <a:ext cx="8352928" cy="2592288"/>
          </a:xfrm>
        </p:spPr>
        <p:txBody>
          <a:bodyPr>
            <a:normAutofit lnSpcReduction="10000"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SRR by měla vycházet ze Strategického rámce ČR 2030</a:t>
            </a:r>
            <a:endParaRPr lang="cs-CZ" sz="2400" dirty="0" smtClean="0"/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Dokument by neměl být všeobjímající a měl by se zaměřit na témata, která mají významný „regionální/územní rozměr“.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SRR by měla poskytovat podklad pro intervence státu - územní dimenzi sektorových politik a evropské fondy </a:t>
            </a:r>
          </a:p>
          <a:p>
            <a:pPr lvl="1" indent="0"/>
            <a:r>
              <a:rPr lang="cs-CZ" sz="1600" dirty="0" smtClean="0"/>
              <a:t>  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340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6805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 smtClean="0"/>
              <a:t>Program: 		Podpora rozvoje regionů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 smtClean="0"/>
              <a:t>Podprogram: 	Podpora obnovy a rozvoje venkova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Cíl: Formou </a:t>
            </a:r>
            <a:r>
              <a:rPr lang="cs-CZ" dirty="0"/>
              <a:t>dotace podpořit obnovu a rozvoj venkovských obcí. Podprogram předpokládá participaci obyvatel venkova, občanských spolků a sdružení při obnově jejich obce v souladu s místními tradicemi.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Dotační </a:t>
            </a:r>
            <a:r>
              <a:rPr lang="cs-CZ" dirty="0" smtClean="0"/>
              <a:t>tituly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DT č. 1 - Podpora vítězů </a:t>
            </a:r>
            <a:r>
              <a:rPr lang="fr-FR" dirty="0"/>
              <a:t>sout</a:t>
            </a:r>
            <a:r>
              <a:rPr lang="cs-CZ" dirty="0" err="1" smtClean="0"/>
              <a:t>ěže</a:t>
            </a:r>
            <a:r>
              <a:rPr lang="cs-CZ" dirty="0"/>
              <a:t> </a:t>
            </a:r>
            <a:r>
              <a:rPr lang="cs-CZ" dirty="0" smtClean="0"/>
              <a:t>Vesnice roku (80%, 600 tis. Kč. –  2 mil. Kč)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DT č. 2 - Podpora zapojení </a:t>
            </a:r>
            <a:r>
              <a:rPr lang="cs-CZ" dirty="0" smtClean="0"/>
              <a:t>generací </a:t>
            </a:r>
            <a:r>
              <a:rPr lang="cs-CZ" dirty="0"/>
              <a:t>do komunitního života v obci (</a:t>
            </a:r>
            <a:r>
              <a:rPr lang="cs-CZ" dirty="0" smtClean="0"/>
              <a:t>70%, 50 – 400 </a:t>
            </a:r>
            <a:r>
              <a:rPr lang="cs-CZ" dirty="0"/>
              <a:t>tis. Kč);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DT </a:t>
            </a:r>
            <a:r>
              <a:rPr lang="cs-CZ" dirty="0"/>
              <a:t>č. 3 - Podpora spolupráce obcí na obnově a rozvoji venkova (70%, max. 200 tis. Kč);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DT č. 4 - Podpora obnovy drobných sakrálních staveb v obci </a:t>
            </a:r>
            <a:r>
              <a:rPr lang="cs-CZ" dirty="0" smtClean="0"/>
              <a:t>(70%, 40 –  300 tis. Kč)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DT </a:t>
            </a:r>
            <a:r>
              <a:rPr lang="cs-CZ" dirty="0"/>
              <a:t>č. 5 - Podpora obnovy a rekonstrukce místních komunikací (50</a:t>
            </a:r>
            <a:r>
              <a:rPr lang="cs-CZ" dirty="0" smtClean="0"/>
              <a:t>%, 100 tis. Kč – 1 mil. Kč)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DT č. 6 – Podpora obnovy sportovní infrastruktury (70%, 500 tis. Kč – 5 mil. Kč)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Žadatel: obce </a:t>
            </a:r>
            <a:r>
              <a:rPr lang="cs-CZ" dirty="0"/>
              <a:t>do 3 tisíc </a:t>
            </a:r>
            <a:r>
              <a:rPr lang="cs-CZ" dirty="0" smtClean="0"/>
              <a:t>obyvatel, případně </a:t>
            </a:r>
            <a:r>
              <a:rPr lang="cs-CZ" dirty="0"/>
              <a:t>svazky </a:t>
            </a:r>
            <a:r>
              <a:rPr lang="cs-CZ" dirty="0" smtClean="0"/>
              <a:t>obcí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04056"/>
          </a:xfrm>
        </p:spPr>
        <p:txBody>
          <a:bodyPr/>
          <a:lstStyle/>
          <a:p>
            <a:r>
              <a:rPr lang="cs-CZ" dirty="0" smtClean="0"/>
              <a:t>Dotace – regionální politika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0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4" y="1512422"/>
            <a:ext cx="8965287" cy="43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124744"/>
            <a:ext cx="7440827" cy="558062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27784" y="1124744"/>
            <a:ext cx="4392488" cy="504056"/>
          </a:xfrm>
        </p:spPr>
        <p:txBody>
          <a:bodyPr/>
          <a:lstStyle/>
          <a:p>
            <a:r>
              <a:rPr lang="cs-CZ" sz="2400" dirty="0"/>
              <a:t>Složení pracovních skupin</a:t>
            </a:r>
          </a:p>
        </p:txBody>
      </p:sp>
    </p:spTree>
    <p:extLst>
      <p:ext uri="{BB962C8B-B14F-4D97-AF65-F5344CB8AC3E}">
        <p14:creationId xmlns:p14="http://schemas.microsoft.com/office/powerpoint/2010/main" val="20184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53650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Analýza dat </a:t>
            </a:r>
            <a:r>
              <a:rPr lang="cs-CZ" sz="2400" dirty="0"/>
              <a:t>(časové řady, popis aktuálních trendů, využití veřejných dat, co nejjednodušší konstrukce u souhrnných indexů, spolupráce s resorty)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 SRR ČR 2021+ </a:t>
            </a:r>
            <a:r>
              <a:rPr lang="cs-CZ" sz="2400" b="1" dirty="0"/>
              <a:t>analýzu problémově strukturovat</a:t>
            </a:r>
            <a:r>
              <a:rPr lang="cs-CZ" sz="2400" dirty="0"/>
              <a:t>, </a:t>
            </a:r>
            <a:br>
              <a:rPr lang="cs-CZ" sz="2400" dirty="0"/>
            </a:br>
            <a:r>
              <a:rPr lang="cs-CZ" sz="2400" dirty="0"/>
              <a:t>u každé podkapitoly dílčí závěry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Kvalitní a čitelné </a:t>
            </a:r>
            <a:r>
              <a:rPr lang="cs-CZ" sz="2400" b="1" dirty="0"/>
              <a:t>mapové výstupy</a:t>
            </a:r>
            <a:endParaRPr lang="cs-CZ" sz="2400" b="1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Analytické </a:t>
            </a:r>
            <a:r>
              <a:rPr lang="cs-CZ" sz="2400" b="1" dirty="0"/>
              <a:t>závěry</a:t>
            </a:r>
            <a:r>
              <a:rPr lang="cs-CZ" sz="2400" dirty="0"/>
              <a:t> musí být </a:t>
            </a:r>
            <a:r>
              <a:rPr lang="cs-CZ" sz="2400" b="1" dirty="0"/>
              <a:t>propojené</a:t>
            </a:r>
            <a:r>
              <a:rPr lang="cs-CZ" sz="2400" dirty="0"/>
              <a:t>, tvořit </a:t>
            </a:r>
            <a:r>
              <a:rPr lang="cs-CZ" sz="2400" b="1" dirty="0"/>
              <a:t>problémovou logiku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Shrnutí analytické části </a:t>
            </a:r>
            <a:r>
              <a:rPr lang="cs-CZ" sz="2400" dirty="0"/>
              <a:t>(identifikace klíčových problémů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potřeb)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SWOT analýza </a:t>
            </a:r>
            <a:r>
              <a:rPr lang="cs-CZ" sz="2400" dirty="0"/>
              <a:t>– dílčí, souhrnná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432048"/>
          </a:xfrm>
        </p:spPr>
        <p:txBody>
          <a:bodyPr/>
          <a:lstStyle/>
          <a:p>
            <a:r>
              <a:rPr lang="cs-CZ" sz="2400" dirty="0"/>
              <a:t>Analytická část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dirty="0"/>
              <a:t/>
            </a:r>
            <a:br>
              <a:rPr lang="cs-CZ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107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576064"/>
          </a:xfrm>
        </p:spPr>
        <p:txBody>
          <a:bodyPr/>
          <a:lstStyle/>
          <a:p>
            <a:r>
              <a:rPr lang="cs-CZ" sz="2800" dirty="0" smtClean="0"/>
              <a:t>Kontext </a:t>
            </a:r>
            <a:r>
              <a:rPr lang="cs-CZ" sz="2800" dirty="0"/>
              <a:t>podpory </a:t>
            </a:r>
            <a:r>
              <a:rPr lang="cs-CZ" sz="2800" dirty="0" smtClean="0"/>
              <a:t>venkova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26" name="Obrázek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0" b="15991"/>
          <a:stretch>
            <a:fillRect/>
          </a:stretch>
        </p:blipFill>
        <p:spPr bwMode="auto">
          <a:xfrm>
            <a:off x="372028" y="1628800"/>
            <a:ext cx="823646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5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Obrázek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43" b="15405"/>
          <a:stretch>
            <a:fillRect/>
          </a:stretch>
        </p:blipFill>
        <p:spPr bwMode="auto">
          <a:xfrm>
            <a:off x="224476" y="1484784"/>
            <a:ext cx="861650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7918"/>
          <a:stretch>
            <a:fillRect/>
          </a:stretch>
        </p:blipFill>
        <p:spPr bwMode="auto">
          <a:xfrm>
            <a:off x="395536" y="1196752"/>
            <a:ext cx="8424936" cy="5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91264" cy="1368152"/>
          </a:xfrm>
        </p:spPr>
        <p:txBody>
          <a:bodyPr/>
          <a:lstStyle/>
          <a:p>
            <a:pPr algn="ctr"/>
            <a:r>
              <a:rPr lang="cs-CZ" sz="3600" dirty="0"/>
              <a:t>	Pohled </a:t>
            </a:r>
            <a:r>
              <a:rPr lang="cs-CZ" sz="3600" dirty="0" smtClean="0"/>
              <a:t>MMR </a:t>
            </a:r>
            <a:r>
              <a:rPr lang="cs-CZ" sz="3600" dirty="0"/>
              <a:t>na Společnou zemědělskou politiku </a:t>
            </a:r>
          </a:p>
        </p:txBody>
      </p:sp>
    </p:spTree>
    <p:extLst>
      <p:ext uri="{BB962C8B-B14F-4D97-AF65-F5344CB8AC3E}">
        <p14:creationId xmlns:p14="http://schemas.microsoft.com/office/powerpoint/2010/main" val="24828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636912"/>
            <a:ext cx="8291264" cy="439248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cs-CZ" sz="1800" dirty="0"/>
              <a:t>O</a:t>
            </a:r>
            <a:r>
              <a:rPr lang="cs-CZ" sz="1800" dirty="0" smtClean="0"/>
              <a:t>bsahuje </a:t>
            </a:r>
            <a:r>
              <a:rPr lang="cs-CZ" sz="1800" dirty="0"/>
              <a:t>informaci o východiscích </a:t>
            </a:r>
            <a:r>
              <a:rPr lang="cs-CZ" sz="1800" b="1" dirty="0"/>
              <a:t>budoucí podoby </a:t>
            </a:r>
            <a:r>
              <a:rPr lang="cs-CZ" sz="1800" b="1" dirty="0" err="1" smtClean="0"/>
              <a:t>SZP</a:t>
            </a:r>
            <a:r>
              <a:rPr lang="cs-CZ" sz="1800" b="1" dirty="0" smtClean="0"/>
              <a:t> </a:t>
            </a:r>
            <a:r>
              <a:rPr lang="cs-CZ" sz="1800" dirty="0" smtClean="0"/>
              <a:t>po </a:t>
            </a:r>
            <a:r>
              <a:rPr lang="cs-CZ" sz="1800" dirty="0"/>
              <a:t>roce </a:t>
            </a:r>
            <a:r>
              <a:rPr lang="cs-CZ" sz="1800" dirty="0" smtClean="0"/>
              <a:t>2020.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Připomínky </a:t>
            </a:r>
            <a:r>
              <a:rPr lang="cs-CZ" sz="1800" dirty="0" err="1" smtClean="0"/>
              <a:t>MMR</a:t>
            </a:r>
            <a:r>
              <a:rPr lang="cs-CZ" sz="1800" dirty="0" smtClean="0"/>
              <a:t> – </a:t>
            </a:r>
            <a:r>
              <a:rPr lang="cs-CZ" sz="1800" b="1" dirty="0" smtClean="0"/>
              <a:t>vyjasnění pozice </a:t>
            </a:r>
            <a:r>
              <a:rPr lang="cs-CZ" sz="1800" b="1" dirty="0" err="1"/>
              <a:t>SZP</a:t>
            </a:r>
            <a:r>
              <a:rPr lang="cs-CZ" sz="1800" b="1" dirty="0"/>
              <a:t> vůči politice </a:t>
            </a:r>
            <a:r>
              <a:rPr lang="cs-CZ" sz="1800" b="1" dirty="0" smtClean="0"/>
              <a:t>soudržnosti</a:t>
            </a:r>
            <a:r>
              <a:rPr lang="cs-CZ" sz="1800" dirty="0" smtClean="0"/>
              <a:t> a</a:t>
            </a:r>
            <a:r>
              <a:rPr lang="cs-CZ" sz="1800" dirty="0" smtClean="0">
                <a:latin typeface="Calibri"/>
              </a:rPr>
              <a:t> </a:t>
            </a:r>
            <a:r>
              <a:rPr lang="cs-CZ" sz="1800" dirty="0" err="1" smtClean="0"/>
              <a:t>ESIF</a:t>
            </a:r>
            <a:r>
              <a:rPr lang="cs-CZ" sz="1800" dirty="0" smtClean="0"/>
              <a:t> a ohledně </a:t>
            </a:r>
            <a:r>
              <a:rPr lang="cs-CZ" sz="1800" b="1" dirty="0" smtClean="0"/>
              <a:t>vztahu </a:t>
            </a:r>
            <a:r>
              <a:rPr lang="cs-CZ" sz="1800" b="1" dirty="0" err="1" smtClean="0"/>
              <a:t>SZP</a:t>
            </a:r>
            <a:r>
              <a:rPr lang="cs-CZ" sz="1800" b="1" dirty="0"/>
              <a:t> k podpoře </a:t>
            </a:r>
            <a:r>
              <a:rPr lang="cs-CZ" sz="1800" b="1" dirty="0" smtClean="0"/>
              <a:t>venkova</a:t>
            </a:r>
            <a:r>
              <a:rPr lang="cs-CZ" sz="1800" dirty="0"/>
              <a:t>. </a:t>
            </a:r>
            <a:endParaRPr lang="cs-CZ" sz="1800" dirty="0" smtClean="0"/>
          </a:p>
          <a:p>
            <a:pPr marL="285750" indent="-285750">
              <a:buFontTx/>
              <a:buChar char="-"/>
            </a:pPr>
            <a:r>
              <a:rPr lang="cs-CZ" sz="1800" b="1" dirty="0" smtClean="0"/>
              <a:t>Základní teze:</a:t>
            </a:r>
          </a:p>
          <a:p>
            <a:pPr marL="1085850" lvl="1" indent="-342900">
              <a:buAutoNum type="arabicPeriod"/>
            </a:pPr>
            <a:r>
              <a:rPr lang="cs-CZ" sz="1800" b="1" dirty="0" err="1" smtClean="0"/>
              <a:t>SZP</a:t>
            </a:r>
            <a:r>
              <a:rPr lang="cs-CZ" sz="1800" b="1" dirty="0" smtClean="0"/>
              <a:t> </a:t>
            </a:r>
            <a:r>
              <a:rPr lang="cs-CZ" sz="1800" b="1" dirty="0"/>
              <a:t>bude nadále fungovat autonomně </a:t>
            </a:r>
            <a:r>
              <a:rPr lang="cs-CZ" sz="1800" b="1" dirty="0" smtClean="0"/>
              <a:t>mimo </a:t>
            </a:r>
            <a:r>
              <a:rPr lang="cs-CZ" sz="1800" b="1" dirty="0" err="1" smtClean="0"/>
              <a:t>ESIF</a:t>
            </a:r>
            <a:r>
              <a:rPr lang="cs-CZ" sz="1800" b="1" dirty="0" smtClean="0"/>
              <a:t>,</a:t>
            </a:r>
          </a:p>
          <a:p>
            <a:pPr marL="1085850" lvl="1" indent="-342900">
              <a:buAutoNum type="arabicPeriod"/>
            </a:pPr>
            <a:r>
              <a:rPr lang="cs-CZ" sz="1800" b="1" dirty="0" err="1" smtClean="0"/>
              <a:t>SZP</a:t>
            </a:r>
            <a:r>
              <a:rPr lang="cs-CZ" sz="1800" b="1" dirty="0"/>
              <a:t> nebude mít ambici být rozhodující politikou při komplexní podpoře venkova (komplexní podpora by měla být řešena i </a:t>
            </a:r>
            <a:r>
              <a:rPr lang="cs-CZ" sz="1800" b="1" dirty="0" smtClean="0"/>
              <a:t>přes fondy </a:t>
            </a:r>
            <a:r>
              <a:rPr lang="cs-CZ" sz="1800" b="1" dirty="0" err="1"/>
              <a:t>ESIF</a:t>
            </a:r>
            <a:r>
              <a:rPr lang="cs-CZ" sz="1800" b="1" dirty="0"/>
              <a:t> a pod </a:t>
            </a:r>
            <a:r>
              <a:rPr lang="cs-CZ" sz="1800" b="1" dirty="0" smtClean="0"/>
              <a:t>taktovkou </a:t>
            </a:r>
            <a:r>
              <a:rPr lang="cs-CZ" sz="1800" b="1" dirty="0" err="1" smtClean="0"/>
              <a:t>MMR</a:t>
            </a:r>
            <a:r>
              <a:rPr lang="cs-CZ" sz="1800" b="1" dirty="0" smtClean="0"/>
              <a:t>).</a:t>
            </a:r>
            <a:endParaRPr lang="cs-CZ" sz="18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1080120"/>
          </a:xfrm>
        </p:spPr>
        <p:txBody>
          <a:bodyPr/>
          <a:lstStyle/>
          <a:p>
            <a:r>
              <a:rPr lang="cs-CZ" sz="1800" dirty="0" smtClean="0"/>
              <a:t>Materiál „</a:t>
            </a:r>
            <a:r>
              <a:rPr lang="cs-CZ" sz="1800" i="1" dirty="0" smtClean="0"/>
              <a:t>Informace </a:t>
            </a:r>
            <a:r>
              <a:rPr lang="cs-CZ" sz="1800" i="1" dirty="0"/>
              <a:t>pro vládu ČR o východiscích budoucí podoby Společné zemědělské politiky (</a:t>
            </a:r>
            <a:r>
              <a:rPr lang="cs-CZ" sz="1800" i="1" dirty="0" err="1"/>
              <a:t>SZP</a:t>
            </a:r>
            <a:r>
              <a:rPr lang="cs-CZ" sz="1800" i="1" dirty="0"/>
              <a:t>) po roce 2020 </a:t>
            </a:r>
            <a:r>
              <a:rPr lang="cs-CZ" sz="1800" i="1" dirty="0" smtClean="0">
                <a:latin typeface="Calibri"/>
              </a:rPr>
              <a:t>–</a:t>
            </a:r>
            <a:r>
              <a:rPr lang="cs-CZ" sz="1800" i="1" dirty="0" smtClean="0"/>
              <a:t> </a:t>
            </a:r>
            <a:r>
              <a:rPr lang="cs-CZ" sz="1800" i="1" dirty="0"/>
              <a:t>Hlavní teze ČR při vyjednávání </a:t>
            </a:r>
            <a:r>
              <a:rPr lang="cs-CZ" sz="1800" i="1" dirty="0" err="1"/>
              <a:t>SZP</a:t>
            </a:r>
            <a:r>
              <a:rPr lang="cs-CZ" sz="1800" i="1" dirty="0"/>
              <a:t> po roce </a:t>
            </a:r>
            <a:r>
              <a:rPr lang="cs-CZ" sz="1800" i="1" dirty="0" smtClean="0"/>
              <a:t>2020“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10371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184576"/>
          </a:xfrm>
        </p:spPr>
        <p:txBody>
          <a:bodyPr/>
          <a:lstStyle/>
          <a:p>
            <a:r>
              <a:rPr lang="cs-CZ" sz="1800" b="0" u="sng" dirty="0" smtClean="0">
                <a:solidFill>
                  <a:schemeClr val="tx1"/>
                </a:solidFill>
              </a:rPr>
              <a:t>Postoj </a:t>
            </a:r>
            <a:r>
              <a:rPr lang="cs-CZ" sz="1800" b="0" u="sng" dirty="0" err="1" smtClean="0">
                <a:solidFill>
                  <a:schemeClr val="tx1"/>
                </a:solidFill>
              </a:rPr>
              <a:t>MMR</a:t>
            </a:r>
            <a:r>
              <a:rPr lang="cs-CZ" sz="1800" b="0" dirty="0" smtClean="0">
                <a:solidFill>
                  <a:schemeClr val="tx1"/>
                </a:solidFill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  <a:latin typeface="Calibri"/>
              </a:rPr>
              <a:t>– </a:t>
            </a:r>
            <a:r>
              <a:rPr lang="cs-CZ" sz="1800" b="0" dirty="0" smtClean="0">
                <a:solidFill>
                  <a:schemeClr val="tx1"/>
                </a:solidFill>
              </a:rPr>
              <a:t>Jedním </a:t>
            </a:r>
            <a:r>
              <a:rPr lang="cs-CZ" sz="1800" b="0" dirty="0">
                <a:solidFill>
                  <a:schemeClr val="tx1"/>
                </a:solidFill>
              </a:rPr>
              <a:t>z cílů </a:t>
            </a:r>
            <a:r>
              <a:rPr lang="cs-CZ" sz="1800" b="0" dirty="0" err="1">
                <a:solidFill>
                  <a:schemeClr val="tx1"/>
                </a:solidFill>
              </a:rPr>
              <a:t>SZP</a:t>
            </a:r>
            <a:r>
              <a:rPr lang="cs-CZ" sz="1800" b="0" dirty="0">
                <a:solidFill>
                  <a:schemeClr val="tx1"/>
                </a:solidFill>
              </a:rPr>
              <a:t> v ČR by měla být </a:t>
            </a:r>
            <a:r>
              <a:rPr lang="cs-CZ" sz="1800" dirty="0">
                <a:solidFill>
                  <a:schemeClr val="tx1"/>
                </a:solidFill>
              </a:rPr>
              <a:t>stabilizace populace malých </a:t>
            </a:r>
            <a:r>
              <a:rPr lang="cs-CZ" sz="1800" dirty="0" smtClean="0">
                <a:solidFill>
                  <a:schemeClr val="tx1"/>
                </a:solidFill>
              </a:rPr>
              <a:t>obcí</a:t>
            </a:r>
            <a:r>
              <a:rPr lang="cs-CZ" sz="1800" b="0" dirty="0" smtClean="0">
                <a:solidFill>
                  <a:schemeClr val="tx1"/>
                </a:solidFill>
              </a:rPr>
              <a:t>.</a:t>
            </a:r>
            <a:r>
              <a:rPr lang="cs-CZ" sz="1800" b="0" dirty="0">
                <a:solidFill>
                  <a:schemeClr val="tx1"/>
                </a:solidFill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</a:rPr>
              <a:t>A to prostřednictvím: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	- </a:t>
            </a:r>
            <a:r>
              <a:rPr lang="cs-CZ" sz="1800" dirty="0" smtClean="0">
                <a:solidFill>
                  <a:schemeClr val="tx1"/>
                </a:solidFill>
              </a:rPr>
              <a:t>podpory </a:t>
            </a:r>
            <a:r>
              <a:rPr lang="cs-CZ" sz="1800" dirty="0">
                <a:solidFill>
                  <a:schemeClr val="tx1"/>
                </a:solidFill>
              </a:rPr>
              <a:t>sektoru zemědělství</a:t>
            </a:r>
            <a:r>
              <a:rPr lang="cs-CZ" sz="1800" b="0" dirty="0">
                <a:solidFill>
                  <a:schemeClr val="tx1"/>
                </a:solidFill>
              </a:rPr>
              <a:t>, </a:t>
            </a:r>
            <a:r>
              <a:rPr lang="cs-CZ" sz="1800" b="0" dirty="0" smtClean="0">
                <a:solidFill>
                  <a:schemeClr val="tx1"/>
                </a:solidFill>
              </a:rPr>
              <a:t/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	- aktivit </a:t>
            </a:r>
            <a:r>
              <a:rPr lang="cs-CZ" sz="1800" b="0" dirty="0">
                <a:solidFill>
                  <a:schemeClr val="tx1"/>
                </a:solidFill>
              </a:rPr>
              <a:t>souvisejících </a:t>
            </a:r>
            <a:r>
              <a:rPr lang="cs-CZ" sz="1800" b="0" dirty="0" smtClean="0">
                <a:solidFill>
                  <a:schemeClr val="tx1"/>
                </a:solidFill>
              </a:rPr>
              <a:t>s</a:t>
            </a:r>
            <a:r>
              <a:rPr lang="cs-CZ" sz="1800" b="0" dirty="0" smtClean="0">
                <a:solidFill>
                  <a:schemeClr val="tx1"/>
                </a:solidFill>
                <a:latin typeface="Calibri"/>
              </a:rPr>
              <a:t> </a:t>
            </a:r>
            <a:r>
              <a:rPr lang="cs-CZ" sz="1800" dirty="0" err="1" smtClean="0">
                <a:solidFill>
                  <a:schemeClr val="tx1"/>
                </a:solidFill>
              </a:rPr>
              <a:t>krajinotvorbou</a:t>
            </a:r>
            <a:r>
              <a:rPr lang="cs-CZ" sz="1800" b="0" dirty="0">
                <a:solidFill>
                  <a:schemeClr val="tx1"/>
                </a:solidFill>
              </a:rPr>
              <a:t>, </a:t>
            </a:r>
            <a:r>
              <a:rPr lang="cs-CZ" sz="1800" b="0" dirty="0" smtClean="0">
                <a:solidFill>
                  <a:schemeClr val="tx1"/>
                </a:solidFill>
              </a:rPr>
              <a:t/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	- </a:t>
            </a:r>
            <a:r>
              <a:rPr lang="cs-CZ" sz="1800" dirty="0" smtClean="0">
                <a:solidFill>
                  <a:schemeClr val="tx1"/>
                </a:solidFill>
              </a:rPr>
              <a:t>opatření </a:t>
            </a:r>
            <a:r>
              <a:rPr lang="cs-CZ" sz="1800" dirty="0">
                <a:solidFill>
                  <a:schemeClr val="tx1"/>
                </a:solidFill>
              </a:rPr>
              <a:t>v rámci nástroje </a:t>
            </a:r>
            <a:r>
              <a:rPr lang="cs-CZ" sz="1800" dirty="0" err="1" smtClean="0">
                <a:solidFill>
                  <a:schemeClr val="tx1"/>
                </a:solidFill>
              </a:rPr>
              <a:t>CLLD</a:t>
            </a:r>
            <a:r>
              <a:rPr lang="cs-CZ" sz="1800" b="0" dirty="0">
                <a:solidFill>
                  <a:schemeClr val="tx1"/>
                </a:solidFill>
              </a:rPr>
              <a:t>,</a:t>
            </a:r>
            <a:r>
              <a:rPr lang="cs-CZ" sz="1800" b="0" dirty="0" smtClean="0">
                <a:solidFill>
                  <a:schemeClr val="tx1"/>
                </a:solidFill>
              </a:rPr>
              <a:t/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	- dalších </a:t>
            </a:r>
            <a:r>
              <a:rPr lang="cs-CZ" sz="1800" b="0" dirty="0">
                <a:solidFill>
                  <a:schemeClr val="tx1"/>
                </a:solidFill>
              </a:rPr>
              <a:t>opatření, které budou </a:t>
            </a:r>
            <a:r>
              <a:rPr lang="cs-CZ" sz="1800" dirty="0">
                <a:solidFill>
                  <a:schemeClr val="tx1"/>
                </a:solidFill>
              </a:rPr>
              <a:t>doplňovat intervence ve prospěch </a:t>
            </a:r>
            <a:r>
              <a:rPr lang="cs-CZ" sz="1800" dirty="0" smtClean="0">
                <a:solidFill>
                  <a:schemeClr val="tx1"/>
                </a:solidFill>
              </a:rPr>
              <a:t>	  komplexního </a:t>
            </a:r>
            <a:r>
              <a:rPr lang="cs-CZ" sz="1800" dirty="0">
                <a:solidFill>
                  <a:schemeClr val="tx1"/>
                </a:solidFill>
              </a:rPr>
              <a:t>rozvoje venkova financované z jiných zdrojů</a:t>
            </a:r>
            <a:r>
              <a:rPr lang="cs-CZ" sz="1800" dirty="0" smtClean="0">
                <a:solidFill>
                  <a:schemeClr val="tx1"/>
                </a:solidFill>
              </a:rPr>
              <a:t>.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/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b="0" u="sng" dirty="0" smtClean="0">
                <a:solidFill>
                  <a:schemeClr val="tx1"/>
                </a:solidFill>
              </a:rPr>
              <a:t>Postoj </a:t>
            </a:r>
            <a:r>
              <a:rPr lang="cs-CZ" sz="1800" b="0" u="sng" dirty="0" err="1" smtClean="0">
                <a:solidFill>
                  <a:schemeClr val="tx1"/>
                </a:solidFill>
              </a:rPr>
              <a:t>MMR</a:t>
            </a:r>
            <a:r>
              <a:rPr lang="cs-CZ" sz="1800" b="0" dirty="0" smtClean="0">
                <a:solidFill>
                  <a:schemeClr val="tx1"/>
                </a:solidFill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  <a:latin typeface="Calibri"/>
              </a:rPr>
              <a:t>– </a:t>
            </a:r>
            <a:r>
              <a:rPr lang="cs-CZ" sz="1800" b="0" dirty="0" smtClean="0">
                <a:solidFill>
                  <a:schemeClr val="tx1"/>
                </a:solidFill>
              </a:rPr>
              <a:t>Podpora </a:t>
            </a:r>
            <a:r>
              <a:rPr lang="cs-CZ" sz="1800" b="0" dirty="0">
                <a:solidFill>
                  <a:schemeClr val="tx1"/>
                </a:solidFill>
              </a:rPr>
              <a:t>ekonomických aktivit na venkově ze </a:t>
            </a:r>
            <a:r>
              <a:rPr lang="cs-CZ" sz="1800" b="0" dirty="0" err="1">
                <a:solidFill>
                  <a:schemeClr val="tx1"/>
                </a:solidFill>
              </a:rPr>
              <a:t>SZP</a:t>
            </a:r>
            <a:r>
              <a:rPr lang="cs-CZ" sz="1800" b="0" dirty="0">
                <a:solidFill>
                  <a:schemeClr val="tx1"/>
                </a:solidFill>
              </a:rPr>
              <a:t> bude </a:t>
            </a:r>
            <a:r>
              <a:rPr lang="cs-CZ" sz="1800" dirty="0">
                <a:solidFill>
                  <a:schemeClr val="tx1"/>
                </a:solidFill>
              </a:rPr>
              <a:t>součástí komplexního přístupu k podpoře rozvoje venkova na národní úrovni</a:t>
            </a:r>
            <a:r>
              <a:rPr lang="cs-CZ" sz="1800" b="0" dirty="0" smtClean="0">
                <a:solidFill>
                  <a:schemeClr val="tx1"/>
                </a:solidFill>
              </a:rPr>
              <a:t>.</a:t>
            </a:r>
            <a:r>
              <a:rPr lang="cs-CZ" sz="1800" b="0" dirty="0">
                <a:solidFill>
                  <a:schemeClr val="tx1"/>
                </a:solidFill>
              </a:rPr>
              <a:t/>
            </a:r>
            <a:br>
              <a:rPr lang="cs-CZ" sz="1800" b="0" dirty="0">
                <a:solidFill>
                  <a:schemeClr val="tx1"/>
                </a:solidFill>
              </a:rPr>
            </a:br>
            <a:r>
              <a:rPr lang="cs-CZ" sz="1800" b="0" dirty="0">
                <a:solidFill>
                  <a:schemeClr val="tx1"/>
                </a:solidFill>
              </a:rPr>
              <a:t/>
            </a:r>
            <a:br>
              <a:rPr lang="cs-CZ" sz="1800" b="0" dirty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Garant </a:t>
            </a:r>
            <a:r>
              <a:rPr lang="cs-CZ" sz="1800" b="0" dirty="0">
                <a:solidFill>
                  <a:schemeClr val="tx1"/>
                </a:solidFill>
              </a:rPr>
              <a:t>zajištění </a:t>
            </a:r>
            <a:r>
              <a:rPr lang="cs-CZ" sz="1800" b="0" dirty="0" smtClean="0">
                <a:solidFill>
                  <a:schemeClr val="tx1"/>
                </a:solidFill>
              </a:rPr>
              <a:t>komplexní </a:t>
            </a:r>
            <a:r>
              <a:rPr lang="cs-CZ" sz="1800" b="0" dirty="0">
                <a:solidFill>
                  <a:schemeClr val="tx1"/>
                </a:solidFill>
              </a:rPr>
              <a:t>podpory venkova na národní </a:t>
            </a:r>
            <a:r>
              <a:rPr lang="cs-CZ" sz="1800" b="0" dirty="0" smtClean="0">
                <a:solidFill>
                  <a:schemeClr val="tx1"/>
                </a:solidFill>
              </a:rPr>
              <a:t>úrovni – </a:t>
            </a:r>
            <a:r>
              <a:rPr lang="cs-CZ" sz="1800" b="0" dirty="0" err="1" smtClean="0">
                <a:solidFill>
                  <a:schemeClr val="tx1"/>
                </a:solidFill>
              </a:rPr>
              <a:t>MMR</a:t>
            </a:r>
            <a:r>
              <a:rPr lang="cs-CZ" sz="1800" b="0" dirty="0" smtClean="0">
                <a:solidFill>
                  <a:schemeClr val="tx1"/>
                </a:solidFill>
              </a:rPr>
              <a:t>.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>
                <a:solidFill>
                  <a:schemeClr val="tx1"/>
                </a:solidFill>
              </a:rPr>
              <a:t/>
            </a:r>
            <a:br>
              <a:rPr lang="cs-CZ" sz="1800" b="0" dirty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- Příprava nové Strategie regionálního rozvoje ČR 21+.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>
                <a:solidFill>
                  <a:schemeClr val="tx1"/>
                </a:solidFill>
              </a:rPr>
              <a:t/>
            </a:r>
            <a:br>
              <a:rPr lang="cs-CZ" sz="1800" b="0" dirty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- Důležité </a:t>
            </a:r>
            <a:r>
              <a:rPr lang="cs-CZ" sz="1800" dirty="0" smtClean="0">
                <a:solidFill>
                  <a:schemeClr val="tx1"/>
                </a:solidFill>
              </a:rPr>
              <a:t>vymezit venkov a jeho jednotlivé typy</a:t>
            </a:r>
            <a:r>
              <a:rPr lang="cs-CZ" sz="1800" b="0" dirty="0" smtClean="0">
                <a:solidFill>
                  <a:schemeClr val="tx1"/>
                </a:solidFill>
              </a:rPr>
              <a:t>, </a:t>
            </a:r>
            <a:r>
              <a:rPr lang="cs-CZ" sz="1800" b="0" dirty="0">
                <a:solidFill>
                  <a:schemeClr val="tx1"/>
                </a:solidFill>
              </a:rPr>
              <a:t>venkov ČR totiž není </a:t>
            </a:r>
            <a:r>
              <a:rPr lang="cs-CZ" sz="1800" b="0" dirty="0" smtClean="0">
                <a:solidFill>
                  <a:schemeClr val="tx1"/>
                </a:solidFill>
              </a:rPr>
              <a:t>homogenní.</a:t>
            </a:r>
            <a:endParaRPr lang="cs-CZ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323850" y="3141663"/>
            <a:ext cx="8291513" cy="301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altLang="cs-CZ" sz="2000" smtClean="0">
                <a:latin typeface="Arial" charset="0"/>
                <a:cs typeface="Arial" charset="0"/>
              </a:rPr>
              <a:t>Ing. David Koppitz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altLang="cs-CZ" sz="2000" smtClean="0">
                <a:latin typeface="Arial" charset="0"/>
                <a:cs typeface="Arial" charset="0"/>
              </a:rPr>
              <a:t>ředitel odboru regionální politiky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cs-CZ" altLang="cs-CZ" sz="2000" smtClean="0">
              <a:latin typeface="Arial" charset="0"/>
              <a:cs typeface="Arial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cs-CZ" altLang="cs-CZ" sz="2000" smtClean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000" smtClean="0">
                <a:latin typeface="Arial" charset="0"/>
                <a:cs typeface="Arial" charset="0"/>
                <a:hlinkClick r:id="rId2"/>
              </a:rPr>
              <a:t>David.Koppitz@mmr.cz</a:t>
            </a:r>
            <a:endParaRPr lang="cs-CZ" altLang="cs-CZ" sz="2000" smtClean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000" smtClean="0">
                <a:latin typeface="Arial" charset="0"/>
                <a:cs typeface="Arial" charset="0"/>
                <a:hlinkClick r:id="rId3"/>
              </a:rPr>
              <a:t>www.mmr.cz</a:t>
            </a:r>
            <a:r>
              <a:rPr lang="cs-CZ" altLang="cs-CZ" sz="20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6083" name="Nadpis 2"/>
          <p:cNvSpPr>
            <a:spLocks noGrp="1"/>
          </p:cNvSpPr>
          <p:nvPr>
            <p:ph type="title"/>
          </p:nvPr>
        </p:nvSpPr>
        <p:spPr bwMode="auto">
          <a:xfrm>
            <a:off x="250825" y="2349500"/>
            <a:ext cx="8291513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altLang="cs-CZ" smtClean="0">
                <a:latin typeface="Arial" charset="0"/>
                <a:cs typeface="Arial" charset="0"/>
              </a:rPr>
              <a:t>Přeji Vám mnoho úspěchů.</a:t>
            </a:r>
          </a:p>
        </p:txBody>
      </p:sp>
    </p:spTree>
    <p:extLst>
      <p:ext uri="{BB962C8B-B14F-4D97-AF65-F5344CB8AC3E}">
        <p14:creationId xmlns:p14="http://schemas.microsoft.com/office/powerpoint/2010/main" val="22514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b="1" dirty="0" smtClean="0"/>
              <a:t>Program: 	Bezbariérové obce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b="1" dirty="0" smtClean="0"/>
              <a:t>Podprogram: 	Odstraňování bariér v budovách domů s 				pečovatelskou službou a v budovách městských a 		obecních úřadů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sz="18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/>
              <a:t>Cíl: Zajistit </a:t>
            </a:r>
            <a:r>
              <a:rPr lang="cs-CZ" sz="1800" dirty="0"/>
              <a:t>státní podporu investičních a neinvestičních záměrů při odstraňování bariér v budovách městských a obecních úřadů a v budovách s pečovatelskou službou náležících do komplexních řetězců bezbariérových tras obcí a měst.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sz="18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/>
              <a:t>Výše </a:t>
            </a:r>
            <a:r>
              <a:rPr lang="cs-CZ" sz="1800" dirty="0"/>
              <a:t>dotace: </a:t>
            </a:r>
            <a:r>
              <a:rPr lang="cs-CZ" sz="1800" dirty="0" smtClean="0"/>
              <a:t>max. 50</a:t>
            </a:r>
            <a:r>
              <a:rPr lang="cs-CZ" sz="1800" dirty="0"/>
              <a:t>% uznatelných skutečně vynaložených nákladů,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sz="18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/>
              <a:t>Žadatel: obec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Dotace – regionální politika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0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6805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b="1" dirty="0" smtClean="0"/>
              <a:t>Program: 		Bezbariérové obce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b="1" dirty="0" smtClean="0"/>
              <a:t>Podprogram: 	</a:t>
            </a:r>
            <a:r>
              <a:rPr lang="cs-CZ" sz="1800" b="1" dirty="0" err="1" smtClean="0"/>
              <a:t>Euroklíč</a:t>
            </a:r>
            <a:endParaRPr lang="cs-CZ" sz="1800" b="1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/>
              <a:t>Cíl: Napomoci </a:t>
            </a:r>
            <a:r>
              <a:rPr lang="cs-CZ" sz="1800" dirty="0"/>
              <a:t>realizaci projektu EUROKLÍČ, jehož záměrem je zajistit osobám se sníženou schopností pohybu rychlou a důstojnou dostupnost veřejných sociálních a technických kompenzačních zařízení (např. výtahů, svislých a schodišťových plošin apod.) na celém území ČR tím, že budou tato zařízení osazena jednotným „</a:t>
            </a:r>
            <a:r>
              <a:rPr lang="cs-CZ" sz="1800" dirty="0" err="1"/>
              <a:t>eurozámkem</a:t>
            </a:r>
            <a:r>
              <a:rPr lang="cs-CZ" sz="1800" dirty="0" smtClean="0"/>
              <a:t>“.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Osobám se zdravotním postižením jsou univerzální „</a:t>
            </a:r>
            <a:r>
              <a:rPr lang="cs-CZ" sz="1800" dirty="0" err="1"/>
              <a:t>euroklíče</a:t>
            </a:r>
            <a:r>
              <a:rPr lang="cs-CZ" sz="1800" dirty="0"/>
              <a:t>“ distribuovány na základě průkazu ZTP nebo ZTP/P. Rodičům dětí do tří let budou „</a:t>
            </a:r>
            <a:r>
              <a:rPr lang="cs-CZ" sz="1800" dirty="0" err="1"/>
              <a:t>euroklíče</a:t>
            </a:r>
            <a:r>
              <a:rPr lang="cs-CZ" sz="1800" dirty="0"/>
              <a:t>“ dlouhodobě zapůjčovány prostřednictvím sítě mateřských center v jednotlivých krajích. Seniorům a osobám krátkodobě zdravotně indisponovaným budou „</a:t>
            </a:r>
            <a:r>
              <a:rPr lang="cs-CZ" sz="1800" dirty="0" err="1"/>
              <a:t>euroklíče</a:t>
            </a:r>
            <a:r>
              <a:rPr lang="cs-CZ" sz="1800" dirty="0"/>
              <a:t>“ půjčovány přímo ve veřejně přístupných budovách (např. u obsluhy, na recepci, na vrátnici apod</a:t>
            </a:r>
            <a:r>
              <a:rPr lang="cs-CZ" sz="1800" dirty="0" smtClean="0"/>
              <a:t>.).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Výše dotace: až 100% uznatelných skutečně vynaložených nákladů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800" dirty="0" smtClean="0"/>
              <a:t>Žadatel: obec, nevládní </a:t>
            </a:r>
            <a:r>
              <a:rPr lang="cs-CZ" sz="1800" dirty="0" err="1" smtClean="0"/>
              <a:t>neziskov</a:t>
            </a:r>
            <a:r>
              <a:rPr lang="fr-FR" sz="1800" dirty="0" smtClean="0"/>
              <a:t>é</a:t>
            </a:r>
            <a:r>
              <a:rPr lang="cs-CZ" sz="1800" dirty="0" smtClean="0"/>
              <a:t> organizace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504056"/>
          </a:xfrm>
        </p:spPr>
        <p:txBody>
          <a:bodyPr/>
          <a:lstStyle/>
          <a:p>
            <a:r>
              <a:rPr lang="cs-CZ" dirty="0" smtClean="0"/>
              <a:t>Dotace – regionální politika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2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7525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 smtClean="0"/>
              <a:t>Program: 		Obnova obecního a krajského majetku po živelních pohromách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Cíl: Přispět </a:t>
            </a:r>
            <a:r>
              <a:rPr lang="cs-CZ" dirty="0"/>
              <a:t>prostřednictvím dotace z rozpočtové kapitoly Ministerstva pro místní rozvoj k obnově základních funkcí území zabezpečovaných v působnosti územních samosprávných celků a tím odstranit nebo omezit možné důsledky pohrom spočívající v narušení plynulosti, dostupnosti a kvality výkonu veřejné správy. Dotace slouží k rekonstrukci nebo opravě obecního a krajského majetku postiženého živelní pohromou.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Dotační tituly: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DT č. 1 - pro dané území byl vyhlášen stav nebezpečí nebo nouzový stav </a:t>
            </a:r>
            <a:endParaRPr lang="cs-CZ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	</a:t>
            </a:r>
            <a:r>
              <a:rPr lang="cs-CZ" dirty="0" smtClean="0"/>
              <a:t>(</a:t>
            </a:r>
            <a:r>
              <a:rPr lang="cs-CZ" dirty="0"/>
              <a:t>vyhlašován na základě strategie vlády pro obnovu území)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DT č. 2 - pro území, kde nebyl vyhlášen stav nebezpečí nebo nouzový stav </a:t>
            </a:r>
            <a:endParaRPr lang="cs-CZ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b="1" dirty="0"/>
              <a:t>	</a:t>
            </a:r>
            <a:r>
              <a:rPr lang="cs-CZ" dirty="0" smtClean="0"/>
              <a:t>(</a:t>
            </a:r>
            <a:r>
              <a:rPr lang="cs-CZ" dirty="0"/>
              <a:t>vyhlašován každoročně)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Výše </a:t>
            </a:r>
            <a:r>
              <a:rPr lang="cs-CZ" dirty="0"/>
              <a:t>dotace: </a:t>
            </a:r>
            <a:r>
              <a:rPr lang="cs-CZ" dirty="0" smtClean="0"/>
              <a:t>	obce </a:t>
            </a:r>
            <a:r>
              <a:rPr lang="cs-CZ" dirty="0"/>
              <a:t>70% uznatelných skutečně vynaložených nákladů, min. 100 tisíc Kč;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		kraje </a:t>
            </a:r>
            <a:r>
              <a:rPr lang="cs-CZ" dirty="0"/>
              <a:t>40% uznatelných skutečně vynaložených nákladů, min. 100 tisíc Kč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Žadatel: obec </a:t>
            </a:r>
            <a:r>
              <a:rPr lang="cs-CZ" dirty="0"/>
              <a:t>nebo </a:t>
            </a:r>
            <a:r>
              <a:rPr lang="cs-CZ" dirty="0" smtClean="0"/>
              <a:t>kraj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504056"/>
          </a:xfrm>
        </p:spPr>
        <p:txBody>
          <a:bodyPr/>
          <a:lstStyle/>
          <a:p>
            <a:r>
              <a:rPr lang="cs-CZ" dirty="0" smtClean="0"/>
              <a:t>Dotace – regionální politika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2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Program: 		Revitalizace území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Podprogram: 	Demolice budov v sociálně vyloučených lokalitách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15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Podprogram </a:t>
            </a:r>
            <a:r>
              <a:rPr lang="cs-CZ" sz="1500" dirty="0"/>
              <a:t>je zaměřen na podporu demolic budov v obcích, které mají ve svém katastru </a:t>
            </a:r>
            <a:r>
              <a:rPr lang="cs-CZ" sz="1500" dirty="0" smtClean="0"/>
              <a:t>SVL </a:t>
            </a:r>
            <a:r>
              <a:rPr lang="cs-CZ" sz="1500" dirty="0"/>
              <a:t>nebo která se nachází ve správním obvodu obce s rozšířenou působností, která má ve svém katastru </a:t>
            </a:r>
            <a:r>
              <a:rPr lang="cs-CZ" sz="1500" dirty="0" smtClean="0"/>
              <a:t>SVL </a:t>
            </a:r>
            <a:r>
              <a:rPr lang="cs-CZ" sz="1500" dirty="0"/>
              <a:t>dle Analýzy sociálně vyloučených lokalit v ČR. </a:t>
            </a:r>
            <a:endParaRPr lang="cs-CZ" sz="15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Cíl: Připravit </a:t>
            </a:r>
            <a:r>
              <a:rPr lang="cs-CZ" sz="1500" dirty="0"/>
              <a:t>území pro jeho plnohodnotné využití v dalším rozvoji obce. Demolice objektu, který sloužil k bydlení nebo ubytování, musí být následována celkovou revitalizací prostoru, včetně možné výstavby objektu, který ale bude sloužit jinému účelu než sociálnímu bydlení (školské zařízení, komunitní centrum, sportovní zařízení atd.). </a:t>
            </a:r>
            <a:endParaRPr lang="cs-CZ" sz="15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Dotační tituly:</a:t>
            </a:r>
            <a:endParaRPr lang="cs-CZ" sz="15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/>
              <a:t>DT č. 1 je určen pouze pro obce ležící na území Moravskoslezského, Ústeckého a Karlovarského kraje.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/>
              <a:t>DT č. 2 je určen pro obce ležící na území České republiky vyjma krajů uvedených v dotačním titulu 1.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Výše </a:t>
            </a:r>
            <a:r>
              <a:rPr lang="cs-CZ" sz="1500" dirty="0"/>
              <a:t>dotace: </a:t>
            </a:r>
            <a:endParaRPr lang="cs-CZ" sz="15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do 80 </a:t>
            </a:r>
            <a:r>
              <a:rPr lang="cs-CZ" sz="1500" dirty="0"/>
              <a:t>% skutečně vynaložených uznatelných nákladů akce </a:t>
            </a:r>
            <a:r>
              <a:rPr lang="cs-CZ" sz="1500" dirty="0" smtClean="0"/>
              <a:t>(300 tis. Kč. – 50 mil. Kč)</a:t>
            </a:r>
            <a:endParaRPr lang="cs-CZ" sz="15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500" dirty="0" smtClean="0"/>
              <a:t>Žadatel: obec</a:t>
            </a:r>
            <a:endParaRPr lang="cs-CZ" sz="1500" dirty="0"/>
          </a:p>
          <a:p>
            <a:endParaRPr lang="cs-CZ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504056"/>
          </a:xfrm>
        </p:spPr>
        <p:txBody>
          <a:bodyPr/>
          <a:lstStyle/>
          <a:p>
            <a:r>
              <a:rPr lang="cs-CZ" dirty="0" smtClean="0"/>
              <a:t>Dotace – regionální politika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5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Program: 	Podpora bydlení</a:t>
            </a:r>
          </a:p>
          <a:p>
            <a:r>
              <a:rPr lang="cs-CZ" b="1" dirty="0" smtClean="0"/>
              <a:t>Podprogram: 	Regenerace sídlišť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Cíl: Přeměna </a:t>
            </a:r>
            <a:r>
              <a:rPr lang="cs-CZ" dirty="0"/>
              <a:t>městských sídlišť postavených v období od roku 1945 do roku 1990, o celkovém počtu nejméně 150 bytů, na víceúčelové celky a všestranné zlepšení jejich obytného prostředí. Příjemcem dotace je obec.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cs-CZ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Výše dotace: do </a:t>
            </a:r>
            <a:r>
              <a:rPr lang="cs-CZ" dirty="0"/>
              <a:t>70 </a:t>
            </a:r>
            <a:r>
              <a:rPr lang="cs-CZ" dirty="0" smtClean="0"/>
              <a:t>%, max. 4 </a:t>
            </a:r>
            <a:r>
              <a:rPr lang="cs-CZ" dirty="0"/>
              <a:t>mil. Kč.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cs-CZ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Žadatel</a:t>
            </a:r>
            <a:r>
              <a:rPr lang="cs-CZ" dirty="0"/>
              <a:t>:  obec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Dotace – bytová politika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0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40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Program: 		Podpora bydlení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500" b="1" dirty="0" smtClean="0"/>
              <a:t>Podprogram: 	Podporované byty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500" b="1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500" b="1" dirty="0" smtClean="0"/>
              <a:t>Cíl</a:t>
            </a:r>
            <a:r>
              <a:rPr lang="cs-CZ" sz="1500" dirty="0" smtClean="0"/>
              <a:t>: Je </a:t>
            </a:r>
            <a:r>
              <a:rPr lang="cs-CZ" sz="1500" dirty="0"/>
              <a:t>podporován vznik nájemních bytů sloužících k poskytování sociálního bydlení pro osoby, které mají ztížený přístup k bydlení v důsledku zvláštních potřeb vyplývajících z jejich nepříznivé sociální situace - věk, zdravotní stav nebo sociální okolnosti jejich života – a jsou schopné plnit povinnosti vyplývající z nájemního vztahu.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5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500" dirty="0" smtClean="0"/>
              <a:t>Dotační </a:t>
            </a:r>
            <a:r>
              <a:rPr lang="cs-CZ" sz="1500" dirty="0"/>
              <a:t>tituly: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500" b="1" dirty="0"/>
              <a:t>DT </a:t>
            </a:r>
            <a:r>
              <a:rPr lang="cs-CZ" sz="1500" b="1" dirty="0" smtClean="0"/>
              <a:t>č. 1 </a:t>
            </a:r>
            <a:r>
              <a:rPr lang="cs-CZ" sz="1500" b="1" dirty="0"/>
              <a:t>Pečovatelský byt </a:t>
            </a:r>
            <a:r>
              <a:rPr lang="cs-CZ" sz="1500" dirty="0"/>
              <a:t>je určen pro seniory 65+ nebo zdravotně handicapované.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5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500" dirty="0" smtClean="0"/>
              <a:t>Výše </a:t>
            </a:r>
            <a:r>
              <a:rPr lang="cs-CZ" sz="1500" dirty="0"/>
              <a:t>dotace: max. 600 tis. Kč na jeden </a:t>
            </a:r>
            <a:r>
              <a:rPr lang="cs-CZ" sz="1500" dirty="0" smtClean="0"/>
              <a:t>byt (</a:t>
            </a:r>
            <a:r>
              <a:rPr lang="cs-CZ" sz="1500" i="1" dirty="0"/>
              <a:t>„SGEI de </a:t>
            </a:r>
            <a:r>
              <a:rPr lang="cs-CZ" sz="1500" i="1" dirty="0" err="1"/>
              <a:t>minimis</a:t>
            </a:r>
            <a:r>
              <a:rPr lang="cs-CZ" sz="1500" i="1" dirty="0" smtClean="0"/>
              <a:t>“)</a:t>
            </a:r>
            <a:endParaRPr lang="cs-CZ" sz="1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5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500" dirty="0" smtClean="0"/>
              <a:t>Žadatel</a:t>
            </a:r>
            <a:r>
              <a:rPr lang="cs-CZ" sz="1500" dirty="0"/>
              <a:t>: právnická osoba včetně obcí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500" dirty="0"/>
              <a:t>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504056"/>
          </a:xfrm>
        </p:spPr>
        <p:txBody>
          <a:bodyPr/>
          <a:lstStyle/>
          <a:p>
            <a:r>
              <a:rPr lang="cs-CZ" dirty="0" smtClean="0"/>
              <a:t>Dotace – bytová politika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8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1924</Words>
  <Application>Microsoft Office PowerPoint</Application>
  <PresentationFormat>Předvádění na obrazovce (4:3)</PresentationFormat>
  <Paragraphs>479</Paragraphs>
  <Slides>39</Slides>
  <Notes>26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MMR_klas</vt:lpstr>
      <vt:lpstr>Podpora rozvoje venkova v ČR</vt:lpstr>
      <vt:lpstr>Podpora obnovy a rozvoje venkova ze  státní rozpočtu</vt:lpstr>
      <vt:lpstr>Dotace – regionální politika</vt:lpstr>
      <vt:lpstr>Dotace – regionální politika </vt:lpstr>
      <vt:lpstr>Dotace – regionální politika </vt:lpstr>
      <vt:lpstr>Dotace – regionální politika</vt:lpstr>
      <vt:lpstr>Dotace – regionální politika</vt:lpstr>
      <vt:lpstr>Dotace – bytová politika</vt:lpstr>
      <vt:lpstr>Dotace – bytová politika</vt:lpstr>
      <vt:lpstr>Dotace – bytová politika</vt:lpstr>
      <vt:lpstr>Dotace – bytová politika</vt:lpstr>
      <vt:lpstr>Dotace – cestovní ruch</vt:lpstr>
      <vt:lpstr>Dotace – cestovní ruch</vt:lpstr>
      <vt:lpstr>Dotace – územní plánování</vt:lpstr>
      <vt:lpstr>Dotace – nestátní neziskové organizace</vt:lpstr>
      <vt:lpstr>Komunitně vedený místní rozvoj (CLLD)</vt:lpstr>
      <vt:lpstr>Komunitně vedený místní rozvoj (CLLD)</vt:lpstr>
      <vt:lpstr>Místní akční skupiny v ČR</vt:lpstr>
      <vt:lpstr>Aktuální stav implementace CLLD v ČR</vt:lpstr>
      <vt:lpstr>Prezentace aplikace PowerPoint</vt:lpstr>
      <vt:lpstr>Prezentace aplikace PowerPoint</vt:lpstr>
      <vt:lpstr>PŘÍNOSY PROGRAMU ROZVOJE OBCE</vt:lpstr>
      <vt:lpstr>WEBOVÁ APLIKACE OBCEPRO.CZ</vt:lpstr>
      <vt:lpstr>STRUKTURA APLIKACE</vt:lpstr>
      <vt:lpstr>NOVINKY V APLIKACI</vt:lpstr>
      <vt:lpstr>VYUŽÍVÁNÍ APLIKACE</vt:lpstr>
      <vt:lpstr>Mapové zobrazení zaregistrovaných obcí do aplikace</vt:lpstr>
      <vt:lpstr>Příprava Strategie regionálního rozvoje ČR 2021+</vt:lpstr>
      <vt:lpstr>Východiska zpracování dokumentu  </vt:lpstr>
      <vt:lpstr>Prezentace aplikace PowerPoint</vt:lpstr>
      <vt:lpstr>Složení pracovních skupin</vt:lpstr>
      <vt:lpstr>Analytická část  </vt:lpstr>
      <vt:lpstr>Kontext podpory venkova </vt:lpstr>
      <vt:lpstr>Prezentace aplikace PowerPoint</vt:lpstr>
      <vt:lpstr>Prezentace aplikace PowerPoint</vt:lpstr>
      <vt:lpstr> Pohled MMR na Společnou zemědělskou politiku </vt:lpstr>
      <vt:lpstr>Materiál „Informace pro vládu ČR o východiscích budoucí podoby Společné zemědělské politiky (SZP) po roce 2020 – Hlavní teze ČR při vyjednávání SZP po roce 2020“</vt:lpstr>
      <vt:lpstr>Postoj MMR – Jedním z cílů SZP v ČR by měla být stabilizace populace malých obcí. A to prostřednictvím:  - podpory sektoru zemědělství,   - aktivit souvisejících s krajinotvorbou,   - opatření v rámci nástroje CLLD,  - dalších opatření, které budou doplňovat intervence ve prospěch    komplexního rozvoje venkova financované z jiných zdrojů.  Postoj MMR – Podpora ekonomických aktivit na venkově ze SZP bude součástí komplexního přístupu k podpoře rozvoje venkova na národní úrovni.  Garant zajištění komplexní podpory venkova na národní úrovni – MMR.  - Příprava nové Strategie regionálního rozvoje ČR 21+.  - Důležité vymezit venkov a jeho jednotlivé typy, venkov ČR totiž není homogenní.</vt:lpstr>
      <vt:lpstr>Přeji Vám mnoho úspěchů.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Vaner Lukáš</dc:creator>
  <cp:lastModifiedBy>uzivatel</cp:lastModifiedBy>
  <cp:revision>37</cp:revision>
  <dcterms:created xsi:type="dcterms:W3CDTF">2014-02-26T13:05:03Z</dcterms:created>
  <dcterms:modified xsi:type="dcterms:W3CDTF">2017-08-24T10:07:39Z</dcterms:modified>
</cp:coreProperties>
</file>