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8"/>
  </p:notesMasterIdLst>
  <p:handoutMasterIdLst>
    <p:handoutMasterId r:id="rId29"/>
  </p:handoutMasterIdLst>
  <p:sldIdLst>
    <p:sldId id="326" r:id="rId2"/>
    <p:sldId id="378" r:id="rId3"/>
    <p:sldId id="375" r:id="rId4"/>
    <p:sldId id="376" r:id="rId5"/>
    <p:sldId id="327" r:id="rId6"/>
    <p:sldId id="328" r:id="rId7"/>
    <p:sldId id="379" r:id="rId8"/>
    <p:sldId id="389" r:id="rId9"/>
    <p:sldId id="380" r:id="rId10"/>
    <p:sldId id="381" r:id="rId11"/>
    <p:sldId id="329" r:id="rId12"/>
    <p:sldId id="386" r:id="rId13"/>
    <p:sldId id="330" r:id="rId14"/>
    <p:sldId id="391" r:id="rId15"/>
    <p:sldId id="382" r:id="rId16"/>
    <p:sldId id="383" r:id="rId17"/>
    <p:sldId id="384" r:id="rId18"/>
    <p:sldId id="385" r:id="rId19"/>
    <p:sldId id="335" r:id="rId20"/>
    <p:sldId id="395" r:id="rId21"/>
    <p:sldId id="339" r:id="rId22"/>
    <p:sldId id="392" r:id="rId23"/>
    <p:sldId id="393" r:id="rId24"/>
    <p:sldId id="396" r:id="rId25"/>
    <p:sldId id="394" r:id="rId26"/>
    <p:sldId id="26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BBE7950-C911-4371-819B-CECBBE5F6DFB}">
          <p14:sldIdLst>
            <p14:sldId id="326"/>
            <p14:sldId id="378"/>
            <p14:sldId id="375"/>
            <p14:sldId id="376"/>
            <p14:sldId id="327"/>
            <p14:sldId id="328"/>
            <p14:sldId id="379"/>
            <p14:sldId id="389"/>
            <p14:sldId id="380"/>
            <p14:sldId id="381"/>
            <p14:sldId id="329"/>
            <p14:sldId id="386"/>
            <p14:sldId id="330"/>
            <p14:sldId id="391"/>
            <p14:sldId id="382"/>
            <p14:sldId id="383"/>
            <p14:sldId id="384"/>
            <p14:sldId id="385"/>
            <p14:sldId id="335"/>
            <p14:sldId id="395"/>
            <p14:sldId id="339"/>
            <p14:sldId id="392"/>
            <p14:sldId id="393"/>
            <p14:sldId id="396"/>
            <p14:sldId id="394"/>
          </p14:sldIdLst>
        </p14:section>
        <p14:section name="Oddíl bez názvu" id="{82F760B4-BE42-489C-80D6-DFC75D1160B2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502800"/>
    <a:srgbClr val="603000"/>
    <a:srgbClr val="FF9371"/>
    <a:srgbClr val="006600"/>
    <a:srgbClr val="00C800"/>
    <a:srgbClr val="00EA00"/>
    <a:srgbClr val="3BFF3B"/>
    <a:srgbClr val="FF470D"/>
    <a:srgbClr val="85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2592" y="84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7C9FB-1C2D-4C08-A3E5-E10D1452C77A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5C672-6DB7-4619-85A8-44BB1335B95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947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F8F7B-459C-4F30-BAE9-1F9DD51AC473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85A5D-580C-4442-95F1-5A199442E6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26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5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6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6388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4342EEF-9CDB-41F8-9FE2-E1CE8672C349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11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5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6388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4342EEF-9CDB-41F8-9FE2-E1CE8672C349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13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7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6388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4342EEF-9CDB-41F8-9FE2-E1CE8672C349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14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6388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4342EEF-9CDB-41F8-9FE2-E1CE8672C349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19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2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/>
          </a:p>
        </p:txBody>
      </p:sp>
      <p:sp>
        <p:nvSpPr>
          <p:cNvPr id="16388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4342EEF-9CDB-41F8-9FE2-E1CE8672C349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21</a:t>
            </a:fld>
            <a:endParaRPr lang="cs-CZ" altLang="cs-CZ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3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/>
          </a:p>
        </p:txBody>
      </p:sp>
      <p:sp>
        <p:nvSpPr>
          <p:cNvPr id="1843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4E976CC-AD96-488C-AF91-37FF4B325A06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26</a:t>
            </a:fld>
            <a:endParaRPr lang="cs-CZ" altLang="cs-CZ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0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9869-1D4F-4317-B763-9C5C7067888F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323850" y="188913"/>
            <a:ext cx="5216525" cy="698500"/>
            <a:chOff x="204" y="119"/>
            <a:chExt cx="3286" cy="44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04" y="119"/>
              <a:ext cx="3286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2928" y="137"/>
              <a:ext cx="386" cy="267"/>
            </a:xfrm>
            <a:custGeom>
              <a:avLst/>
              <a:gdLst>
                <a:gd name="T0" fmla="*/ 1170 w 1687"/>
                <a:gd name="T1" fmla="*/ 621 h 1138"/>
                <a:gd name="T2" fmla="*/ 1170 w 1687"/>
                <a:gd name="T3" fmla="*/ 506 h 1138"/>
                <a:gd name="T4" fmla="*/ 1048 w 1687"/>
                <a:gd name="T5" fmla="*/ 506 h 1138"/>
                <a:gd name="T6" fmla="*/ 947 w 1687"/>
                <a:gd name="T7" fmla="*/ 637 h 1138"/>
                <a:gd name="T8" fmla="*/ 840 w 1687"/>
                <a:gd name="T9" fmla="*/ 578 h 1138"/>
                <a:gd name="T10" fmla="*/ 789 w 1687"/>
                <a:gd name="T11" fmla="*/ 597 h 1138"/>
                <a:gd name="T12" fmla="*/ 928 w 1687"/>
                <a:gd name="T13" fmla="*/ 662 h 1138"/>
                <a:gd name="T14" fmla="*/ 734 w 1687"/>
                <a:gd name="T15" fmla="*/ 913 h 1138"/>
                <a:gd name="T16" fmla="*/ 731 w 1687"/>
                <a:gd name="T17" fmla="*/ 913 h 1138"/>
                <a:gd name="T18" fmla="*/ 416 w 1687"/>
                <a:gd name="T19" fmla="*/ 511 h 1138"/>
                <a:gd name="T20" fmla="*/ 773 w 1687"/>
                <a:gd name="T21" fmla="*/ 57 h 1138"/>
                <a:gd name="T22" fmla="*/ 773 w 1687"/>
                <a:gd name="T23" fmla="*/ 498 h 1138"/>
                <a:gd name="T24" fmla="*/ 878 w 1687"/>
                <a:gd name="T25" fmla="*/ 498 h 1138"/>
                <a:gd name="T26" fmla="*/ 878 w 1687"/>
                <a:gd name="T27" fmla="*/ 377 h 1138"/>
                <a:gd name="T28" fmla="*/ 1087 w 1687"/>
                <a:gd name="T29" fmla="*/ 431 h 1138"/>
                <a:gd name="T30" fmla="*/ 1235 w 1687"/>
                <a:gd name="T31" fmla="*/ 541 h 1138"/>
                <a:gd name="T32" fmla="*/ 1170 w 1687"/>
                <a:gd name="T33" fmla="*/ 621 h 1138"/>
                <a:gd name="T34" fmla="*/ 1211 w 1687"/>
                <a:gd name="T35" fmla="*/ 649 h 1138"/>
                <a:gd name="T36" fmla="*/ 1349 w 1687"/>
                <a:gd name="T37" fmla="*/ 525 h 1138"/>
                <a:gd name="T38" fmla="*/ 1156 w 1687"/>
                <a:gd name="T39" fmla="*/ 389 h 1138"/>
                <a:gd name="T40" fmla="*/ 903 w 1687"/>
                <a:gd name="T41" fmla="*/ 278 h 1138"/>
                <a:gd name="T42" fmla="*/ 900 w 1687"/>
                <a:gd name="T43" fmla="*/ 259 h 1138"/>
                <a:gd name="T44" fmla="*/ 1077 w 1687"/>
                <a:gd name="T45" fmla="*/ 154 h 1138"/>
                <a:gd name="T46" fmla="*/ 1270 w 1687"/>
                <a:gd name="T47" fmla="*/ 216 h 1138"/>
                <a:gd name="T48" fmla="*/ 1316 w 1687"/>
                <a:gd name="T49" fmla="*/ 201 h 1138"/>
                <a:gd name="T50" fmla="*/ 1077 w 1687"/>
                <a:gd name="T51" fmla="*/ 133 h 1138"/>
                <a:gd name="T52" fmla="*/ 878 w 1687"/>
                <a:gd name="T53" fmla="*/ 171 h 1138"/>
                <a:gd name="T54" fmla="*/ 878 w 1687"/>
                <a:gd name="T55" fmla="*/ 0 h 1138"/>
                <a:gd name="T56" fmla="*/ 755 w 1687"/>
                <a:gd name="T57" fmla="*/ 0 h 1138"/>
                <a:gd name="T58" fmla="*/ 442 w 1687"/>
                <a:gd name="T59" fmla="*/ 406 h 1138"/>
                <a:gd name="T60" fmla="*/ 439 w 1687"/>
                <a:gd name="T61" fmla="*/ 406 h 1138"/>
                <a:gd name="T62" fmla="*/ 120 w 1687"/>
                <a:gd name="T63" fmla="*/ 0 h 1138"/>
                <a:gd name="T64" fmla="*/ 0 w 1687"/>
                <a:gd name="T65" fmla="*/ 0 h 1138"/>
                <a:gd name="T66" fmla="*/ 0 w 1687"/>
                <a:gd name="T67" fmla="*/ 498 h 1138"/>
                <a:gd name="T68" fmla="*/ 58 w 1687"/>
                <a:gd name="T69" fmla="*/ 498 h 1138"/>
                <a:gd name="T70" fmla="*/ 58 w 1687"/>
                <a:gd name="T71" fmla="*/ 63 h 1138"/>
                <a:gd name="T72" fmla="*/ 409 w 1687"/>
                <a:gd name="T73" fmla="*/ 506 h 1138"/>
                <a:gd name="T74" fmla="*/ 301 w 1687"/>
                <a:gd name="T75" fmla="*/ 506 h 1138"/>
                <a:gd name="T76" fmla="*/ 301 w 1687"/>
                <a:gd name="T77" fmla="*/ 1004 h 1138"/>
                <a:gd name="T78" fmla="*/ 351 w 1687"/>
                <a:gd name="T79" fmla="*/ 1004 h 1138"/>
                <a:gd name="T80" fmla="*/ 351 w 1687"/>
                <a:gd name="T81" fmla="*/ 569 h 1138"/>
                <a:gd name="T82" fmla="*/ 706 w 1687"/>
                <a:gd name="T83" fmla="*/ 1018 h 1138"/>
                <a:gd name="T84" fmla="*/ 707 w 1687"/>
                <a:gd name="T85" fmla="*/ 1018 h 1138"/>
                <a:gd name="T86" fmla="*/ 1066 w 1687"/>
                <a:gd name="T87" fmla="*/ 563 h 1138"/>
                <a:gd name="T88" fmla="*/ 1066 w 1687"/>
                <a:gd name="T89" fmla="*/ 1004 h 1138"/>
                <a:gd name="T90" fmla="*/ 1170 w 1687"/>
                <a:gd name="T91" fmla="*/ 1004 h 1138"/>
                <a:gd name="T92" fmla="*/ 1170 w 1687"/>
                <a:gd name="T93" fmla="*/ 673 h 1138"/>
                <a:gd name="T94" fmla="*/ 1356 w 1687"/>
                <a:gd name="T95" fmla="*/ 673 h 1138"/>
                <a:gd name="T96" fmla="*/ 1356 w 1687"/>
                <a:gd name="T97" fmla="*/ 1138 h 1138"/>
                <a:gd name="T98" fmla="*/ 1464 w 1687"/>
                <a:gd name="T99" fmla="*/ 1138 h 1138"/>
                <a:gd name="T100" fmla="*/ 1464 w 1687"/>
                <a:gd name="T101" fmla="*/ 673 h 1138"/>
                <a:gd name="T102" fmla="*/ 1687 w 1687"/>
                <a:gd name="T103" fmla="*/ 673 h 1138"/>
                <a:gd name="T104" fmla="*/ 1687 w 1687"/>
                <a:gd name="T105" fmla="*/ 649 h 1138"/>
                <a:gd name="T106" fmla="*/ 1211 w 1687"/>
                <a:gd name="T107" fmla="*/ 649 h 1138"/>
                <a:gd name="T108" fmla="*/ 1128 w 1687"/>
                <a:gd name="T109" fmla="*/ 101 h 1138"/>
                <a:gd name="T110" fmla="*/ 1299 w 1687"/>
                <a:gd name="T111" fmla="*/ 0 h 1138"/>
                <a:gd name="T112" fmla="*/ 1245 w 1687"/>
                <a:gd name="T113" fmla="*/ 0 h 1138"/>
                <a:gd name="T114" fmla="*/ 1088 w 1687"/>
                <a:gd name="T115" fmla="*/ 71 h 1138"/>
                <a:gd name="T116" fmla="*/ 929 w 1687"/>
                <a:gd name="T117" fmla="*/ 0 h 1138"/>
                <a:gd name="T118" fmla="*/ 878 w 1687"/>
                <a:gd name="T119" fmla="*/ 0 h 1138"/>
                <a:gd name="T120" fmla="*/ 1050 w 1687"/>
                <a:gd name="T121" fmla="*/ 101 h 1138"/>
                <a:gd name="T122" fmla="*/ 1128 w 1687"/>
                <a:gd name="T123" fmla="*/ 101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87" h="1138">
                  <a:moveTo>
                    <a:pt x="1170" y="621"/>
                  </a:moveTo>
                  <a:lnTo>
                    <a:pt x="1170" y="506"/>
                  </a:lnTo>
                  <a:lnTo>
                    <a:pt x="1048" y="506"/>
                  </a:lnTo>
                  <a:lnTo>
                    <a:pt x="947" y="637"/>
                  </a:lnTo>
                  <a:cubicBezTo>
                    <a:pt x="905" y="626"/>
                    <a:pt x="868" y="607"/>
                    <a:pt x="840" y="578"/>
                  </a:cubicBezTo>
                  <a:lnTo>
                    <a:pt x="789" y="597"/>
                  </a:lnTo>
                  <a:cubicBezTo>
                    <a:pt x="822" y="629"/>
                    <a:pt x="871" y="650"/>
                    <a:pt x="928" y="662"/>
                  </a:cubicBezTo>
                  <a:lnTo>
                    <a:pt x="734" y="913"/>
                  </a:lnTo>
                  <a:lnTo>
                    <a:pt x="731" y="913"/>
                  </a:lnTo>
                  <a:lnTo>
                    <a:pt x="416" y="511"/>
                  </a:lnTo>
                  <a:lnTo>
                    <a:pt x="773" y="57"/>
                  </a:lnTo>
                  <a:lnTo>
                    <a:pt x="773" y="498"/>
                  </a:lnTo>
                  <a:lnTo>
                    <a:pt x="878" y="498"/>
                  </a:lnTo>
                  <a:lnTo>
                    <a:pt x="878" y="377"/>
                  </a:lnTo>
                  <a:cubicBezTo>
                    <a:pt x="933" y="399"/>
                    <a:pt x="1009" y="413"/>
                    <a:pt x="1087" y="431"/>
                  </a:cubicBezTo>
                  <a:cubicBezTo>
                    <a:pt x="1201" y="455"/>
                    <a:pt x="1235" y="499"/>
                    <a:pt x="1235" y="541"/>
                  </a:cubicBezTo>
                  <a:cubicBezTo>
                    <a:pt x="1235" y="573"/>
                    <a:pt x="1211" y="601"/>
                    <a:pt x="1170" y="621"/>
                  </a:cubicBezTo>
                  <a:close/>
                  <a:moveTo>
                    <a:pt x="1211" y="649"/>
                  </a:moveTo>
                  <a:cubicBezTo>
                    <a:pt x="1286" y="625"/>
                    <a:pt x="1341" y="584"/>
                    <a:pt x="1349" y="525"/>
                  </a:cubicBezTo>
                  <a:cubicBezTo>
                    <a:pt x="1349" y="442"/>
                    <a:pt x="1251" y="409"/>
                    <a:pt x="1156" y="389"/>
                  </a:cubicBezTo>
                  <a:cubicBezTo>
                    <a:pt x="1017" y="361"/>
                    <a:pt x="919" y="338"/>
                    <a:pt x="903" y="278"/>
                  </a:cubicBezTo>
                  <a:cubicBezTo>
                    <a:pt x="900" y="270"/>
                    <a:pt x="900" y="266"/>
                    <a:pt x="900" y="259"/>
                  </a:cubicBezTo>
                  <a:cubicBezTo>
                    <a:pt x="903" y="195"/>
                    <a:pt x="994" y="154"/>
                    <a:pt x="1077" y="154"/>
                  </a:cubicBezTo>
                  <a:cubicBezTo>
                    <a:pt x="1162" y="154"/>
                    <a:pt x="1216" y="165"/>
                    <a:pt x="1270" y="216"/>
                  </a:cubicBezTo>
                  <a:lnTo>
                    <a:pt x="1316" y="201"/>
                  </a:lnTo>
                  <a:cubicBezTo>
                    <a:pt x="1256" y="147"/>
                    <a:pt x="1174" y="133"/>
                    <a:pt x="1077" y="133"/>
                  </a:cubicBezTo>
                  <a:cubicBezTo>
                    <a:pt x="997" y="133"/>
                    <a:pt x="928" y="146"/>
                    <a:pt x="878" y="171"/>
                  </a:cubicBezTo>
                  <a:lnTo>
                    <a:pt x="878" y="0"/>
                  </a:lnTo>
                  <a:lnTo>
                    <a:pt x="755" y="0"/>
                  </a:lnTo>
                  <a:lnTo>
                    <a:pt x="442" y="406"/>
                  </a:lnTo>
                  <a:lnTo>
                    <a:pt x="439" y="406"/>
                  </a:lnTo>
                  <a:lnTo>
                    <a:pt x="120" y="0"/>
                  </a:lnTo>
                  <a:lnTo>
                    <a:pt x="0" y="0"/>
                  </a:lnTo>
                  <a:lnTo>
                    <a:pt x="0" y="498"/>
                  </a:lnTo>
                  <a:lnTo>
                    <a:pt x="58" y="498"/>
                  </a:lnTo>
                  <a:lnTo>
                    <a:pt x="58" y="63"/>
                  </a:lnTo>
                  <a:lnTo>
                    <a:pt x="409" y="506"/>
                  </a:lnTo>
                  <a:lnTo>
                    <a:pt x="301" y="506"/>
                  </a:lnTo>
                  <a:lnTo>
                    <a:pt x="301" y="1004"/>
                  </a:lnTo>
                  <a:lnTo>
                    <a:pt x="351" y="1004"/>
                  </a:lnTo>
                  <a:lnTo>
                    <a:pt x="351" y="569"/>
                  </a:lnTo>
                  <a:lnTo>
                    <a:pt x="706" y="1018"/>
                  </a:lnTo>
                  <a:lnTo>
                    <a:pt x="707" y="1018"/>
                  </a:lnTo>
                  <a:lnTo>
                    <a:pt x="1066" y="563"/>
                  </a:lnTo>
                  <a:lnTo>
                    <a:pt x="1066" y="1004"/>
                  </a:lnTo>
                  <a:lnTo>
                    <a:pt x="1170" y="1004"/>
                  </a:lnTo>
                  <a:lnTo>
                    <a:pt x="1170" y="673"/>
                  </a:lnTo>
                  <a:lnTo>
                    <a:pt x="1356" y="673"/>
                  </a:lnTo>
                  <a:lnTo>
                    <a:pt x="1356" y="1138"/>
                  </a:lnTo>
                  <a:lnTo>
                    <a:pt x="1464" y="1138"/>
                  </a:lnTo>
                  <a:lnTo>
                    <a:pt x="1464" y="673"/>
                  </a:lnTo>
                  <a:lnTo>
                    <a:pt x="1687" y="673"/>
                  </a:lnTo>
                  <a:lnTo>
                    <a:pt x="1687" y="649"/>
                  </a:lnTo>
                  <a:lnTo>
                    <a:pt x="1211" y="649"/>
                  </a:lnTo>
                  <a:close/>
                  <a:moveTo>
                    <a:pt x="1128" y="101"/>
                  </a:moveTo>
                  <a:lnTo>
                    <a:pt x="1299" y="0"/>
                  </a:lnTo>
                  <a:lnTo>
                    <a:pt x="1245" y="0"/>
                  </a:lnTo>
                  <a:lnTo>
                    <a:pt x="1088" y="71"/>
                  </a:lnTo>
                  <a:lnTo>
                    <a:pt x="929" y="0"/>
                  </a:lnTo>
                  <a:lnTo>
                    <a:pt x="878" y="0"/>
                  </a:lnTo>
                  <a:lnTo>
                    <a:pt x="1050" y="101"/>
                  </a:lnTo>
                  <a:lnTo>
                    <a:pt x="1128" y="101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722" y="433"/>
              <a:ext cx="41" cy="37"/>
            </a:xfrm>
            <a:custGeom>
              <a:avLst/>
              <a:gdLst>
                <a:gd name="T0" fmla="*/ 0 w 181"/>
                <a:gd name="T1" fmla="*/ 0 h 157"/>
                <a:gd name="T2" fmla="*/ 25 w 181"/>
                <a:gd name="T3" fmla="*/ 0 h 157"/>
                <a:gd name="T4" fmla="*/ 91 w 181"/>
                <a:gd name="T5" fmla="*/ 142 h 157"/>
                <a:gd name="T6" fmla="*/ 158 w 181"/>
                <a:gd name="T7" fmla="*/ 0 h 157"/>
                <a:gd name="T8" fmla="*/ 181 w 181"/>
                <a:gd name="T9" fmla="*/ 0 h 157"/>
                <a:gd name="T10" fmla="*/ 181 w 181"/>
                <a:gd name="T11" fmla="*/ 157 h 157"/>
                <a:gd name="T12" fmla="*/ 166 w 181"/>
                <a:gd name="T13" fmla="*/ 157 h 157"/>
                <a:gd name="T14" fmla="*/ 167 w 181"/>
                <a:gd name="T15" fmla="*/ 13 h 157"/>
                <a:gd name="T16" fmla="*/ 100 w 181"/>
                <a:gd name="T17" fmla="*/ 157 h 157"/>
                <a:gd name="T18" fmla="*/ 82 w 181"/>
                <a:gd name="T19" fmla="*/ 157 h 157"/>
                <a:gd name="T20" fmla="*/ 14 w 181"/>
                <a:gd name="T21" fmla="*/ 13 h 157"/>
                <a:gd name="T22" fmla="*/ 15 w 181"/>
                <a:gd name="T23" fmla="*/ 157 h 157"/>
                <a:gd name="T24" fmla="*/ 0 w 181"/>
                <a:gd name="T25" fmla="*/ 157 h 157"/>
                <a:gd name="T26" fmla="*/ 0 w 181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157">
                  <a:moveTo>
                    <a:pt x="0" y="0"/>
                  </a:moveTo>
                  <a:lnTo>
                    <a:pt x="25" y="0"/>
                  </a:lnTo>
                  <a:lnTo>
                    <a:pt x="91" y="142"/>
                  </a:lnTo>
                  <a:lnTo>
                    <a:pt x="158" y="0"/>
                  </a:lnTo>
                  <a:lnTo>
                    <a:pt x="181" y="0"/>
                  </a:lnTo>
                  <a:lnTo>
                    <a:pt x="181" y="157"/>
                  </a:lnTo>
                  <a:lnTo>
                    <a:pt x="166" y="157"/>
                  </a:lnTo>
                  <a:lnTo>
                    <a:pt x="167" y="13"/>
                  </a:lnTo>
                  <a:lnTo>
                    <a:pt x="100" y="157"/>
                  </a:lnTo>
                  <a:lnTo>
                    <a:pt x="82" y="157"/>
                  </a:lnTo>
                  <a:lnTo>
                    <a:pt x="14" y="13"/>
                  </a:lnTo>
                  <a:lnTo>
                    <a:pt x="15" y="157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2777" y="433"/>
              <a:ext cx="4" cy="37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2795" y="433"/>
              <a:ext cx="33" cy="37"/>
            </a:xfrm>
            <a:custGeom>
              <a:avLst/>
              <a:gdLst>
                <a:gd name="T0" fmla="*/ 0 w 145"/>
                <a:gd name="T1" fmla="*/ 0 h 157"/>
                <a:gd name="T2" fmla="*/ 20 w 145"/>
                <a:gd name="T3" fmla="*/ 0 h 157"/>
                <a:gd name="T4" fmla="*/ 130 w 145"/>
                <a:gd name="T5" fmla="*/ 141 h 157"/>
                <a:gd name="T6" fmla="*/ 130 w 145"/>
                <a:gd name="T7" fmla="*/ 0 h 157"/>
                <a:gd name="T8" fmla="*/ 145 w 145"/>
                <a:gd name="T9" fmla="*/ 0 h 157"/>
                <a:gd name="T10" fmla="*/ 145 w 145"/>
                <a:gd name="T11" fmla="*/ 157 h 157"/>
                <a:gd name="T12" fmla="*/ 124 w 145"/>
                <a:gd name="T13" fmla="*/ 157 h 157"/>
                <a:gd name="T14" fmla="*/ 15 w 145"/>
                <a:gd name="T15" fmla="*/ 16 h 157"/>
                <a:gd name="T16" fmla="*/ 15 w 145"/>
                <a:gd name="T17" fmla="*/ 157 h 157"/>
                <a:gd name="T18" fmla="*/ 0 w 145"/>
                <a:gd name="T19" fmla="*/ 157 h 157"/>
                <a:gd name="T20" fmla="*/ 0 w 145"/>
                <a:gd name="T2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57">
                  <a:moveTo>
                    <a:pt x="0" y="0"/>
                  </a:moveTo>
                  <a:lnTo>
                    <a:pt x="20" y="0"/>
                  </a:lnTo>
                  <a:lnTo>
                    <a:pt x="130" y="141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45" y="157"/>
                  </a:lnTo>
                  <a:lnTo>
                    <a:pt x="124" y="157"/>
                  </a:lnTo>
                  <a:lnTo>
                    <a:pt x="15" y="16"/>
                  </a:lnTo>
                  <a:lnTo>
                    <a:pt x="15" y="157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2841" y="433"/>
              <a:ext cx="4" cy="37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2858" y="432"/>
              <a:ext cx="30" cy="39"/>
            </a:xfrm>
            <a:custGeom>
              <a:avLst/>
              <a:gdLst>
                <a:gd name="T0" fmla="*/ 16 w 131"/>
                <a:gd name="T1" fmla="*/ 109 h 165"/>
                <a:gd name="T2" fmla="*/ 16 w 131"/>
                <a:gd name="T3" fmla="*/ 110 h 165"/>
                <a:gd name="T4" fmla="*/ 66 w 131"/>
                <a:gd name="T5" fmla="*/ 150 h 165"/>
                <a:gd name="T6" fmla="*/ 115 w 131"/>
                <a:gd name="T7" fmla="*/ 117 h 165"/>
                <a:gd name="T8" fmla="*/ 75 w 131"/>
                <a:gd name="T9" fmla="*/ 90 h 165"/>
                <a:gd name="T10" fmla="*/ 42 w 131"/>
                <a:gd name="T11" fmla="*/ 84 h 165"/>
                <a:gd name="T12" fmla="*/ 5 w 131"/>
                <a:gd name="T13" fmla="*/ 45 h 165"/>
                <a:gd name="T14" fmla="*/ 65 w 131"/>
                <a:gd name="T15" fmla="*/ 0 h 165"/>
                <a:gd name="T16" fmla="*/ 126 w 131"/>
                <a:gd name="T17" fmla="*/ 48 h 165"/>
                <a:gd name="T18" fmla="*/ 111 w 131"/>
                <a:gd name="T19" fmla="*/ 48 h 165"/>
                <a:gd name="T20" fmla="*/ 65 w 131"/>
                <a:gd name="T21" fmla="*/ 14 h 165"/>
                <a:gd name="T22" fmla="*/ 21 w 131"/>
                <a:gd name="T23" fmla="*/ 44 h 165"/>
                <a:gd name="T24" fmla="*/ 60 w 131"/>
                <a:gd name="T25" fmla="*/ 71 h 165"/>
                <a:gd name="T26" fmla="*/ 90 w 131"/>
                <a:gd name="T27" fmla="*/ 76 h 165"/>
                <a:gd name="T28" fmla="*/ 131 w 131"/>
                <a:gd name="T29" fmla="*/ 117 h 165"/>
                <a:gd name="T30" fmla="*/ 67 w 131"/>
                <a:gd name="T31" fmla="*/ 165 h 165"/>
                <a:gd name="T32" fmla="*/ 0 w 131"/>
                <a:gd name="T33" fmla="*/ 112 h 165"/>
                <a:gd name="T34" fmla="*/ 0 w 131"/>
                <a:gd name="T35" fmla="*/ 109 h 165"/>
                <a:gd name="T36" fmla="*/ 16 w 131"/>
                <a:gd name="T37" fmla="*/ 10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65">
                  <a:moveTo>
                    <a:pt x="16" y="109"/>
                  </a:moveTo>
                  <a:lnTo>
                    <a:pt x="16" y="110"/>
                  </a:lnTo>
                  <a:cubicBezTo>
                    <a:pt x="16" y="134"/>
                    <a:pt x="35" y="150"/>
                    <a:pt x="66" y="150"/>
                  </a:cubicBezTo>
                  <a:cubicBezTo>
                    <a:pt x="97" y="150"/>
                    <a:pt x="115" y="137"/>
                    <a:pt x="115" y="117"/>
                  </a:cubicBezTo>
                  <a:cubicBezTo>
                    <a:pt x="115" y="100"/>
                    <a:pt x="102" y="95"/>
                    <a:pt x="75" y="90"/>
                  </a:cubicBezTo>
                  <a:lnTo>
                    <a:pt x="42" y="84"/>
                  </a:lnTo>
                  <a:cubicBezTo>
                    <a:pt x="17" y="80"/>
                    <a:pt x="5" y="67"/>
                    <a:pt x="5" y="45"/>
                  </a:cubicBezTo>
                  <a:cubicBezTo>
                    <a:pt x="5" y="18"/>
                    <a:pt x="27" y="0"/>
                    <a:pt x="65" y="0"/>
                  </a:cubicBezTo>
                  <a:cubicBezTo>
                    <a:pt x="103" y="0"/>
                    <a:pt x="125" y="18"/>
                    <a:pt x="126" y="48"/>
                  </a:cubicBezTo>
                  <a:lnTo>
                    <a:pt x="111" y="48"/>
                  </a:lnTo>
                  <a:cubicBezTo>
                    <a:pt x="109" y="26"/>
                    <a:pt x="93" y="14"/>
                    <a:pt x="65" y="14"/>
                  </a:cubicBezTo>
                  <a:cubicBezTo>
                    <a:pt x="37" y="14"/>
                    <a:pt x="21" y="26"/>
                    <a:pt x="21" y="44"/>
                  </a:cubicBezTo>
                  <a:cubicBezTo>
                    <a:pt x="21" y="61"/>
                    <a:pt x="34" y="67"/>
                    <a:pt x="60" y="71"/>
                  </a:cubicBezTo>
                  <a:lnTo>
                    <a:pt x="90" y="76"/>
                  </a:lnTo>
                  <a:cubicBezTo>
                    <a:pt x="118" y="81"/>
                    <a:pt x="131" y="94"/>
                    <a:pt x="131" y="117"/>
                  </a:cubicBezTo>
                  <a:cubicBezTo>
                    <a:pt x="131" y="147"/>
                    <a:pt x="108" y="165"/>
                    <a:pt x="67" y="165"/>
                  </a:cubicBezTo>
                  <a:cubicBezTo>
                    <a:pt x="25" y="165"/>
                    <a:pt x="0" y="144"/>
                    <a:pt x="0" y="112"/>
                  </a:cubicBezTo>
                  <a:lnTo>
                    <a:pt x="0" y="109"/>
                  </a:lnTo>
                  <a:lnTo>
                    <a:pt x="16" y="10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2896" y="433"/>
              <a:ext cx="31" cy="37"/>
            </a:xfrm>
            <a:custGeom>
              <a:avLst/>
              <a:gdLst>
                <a:gd name="T0" fmla="*/ 61 w 137"/>
                <a:gd name="T1" fmla="*/ 14 h 157"/>
                <a:gd name="T2" fmla="*/ 0 w 137"/>
                <a:gd name="T3" fmla="*/ 14 h 157"/>
                <a:gd name="T4" fmla="*/ 0 w 137"/>
                <a:gd name="T5" fmla="*/ 0 h 157"/>
                <a:gd name="T6" fmla="*/ 137 w 137"/>
                <a:gd name="T7" fmla="*/ 0 h 157"/>
                <a:gd name="T8" fmla="*/ 137 w 137"/>
                <a:gd name="T9" fmla="*/ 14 h 157"/>
                <a:gd name="T10" fmla="*/ 77 w 137"/>
                <a:gd name="T11" fmla="*/ 14 h 157"/>
                <a:gd name="T12" fmla="*/ 77 w 137"/>
                <a:gd name="T13" fmla="*/ 157 h 157"/>
                <a:gd name="T14" fmla="*/ 61 w 137"/>
                <a:gd name="T15" fmla="*/ 157 h 157"/>
                <a:gd name="T16" fmla="*/ 61 w 137"/>
                <a:gd name="T17" fmla="*/ 1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57">
                  <a:moveTo>
                    <a:pt x="61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4"/>
                  </a:lnTo>
                  <a:lnTo>
                    <a:pt x="77" y="14"/>
                  </a:lnTo>
                  <a:lnTo>
                    <a:pt x="77" y="157"/>
                  </a:lnTo>
                  <a:lnTo>
                    <a:pt x="61" y="157"/>
                  </a:lnTo>
                  <a:lnTo>
                    <a:pt x="61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2936" y="433"/>
              <a:ext cx="28" cy="37"/>
            </a:xfrm>
            <a:custGeom>
              <a:avLst/>
              <a:gdLst>
                <a:gd name="T0" fmla="*/ 0 w 121"/>
                <a:gd name="T1" fmla="*/ 0 h 157"/>
                <a:gd name="T2" fmla="*/ 121 w 121"/>
                <a:gd name="T3" fmla="*/ 0 h 157"/>
                <a:gd name="T4" fmla="*/ 121 w 121"/>
                <a:gd name="T5" fmla="*/ 14 h 157"/>
                <a:gd name="T6" fmla="*/ 16 w 121"/>
                <a:gd name="T7" fmla="*/ 14 h 157"/>
                <a:gd name="T8" fmla="*/ 16 w 121"/>
                <a:gd name="T9" fmla="*/ 69 h 157"/>
                <a:gd name="T10" fmla="*/ 113 w 121"/>
                <a:gd name="T11" fmla="*/ 69 h 157"/>
                <a:gd name="T12" fmla="*/ 113 w 121"/>
                <a:gd name="T13" fmla="*/ 84 h 157"/>
                <a:gd name="T14" fmla="*/ 16 w 121"/>
                <a:gd name="T15" fmla="*/ 84 h 157"/>
                <a:gd name="T16" fmla="*/ 16 w 121"/>
                <a:gd name="T17" fmla="*/ 142 h 157"/>
                <a:gd name="T18" fmla="*/ 121 w 121"/>
                <a:gd name="T19" fmla="*/ 142 h 157"/>
                <a:gd name="T20" fmla="*/ 121 w 121"/>
                <a:gd name="T21" fmla="*/ 157 h 157"/>
                <a:gd name="T22" fmla="*/ 0 w 121"/>
                <a:gd name="T23" fmla="*/ 157 h 157"/>
                <a:gd name="T24" fmla="*/ 0 w 121"/>
                <a:gd name="T2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57">
                  <a:moveTo>
                    <a:pt x="0" y="0"/>
                  </a:moveTo>
                  <a:lnTo>
                    <a:pt x="121" y="0"/>
                  </a:lnTo>
                  <a:lnTo>
                    <a:pt x="121" y="14"/>
                  </a:lnTo>
                  <a:lnTo>
                    <a:pt x="16" y="14"/>
                  </a:lnTo>
                  <a:lnTo>
                    <a:pt x="16" y="69"/>
                  </a:lnTo>
                  <a:lnTo>
                    <a:pt x="113" y="69"/>
                  </a:lnTo>
                  <a:lnTo>
                    <a:pt x="113" y="84"/>
                  </a:lnTo>
                  <a:lnTo>
                    <a:pt x="16" y="84"/>
                  </a:lnTo>
                  <a:lnTo>
                    <a:pt x="16" y="142"/>
                  </a:lnTo>
                  <a:lnTo>
                    <a:pt x="121" y="142"/>
                  </a:lnTo>
                  <a:lnTo>
                    <a:pt x="121" y="157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2976" y="433"/>
              <a:ext cx="31" cy="37"/>
            </a:xfrm>
            <a:custGeom>
              <a:avLst/>
              <a:gdLst>
                <a:gd name="T0" fmla="*/ 16 w 137"/>
                <a:gd name="T1" fmla="*/ 14 h 157"/>
                <a:gd name="T2" fmla="*/ 16 w 137"/>
                <a:gd name="T3" fmla="*/ 75 h 157"/>
                <a:gd name="T4" fmla="*/ 74 w 137"/>
                <a:gd name="T5" fmla="*/ 75 h 157"/>
                <a:gd name="T6" fmla="*/ 116 w 137"/>
                <a:gd name="T7" fmla="*/ 44 h 157"/>
                <a:gd name="T8" fmla="*/ 72 w 137"/>
                <a:gd name="T9" fmla="*/ 14 h 157"/>
                <a:gd name="T10" fmla="*/ 16 w 137"/>
                <a:gd name="T11" fmla="*/ 14 h 157"/>
                <a:gd name="T12" fmla="*/ 0 w 137"/>
                <a:gd name="T13" fmla="*/ 0 h 157"/>
                <a:gd name="T14" fmla="*/ 76 w 137"/>
                <a:gd name="T15" fmla="*/ 0 h 157"/>
                <a:gd name="T16" fmla="*/ 132 w 137"/>
                <a:gd name="T17" fmla="*/ 42 h 157"/>
                <a:gd name="T18" fmla="*/ 105 w 137"/>
                <a:gd name="T19" fmla="*/ 81 h 157"/>
                <a:gd name="T20" fmla="*/ 129 w 137"/>
                <a:gd name="T21" fmla="*/ 111 h 157"/>
                <a:gd name="T22" fmla="*/ 137 w 137"/>
                <a:gd name="T23" fmla="*/ 157 h 157"/>
                <a:gd name="T24" fmla="*/ 118 w 137"/>
                <a:gd name="T25" fmla="*/ 157 h 157"/>
                <a:gd name="T26" fmla="*/ 113 w 137"/>
                <a:gd name="T27" fmla="*/ 111 h 157"/>
                <a:gd name="T28" fmla="*/ 82 w 137"/>
                <a:gd name="T29" fmla="*/ 90 h 157"/>
                <a:gd name="T30" fmla="*/ 16 w 137"/>
                <a:gd name="T31" fmla="*/ 90 h 157"/>
                <a:gd name="T32" fmla="*/ 16 w 137"/>
                <a:gd name="T33" fmla="*/ 157 h 157"/>
                <a:gd name="T34" fmla="*/ 0 w 137"/>
                <a:gd name="T35" fmla="*/ 157 h 157"/>
                <a:gd name="T36" fmla="*/ 0 w 137"/>
                <a:gd name="T3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157">
                  <a:moveTo>
                    <a:pt x="16" y="14"/>
                  </a:moveTo>
                  <a:lnTo>
                    <a:pt x="16" y="75"/>
                  </a:lnTo>
                  <a:lnTo>
                    <a:pt x="74" y="75"/>
                  </a:lnTo>
                  <a:cubicBezTo>
                    <a:pt x="103" y="75"/>
                    <a:pt x="116" y="67"/>
                    <a:pt x="116" y="44"/>
                  </a:cubicBezTo>
                  <a:cubicBezTo>
                    <a:pt x="116" y="21"/>
                    <a:pt x="102" y="14"/>
                    <a:pt x="72" y="14"/>
                  </a:cubicBezTo>
                  <a:lnTo>
                    <a:pt x="16" y="14"/>
                  </a:lnTo>
                  <a:close/>
                  <a:moveTo>
                    <a:pt x="0" y="0"/>
                  </a:moveTo>
                  <a:lnTo>
                    <a:pt x="76" y="0"/>
                  </a:lnTo>
                  <a:cubicBezTo>
                    <a:pt x="113" y="0"/>
                    <a:pt x="132" y="14"/>
                    <a:pt x="132" y="42"/>
                  </a:cubicBezTo>
                  <a:cubicBezTo>
                    <a:pt x="132" y="63"/>
                    <a:pt x="124" y="75"/>
                    <a:pt x="105" y="81"/>
                  </a:cubicBezTo>
                  <a:cubicBezTo>
                    <a:pt x="123" y="84"/>
                    <a:pt x="127" y="92"/>
                    <a:pt x="129" y="111"/>
                  </a:cubicBezTo>
                  <a:cubicBezTo>
                    <a:pt x="132" y="132"/>
                    <a:pt x="130" y="148"/>
                    <a:pt x="137" y="157"/>
                  </a:cubicBezTo>
                  <a:lnTo>
                    <a:pt x="118" y="157"/>
                  </a:lnTo>
                  <a:cubicBezTo>
                    <a:pt x="114" y="143"/>
                    <a:pt x="115" y="127"/>
                    <a:pt x="113" y="111"/>
                  </a:cubicBezTo>
                  <a:cubicBezTo>
                    <a:pt x="111" y="95"/>
                    <a:pt x="102" y="90"/>
                    <a:pt x="82" y="90"/>
                  </a:cubicBezTo>
                  <a:lnTo>
                    <a:pt x="16" y="90"/>
                  </a:lnTo>
                  <a:lnTo>
                    <a:pt x="16" y="157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3017" y="432"/>
              <a:ext cx="30" cy="39"/>
            </a:xfrm>
            <a:custGeom>
              <a:avLst/>
              <a:gdLst>
                <a:gd name="T0" fmla="*/ 16 w 131"/>
                <a:gd name="T1" fmla="*/ 109 h 165"/>
                <a:gd name="T2" fmla="*/ 16 w 131"/>
                <a:gd name="T3" fmla="*/ 110 h 165"/>
                <a:gd name="T4" fmla="*/ 66 w 131"/>
                <a:gd name="T5" fmla="*/ 150 h 165"/>
                <a:gd name="T6" fmla="*/ 115 w 131"/>
                <a:gd name="T7" fmla="*/ 117 h 165"/>
                <a:gd name="T8" fmla="*/ 75 w 131"/>
                <a:gd name="T9" fmla="*/ 90 h 165"/>
                <a:gd name="T10" fmla="*/ 42 w 131"/>
                <a:gd name="T11" fmla="*/ 84 h 165"/>
                <a:gd name="T12" fmla="*/ 5 w 131"/>
                <a:gd name="T13" fmla="*/ 45 h 165"/>
                <a:gd name="T14" fmla="*/ 65 w 131"/>
                <a:gd name="T15" fmla="*/ 0 h 165"/>
                <a:gd name="T16" fmla="*/ 126 w 131"/>
                <a:gd name="T17" fmla="*/ 48 h 165"/>
                <a:gd name="T18" fmla="*/ 111 w 131"/>
                <a:gd name="T19" fmla="*/ 48 h 165"/>
                <a:gd name="T20" fmla="*/ 65 w 131"/>
                <a:gd name="T21" fmla="*/ 14 h 165"/>
                <a:gd name="T22" fmla="*/ 21 w 131"/>
                <a:gd name="T23" fmla="*/ 44 h 165"/>
                <a:gd name="T24" fmla="*/ 60 w 131"/>
                <a:gd name="T25" fmla="*/ 71 h 165"/>
                <a:gd name="T26" fmla="*/ 90 w 131"/>
                <a:gd name="T27" fmla="*/ 76 h 165"/>
                <a:gd name="T28" fmla="*/ 131 w 131"/>
                <a:gd name="T29" fmla="*/ 117 h 165"/>
                <a:gd name="T30" fmla="*/ 67 w 131"/>
                <a:gd name="T31" fmla="*/ 165 h 165"/>
                <a:gd name="T32" fmla="*/ 0 w 131"/>
                <a:gd name="T33" fmla="*/ 112 h 165"/>
                <a:gd name="T34" fmla="*/ 0 w 131"/>
                <a:gd name="T35" fmla="*/ 109 h 165"/>
                <a:gd name="T36" fmla="*/ 16 w 131"/>
                <a:gd name="T37" fmla="*/ 10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65">
                  <a:moveTo>
                    <a:pt x="16" y="109"/>
                  </a:moveTo>
                  <a:lnTo>
                    <a:pt x="16" y="110"/>
                  </a:lnTo>
                  <a:cubicBezTo>
                    <a:pt x="16" y="134"/>
                    <a:pt x="35" y="150"/>
                    <a:pt x="66" y="150"/>
                  </a:cubicBezTo>
                  <a:cubicBezTo>
                    <a:pt x="97" y="150"/>
                    <a:pt x="115" y="137"/>
                    <a:pt x="115" y="117"/>
                  </a:cubicBezTo>
                  <a:cubicBezTo>
                    <a:pt x="115" y="100"/>
                    <a:pt x="102" y="95"/>
                    <a:pt x="75" y="90"/>
                  </a:cubicBezTo>
                  <a:lnTo>
                    <a:pt x="42" y="84"/>
                  </a:lnTo>
                  <a:cubicBezTo>
                    <a:pt x="17" y="80"/>
                    <a:pt x="5" y="67"/>
                    <a:pt x="5" y="45"/>
                  </a:cubicBezTo>
                  <a:cubicBezTo>
                    <a:pt x="5" y="18"/>
                    <a:pt x="27" y="0"/>
                    <a:pt x="65" y="0"/>
                  </a:cubicBezTo>
                  <a:cubicBezTo>
                    <a:pt x="103" y="0"/>
                    <a:pt x="126" y="18"/>
                    <a:pt x="126" y="48"/>
                  </a:cubicBezTo>
                  <a:lnTo>
                    <a:pt x="111" y="48"/>
                  </a:lnTo>
                  <a:cubicBezTo>
                    <a:pt x="109" y="26"/>
                    <a:pt x="93" y="14"/>
                    <a:pt x="65" y="14"/>
                  </a:cubicBezTo>
                  <a:cubicBezTo>
                    <a:pt x="37" y="14"/>
                    <a:pt x="21" y="26"/>
                    <a:pt x="21" y="44"/>
                  </a:cubicBezTo>
                  <a:cubicBezTo>
                    <a:pt x="21" y="61"/>
                    <a:pt x="34" y="67"/>
                    <a:pt x="60" y="71"/>
                  </a:cubicBezTo>
                  <a:lnTo>
                    <a:pt x="90" y="76"/>
                  </a:lnTo>
                  <a:cubicBezTo>
                    <a:pt x="118" y="81"/>
                    <a:pt x="131" y="94"/>
                    <a:pt x="131" y="117"/>
                  </a:cubicBezTo>
                  <a:cubicBezTo>
                    <a:pt x="131" y="147"/>
                    <a:pt x="108" y="165"/>
                    <a:pt x="67" y="165"/>
                  </a:cubicBezTo>
                  <a:cubicBezTo>
                    <a:pt x="25" y="165"/>
                    <a:pt x="0" y="144"/>
                    <a:pt x="0" y="112"/>
                  </a:cubicBezTo>
                  <a:lnTo>
                    <a:pt x="0" y="109"/>
                  </a:lnTo>
                  <a:lnTo>
                    <a:pt x="16" y="10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3055" y="433"/>
              <a:ext cx="31" cy="37"/>
            </a:xfrm>
            <a:custGeom>
              <a:avLst/>
              <a:gdLst>
                <a:gd name="T0" fmla="*/ 61 w 137"/>
                <a:gd name="T1" fmla="*/ 14 h 157"/>
                <a:gd name="T2" fmla="*/ 0 w 137"/>
                <a:gd name="T3" fmla="*/ 14 h 157"/>
                <a:gd name="T4" fmla="*/ 0 w 137"/>
                <a:gd name="T5" fmla="*/ 0 h 157"/>
                <a:gd name="T6" fmla="*/ 137 w 137"/>
                <a:gd name="T7" fmla="*/ 0 h 157"/>
                <a:gd name="T8" fmla="*/ 137 w 137"/>
                <a:gd name="T9" fmla="*/ 14 h 157"/>
                <a:gd name="T10" fmla="*/ 77 w 137"/>
                <a:gd name="T11" fmla="*/ 14 h 157"/>
                <a:gd name="T12" fmla="*/ 77 w 137"/>
                <a:gd name="T13" fmla="*/ 157 h 157"/>
                <a:gd name="T14" fmla="*/ 61 w 137"/>
                <a:gd name="T15" fmla="*/ 157 h 157"/>
                <a:gd name="T16" fmla="*/ 61 w 137"/>
                <a:gd name="T17" fmla="*/ 1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57">
                  <a:moveTo>
                    <a:pt x="61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4"/>
                  </a:lnTo>
                  <a:lnTo>
                    <a:pt x="77" y="14"/>
                  </a:lnTo>
                  <a:lnTo>
                    <a:pt x="77" y="157"/>
                  </a:lnTo>
                  <a:lnTo>
                    <a:pt x="61" y="157"/>
                  </a:lnTo>
                  <a:lnTo>
                    <a:pt x="61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3092" y="433"/>
              <a:ext cx="37" cy="37"/>
            </a:xfrm>
            <a:custGeom>
              <a:avLst/>
              <a:gdLst>
                <a:gd name="T0" fmla="*/ 0 w 160"/>
                <a:gd name="T1" fmla="*/ 0 h 157"/>
                <a:gd name="T2" fmla="*/ 17 w 160"/>
                <a:gd name="T3" fmla="*/ 0 h 157"/>
                <a:gd name="T4" fmla="*/ 80 w 160"/>
                <a:gd name="T5" fmla="*/ 144 h 157"/>
                <a:gd name="T6" fmla="*/ 143 w 160"/>
                <a:gd name="T7" fmla="*/ 0 h 157"/>
                <a:gd name="T8" fmla="*/ 160 w 160"/>
                <a:gd name="T9" fmla="*/ 0 h 157"/>
                <a:gd name="T10" fmla="*/ 90 w 160"/>
                <a:gd name="T11" fmla="*/ 157 h 157"/>
                <a:gd name="T12" fmla="*/ 70 w 160"/>
                <a:gd name="T13" fmla="*/ 157 h 157"/>
                <a:gd name="T14" fmla="*/ 0 w 160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57">
                  <a:moveTo>
                    <a:pt x="0" y="0"/>
                  </a:moveTo>
                  <a:lnTo>
                    <a:pt x="17" y="0"/>
                  </a:lnTo>
                  <a:lnTo>
                    <a:pt x="80" y="144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90" y="157"/>
                  </a:lnTo>
                  <a:lnTo>
                    <a:pt x="70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3135" y="432"/>
              <a:ext cx="38" cy="39"/>
            </a:xfrm>
            <a:custGeom>
              <a:avLst/>
              <a:gdLst>
                <a:gd name="T0" fmla="*/ 149 w 165"/>
                <a:gd name="T1" fmla="*/ 82 h 165"/>
                <a:gd name="T2" fmla="*/ 83 w 165"/>
                <a:gd name="T3" fmla="*/ 15 h 165"/>
                <a:gd name="T4" fmla="*/ 16 w 165"/>
                <a:gd name="T5" fmla="*/ 82 h 165"/>
                <a:gd name="T6" fmla="*/ 83 w 165"/>
                <a:gd name="T7" fmla="*/ 150 h 165"/>
                <a:gd name="T8" fmla="*/ 149 w 165"/>
                <a:gd name="T9" fmla="*/ 82 h 165"/>
                <a:gd name="T10" fmla="*/ 83 w 165"/>
                <a:gd name="T11" fmla="*/ 165 h 165"/>
                <a:gd name="T12" fmla="*/ 0 w 165"/>
                <a:gd name="T13" fmla="*/ 82 h 165"/>
                <a:gd name="T14" fmla="*/ 83 w 165"/>
                <a:gd name="T15" fmla="*/ 0 h 165"/>
                <a:gd name="T16" fmla="*/ 165 w 165"/>
                <a:gd name="T17" fmla="*/ 82 h 165"/>
                <a:gd name="T18" fmla="*/ 83 w 165"/>
                <a:gd name="T1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5">
                  <a:moveTo>
                    <a:pt x="149" y="82"/>
                  </a:moveTo>
                  <a:cubicBezTo>
                    <a:pt x="149" y="40"/>
                    <a:pt x="124" y="15"/>
                    <a:pt x="83" y="15"/>
                  </a:cubicBezTo>
                  <a:cubicBezTo>
                    <a:pt x="41" y="15"/>
                    <a:pt x="16" y="40"/>
                    <a:pt x="16" y="82"/>
                  </a:cubicBezTo>
                  <a:cubicBezTo>
                    <a:pt x="16" y="125"/>
                    <a:pt x="41" y="150"/>
                    <a:pt x="83" y="150"/>
                  </a:cubicBezTo>
                  <a:cubicBezTo>
                    <a:pt x="124" y="150"/>
                    <a:pt x="149" y="125"/>
                    <a:pt x="149" y="82"/>
                  </a:cubicBezTo>
                  <a:close/>
                  <a:moveTo>
                    <a:pt x="83" y="165"/>
                  </a:moveTo>
                  <a:cubicBezTo>
                    <a:pt x="31" y="165"/>
                    <a:pt x="0" y="134"/>
                    <a:pt x="0" y="82"/>
                  </a:cubicBezTo>
                  <a:cubicBezTo>
                    <a:pt x="0" y="31"/>
                    <a:pt x="31" y="0"/>
                    <a:pt x="83" y="0"/>
                  </a:cubicBezTo>
                  <a:cubicBezTo>
                    <a:pt x="134" y="0"/>
                    <a:pt x="165" y="31"/>
                    <a:pt x="165" y="82"/>
                  </a:cubicBezTo>
                  <a:cubicBezTo>
                    <a:pt x="165" y="134"/>
                    <a:pt x="134" y="165"/>
                    <a:pt x="83" y="165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3205" y="422"/>
              <a:ext cx="30" cy="49"/>
            </a:xfrm>
            <a:custGeom>
              <a:avLst/>
              <a:gdLst>
                <a:gd name="T0" fmla="*/ 87 w 131"/>
                <a:gd name="T1" fmla="*/ 0 h 209"/>
                <a:gd name="T2" fmla="*/ 104 w 131"/>
                <a:gd name="T3" fmla="*/ 0 h 209"/>
                <a:gd name="T4" fmla="*/ 73 w 131"/>
                <a:gd name="T5" fmla="*/ 32 h 209"/>
                <a:gd name="T6" fmla="*/ 56 w 131"/>
                <a:gd name="T7" fmla="*/ 32 h 209"/>
                <a:gd name="T8" fmla="*/ 25 w 131"/>
                <a:gd name="T9" fmla="*/ 0 h 209"/>
                <a:gd name="T10" fmla="*/ 42 w 131"/>
                <a:gd name="T11" fmla="*/ 0 h 209"/>
                <a:gd name="T12" fmla="*/ 65 w 131"/>
                <a:gd name="T13" fmla="*/ 23 h 209"/>
                <a:gd name="T14" fmla="*/ 87 w 131"/>
                <a:gd name="T15" fmla="*/ 0 h 209"/>
                <a:gd name="T16" fmla="*/ 16 w 131"/>
                <a:gd name="T17" fmla="*/ 153 h 209"/>
                <a:gd name="T18" fmla="*/ 16 w 131"/>
                <a:gd name="T19" fmla="*/ 154 h 209"/>
                <a:gd name="T20" fmla="*/ 66 w 131"/>
                <a:gd name="T21" fmla="*/ 194 h 209"/>
                <a:gd name="T22" fmla="*/ 114 w 131"/>
                <a:gd name="T23" fmla="*/ 161 h 209"/>
                <a:gd name="T24" fmla="*/ 75 w 131"/>
                <a:gd name="T25" fmla="*/ 134 h 209"/>
                <a:gd name="T26" fmla="*/ 42 w 131"/>
                <a:gd name="T27" fmla="*/ 128 h 209"/>
                <a:gd name="T28" fmla="*/ 4 w 131"/>
                <a:gd name="T29" fmla="*/ 89 h 209"/>
                <a:gd name="T30" fmla="*/ 64 w 131"/>
                <a:gd name="T31" fmla="*/ 44 h 209"/>
                <a:gd name="T32" fmla="*/ 126 w 131"/>
                <a:gd name="T33" fmla="*/ 92 h 209"/>
                <a:gd name="T34" fmla="*/ 111 w 131"/>
                <a:gd name="T35" fmla="*/ 92 h 209"/>
                <a:gd name="T36" fmla="*/ 65 w 131"/>
                <a:gd name="T37" fmla="*/ 58 h 209"/>
                <a:gd name="T38" fmla="*/ 21 w 131"/>
                <a:gd name="T39" fmla="*/ 88 h 209"/>
                <a:gd name="T40" fmla="*/ 60 w 131"/>
                <a:gd name="T41" fmla="*/ 115 h 209"/>
                <a:gd name="T42" fmla="*/ 90 w 131"/>
                <a:gd name="T43" fmla="*/ 120 h 209"/>
                <a:gd name="T44" fmla="*/ 131 w 131"/>
                <a:gd name="T45" fmla="*/ 161 h 209"/>
                <a:gd name="T46" fmla="*/ 67 w 131"/>
                <a:gd name="T47" fmla="*/ 209 h 209"/>
                <a:gd name="T48" fmla="*/ 0 w 131"/>
                <a:gd name="T49" fmla="*/ 156 h 209"/>
                <a:gd name="T50" fmla="*/ 0 w 131"/>
                <a:gd name="T51" fmla="*/ 153 h 209"/>
                <a:gd name="T52" fmla="*/ 16 w 131"/>
                <a:gd name="T53" fmla="*/ 15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209">
                  <a:moveTo>
                    <a:pt x="87" y="0"/>
                  </a:moveTo>
                  <a:lnTo>
                    <a:pt x="104" y="0"/>
                  </a:lnTo>
                  <a:lnTo>
                    <a:pt x="73" y="32"/>
                  </a:lnTo>
                  <a:lnTo>
                    <a:pt x="56" y="32"/>
                  </a:lnTo>
                  <a:lnTo>
                    <a:pt x="25" y="0"/>
                  </a:lnTo>
                  <a:lnTo>
                    <a:pt x="42" y="0"/>
                  </a:lnTo>
                  <a:lnTo>
                    <a:pt x="65" y="23"/>
                  </a:lnTo>
                  <a:lnTo>
                    <a:pt x="87" y="0"/>
                  </a:lnTo>
                  <a:close/>
                  <a:moveTo>
                    <a:pt x="16" y="153"/>
                  </a:moveTo>
                  <a:lnTo>
                    <a:pt x="16" y="154"/>
                  </a:lnTo>
                  <a:cubicBezTo>
                    <a:pt x="16" y="178"/>
                    <a:pt x="35" y="194"/>
                    <a:pt x="66" y="194"/>
                  </a:cubicBezTo>
                  <a:cubicBezTo>
                    <a:pt x="96" y="194"/>
                    <a:pt x="114" y="181"/>
                    <a:pt x="114" y="161"/>
                  </a:cubicBezTo>
                  <a:cubicBezTo>
                    <a:pt x="114" y="144"/>
                    <a:pt x="102" y="139"/>
                    <a:pt x="75" y="134"/>
                  </a:cubicBezTo>
                  <a:lnTo>
                    <a:pt x="42" y="128"/>
                  </a:lnTo>
                  <a:cubicBezTo>
                    <a:pt x="17" y="124"/>
                    <a:pt x="4" y="111"/>
                    <a:pt x="4" y="89"/>
                  </a:cubicBezTo>
                  <a:cubicBezTo>
                    <a:pt x="4" y="62"/>
                    <a:pt x="27" y="44"/>
                    <a:pt x="64" y="44"/>
                  </a:cubicBezTo>
                  <a:cubicBezTo>
                    <a:pt x="103" y="44"/>
                    <a:pt x="125" y="62"/>
                    <a:pt x="126" y="92"/>
                  </a:cubicBezTo>
                  <a:lnTo>
                    <a:pt x="111" y="92"/>
                  </a:lnTo>
                  <a:cubicBezTo>
                    <a:pt x="109" y="70"/>
                    <a:pt x="93" y="58"/>
                    <a:pt x="65" y="58"/>
                  </a:cubicBezTo>
                  <a:cubicBezTo>
                    <a:pt x="37" y="58"/>
                    <a:pt x="21" y="70"/>
                    <a:pt x="21" y="88"/>
                  </a:cubicBezTo>
                  <a:cubicBezTo>
                    <a:pt x="21" y="105"/>
                    <a:pt x="33" y="111"/>
                    <a:pt x="60" y="115"/>
                  </a:cubicBezTo>
                  <a:lnTo>
                    <a:pt x="90" y="120"/>
                  </a:lnTo>
                  <a:cubicBezTo>
                    <a:pt x="118" y="125"/>
                    <a:pt x="131" y="138"/>
                    <a:pt x="131" y="161"/>
                  </a:cubicBezTo>
                  <a:cubicBezTo>
                    <a:pt x="131" y="191"/>
                    <a:pt x="108" y="209"/>
                    <a:pt x="67" y="209"/>
                  </a:cubicBezTo>
                  <a:cubicBezTo>
                    <a:pt x="25" y="209"/>
                    <a:pt x="0" y="188"/>
                    <a:pt x="0" y="156"/>
                  </a:cubicBezTo>
                  <a:lnTo>
                    <a:pt x="0" y="153"/>
                  </a:lnTo>
                  <a:lnTo>
                    <a:pt x="16" y="15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3247" y="433"/>
              <a:ext cx="31" cy="37"/>
            </a:xfrm>
            <a:custGeom>
              <a:avLst/>
              <a:gdLst>
                <a:gd name="T0" fmla="*/ 0 w 135"/>
                <a:gd name="T1" fmla="*/ 0 h 157"/>
                <a:gd name="T2" fmla="*/ 16 w 135"/>
                <a:gd name="T3" fmla="*/ 0 h 157"/>
                <a:gd name="T4" fmla="*/ 16 w 135"/>
                <a:gd name="T5" fmla="*/ 86 h 157"/>
                <a:gd name="T6" fmla="*/ 113 w 135"/>
                <a:gd name="T7" fmla="*/ 0 h 157"/>
                <a:gd name="T8" fmla="*/ 135 w 135"/>
                <a:gd name="T9" fmla="*/ 0 h 157"/>
                <a:gd name="T10" fmla="*/ 61 w 135"/>
                <a:gd name="T11" fmla="*/ 66 h 157"/>
                <a:gd name="T12" fmla="*/ 135 w 135"/>
                <a:gd name="T13" fmla="*/ 157 h 157"/>
                <a:gd name="T14" fmla="*/ 115 w 135"/>
                <a:gd name="T15" fmla="*/ 157 h 157"/>
                <a:gd name="T16" fmla="*/ 49 w 135"/>
                <a:gd name="T17" fmla="*/ 76 h 157"/>
                <a:gd name="T18" fmla="*/ 16 w 135"/>
                <a:gd name="T19" fmla="*/ 105 h 157"/>
                <a:gd name="T20" fmla="*/ 16 w 135"/>
                <a:gd name="T21" fmla="*/ 157 h 157"/>
                <a:gd name="T22" fmla="*/ 0 w 135"/>
                <a:gd name="T23" fmla="*/ 157 h 157"/>
                <a:gd name="T24" fmla="*/ 0 w 135"/>
                <a:gd name="T2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157">
                  <a:moveTo>
                    <a:pt x="0" y="0"/>
                  </a:moveTo>
                  <a:lnTo>
                    <a:pt x="16" y="0"/>
                  </a:lnTo>
                  <a:lnTo>
                    <a:pt x="16" y="86"/>
                  </a:lnTo>
                  <a:lnTo>
                    <a:pt x="113" y="0"/>
                  </a:lnTo>
                  <a:lnTo>
                    <a:pt x="135" y="0"/>
                  </a:lnTo>
                  <a:lnTo>
                    <a:pt x="61" y="66"/>
                  </a:lnTo>
                  <a:lnTo>
                    <a:pt x="135" y="157"/>
                  </a:lnTo>
                  <a:lnTo>
                    <a:pt x="115" y="157"/>
                  </a:lnTo>
                  <a:lnTo>
                    <a:pt x="49" y="76"/>
                  </a:lnTo>
                  <a:lnTo>
                    <a:pt x="16" y="105"/>
                  </a:lnTo>
                  <a:lnTo>
                    <a:pt x="16" y="157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20"/>
            <p:cNvSpPr>
              <a:spLocks noEditPoints="1"/>
            </p:cNvSpPr>
            <p:nvPr userDrawn="1"/>
          </p:nvSpPr>
          <p:spPr bwMode="auto">
            <a:xfrm>
              <a:off x="3284" y="432"/>
              <a:ext cx="38" cy="39"/>
            </a:xfrm>
            <a:custGeom>
              <a:avLst/>
              <a:gdLst>
                <a:gd name="T0" fmla="*/ 150 w 166"/>
                <a:gd name="T1" fmla="*/ 82 h 165"/>
                <a:gd name="T2" fmla="*/ 83 w 166"/>
                <a:gd name="T3" fmla="*/ 15 h 165"/>
                <a:gd name="T4" fmla="*/ 16 w 166"/>
                <a:gd name="T5" fmla="*/ 82 h 165"/>
                <a:gd name="T6" fmla="*/ 83 w 166"/>
                <a:gd name="T7" fmla="*/ 150 h 165"/>
                <a:gd name="T8" fmla="*/ 150 w 166"/>
                <a:gd name="T9" fmla="*/ 82 h 165"/>
                <a:gd name="T10" fmla="*/ 83 w 166"/>
                <a:gd name="T11" fmla="*/ 165 h 165"/>
                <a:gd name="T12" fmla="*/ 0 w 166"/>
                <a:gd name="T13" fmla="*/ 82 h 165"/>
                <a:gd name="T14" fmla="*/ 83 w 166"/>
                <a:gd name="T15" fmla="*/ 0 h 165"/>
                <a:gd name="T16" fmla="*/ 166 w 166"/>
                <a:gd name="T17" fmla="*/ 82 h 165"/>
                <a:gd name="T18" fmla="*/ 83 w 166"/>
                <a:gd name="T1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5">
                  <a:moveTo>
                    <a:pt x="150" y="82"/>
                  </a:moveTo>
                  <a:cubicBezTo>
                    <a:pt x="150" y="40"/>
                    <a:pt x="125" y="15"/>
                    <a:pt x="83" y="15"/>
                  </a:cubicBezTo>
                  <a:cubicBezTo>
                    <a:pt x="41" y="15"/>
                    <a:pt x="16" y="40"/>
                    <a:pt x="16" y="82"/>
                  </a:cubicBezTo>
                  <a:cubicBezTo>
                    <a:pt x="16" y="125"/>
                    <a:pt x="41" y="150"/>
                    <a:pt x="83" y="150"/>
                  </a:cubicBezTo>
                  <a:cubicBezTo>
                    <a:pt x="125" y="150"/>
                    <a:pt x="150" y="125"/>
                    <a:pt x="150" y="82"/>
                  </a:cubicBezTo>
                  <a:close/>
                  <a:moveTo>
                    <a:pt x="83" y="165"/>
                  </a:moveTo>
                  <a:cubicBezTo>
                    <a:pt x="31" y="165"/>
                    <a:pt x="0" y="134"/>
                    <a:pt x="0" y="82"/>
                  </a:cubicBezTo>
                  <a:cubicBezTo>
                    <a:pt x="0" y="31"/>
                    <a:pt x="31" y="0"/>
                    <a:pt x="83" y="0"/>
                  </a:cubicBezTo>
                  <a:cubicBezTo>
                    <a:pt x="135" y="0"/>
                    <a:pt x="166" y="31"/>
                    <a:pt x="166" y="82"/>
                  </a:cubicBezTo>
                  <a:cubicBezTo>
                    <a:pt x="166" y="134"/>
                    <a:pt x="135" y="165"/>
                    <a:pt x="83" y="165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3334" y="433"/>
              <a:ext cx="26" cy="37"/>
            </a:xfrm>
            <a:custGeom>
              <a:avLst/>
              <a:gdLst>
                <a:gd name="T0" fmla="*/ 0 w 114"/>
                <a:gd name="T1" fmla="*/ 0 h 157"/>
                <a:gd name="T2" fmla="*/ 16 w 114"/>
                <a:gd name="T3" fmla="*/ 0 h 157"/>
                <a:gd name="T4" fmla="*/ 16 w 114"/>
                <a:gd name="T5" fmla="*/ 142 h 157"/>
                <a:gd name="T6" fmla="*/ 114 w 114"/>
                <a:gd name="T7" fmla="*/ 142 h 157"/>
                <a:gd name="T8" fmla="*/ 114 w 114"/>
                <a:gd name="T9" fmla="*/ 157 h 157"/>
                <a:gd name="T10" fmla="*/ 0 w 114"/>
                <a:gd name="T11" fmla="*/ 157 h 157"/>
                <a:gd name="T12" fmla="*/ 0 w 114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57">
                  <a:moveTo>
                    <a:pt x="0" y="0"/>
                  </a:moveTo>
                  <a:lnTo>
                    <a:pt x="16" y="0"/>
                  </a:lnTo>
                  <a:lnTo>
                    <a:pt x="16" y="142"/>
                  </a:lnTo>
                  <a:lnTo>
                    <a:pt x="114" y="142"/>
                  </a:lnTo>
                  <a:lnTo>
                    <a:pt x="114" y="157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auto">
            <a:xfrm>
              <a:off x="3369" y="432"/>
              <a:ext cx="30" cy="39"/>
            </a:xfrm>
            <a:custGeom>
              <a:avLst/>
              <a:gdLst>
                <a:gd name="T0" fmla="*/ 16 w 131"/>
                <a:gd name="T1" fmla="*/ 109 h 165"/>
                <a:gd name="T2" fmla="*/ 16 w 131"/>
                <a:gd name="T3" fmla="*/ 110 h 165"/>
                <a:gd name="T4" fmla="*/ 66 w 131"/>
                <a:gd name="T5" fmla="*/ 150 h 165"/>
                <a:gd name="T6" fmla="*/ 114 w 131"/>
                <a:gd name="T7" fmla="*/ 117 h 165"/>
                <a:gd name="T8" fmla="*/ 75 w 131"/>
                <a:gd name="T9" fmla="*/ 90 h 165"/>
                <a:gd name="T10" fmla="*/ 42 w 131"/>
                <a:gd name="T11" fmla="*/ 84 h 165"/>
                <a:gd name="T12" fmla="*/ 4 w 131"/>
                <a:gd name="T13" fmla="*/ 45 h 165"/>
                <a:gd name="T14" fmla="*/ 64 w 131"/>
                <a:gd name="T15" fmla="*/ 0 h 165"/>
                <a:gd name="T16" fmla="*/ 126 w 131"/>
                <a:gd name="T17" fmla="*/ 48 h 165"/>
                <a:gd name="T18" fmla="*/ 111 w 131"/>
                <a:gd name="T19" fmla="*/ 48 h 165"/>
                <a:gd name="T20" fmla="*/ 65 w 131"/>
                <a:gd name="T21" fmla="*/ 14 h 165"/>
                <a:gd name="T22" fmla="*/ 21 w 131"/>
                <a:gd name="T23" fmla="*/ 44 h 165"/>
                <a:gd name="T24" fmla="*/ 60 w 131"/>
                <a:gd name="T25" fmla="*/ 71 h 165"/>
                <a:gd name="T26" fmla="*/ 90 w 131"/>
                <a:gd name="T27" fmla="*/ 76 h 165"/>
                <a:gd name="T28" fmla="*/ 131 w 131"/>
                <a:gd name="T29" fmla="*/ 117 h 165"/>
                <a:gd name="T30" fmla="*/ 67 w 131"/>
                <a:gd name="T31" fmla="*/ 165 h 165"/>
                <a:gd name="T32" fmla="*/ 0 w 131"/>
                <a:gd name="T33" fmla="*/ 112 h 165"/>
                <a:gd name="T34" fmla="*/ 0 w 131"/>
                <a:gd name="T35" fmla="*/ 109 h 165"/>
                <a:gd name="T36" fmla="*/ 16 w 131"/>
                <a:gd name="T37" fmla="*/ 10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65">
                  <a:moveTo>
                    <a:pt x="16" y="109"/>
                  </a:moveTo>
                  <a:lnTo>
                    <a:pt x="16" y="110"/>
                  </a:lnTo>
                  <a:cubicBezTo>
                    <a:pt x="16" y="134"/>
                    <a:pt x="35" y="150"/>
                    <a:pt x="66" y="150"/>
                  </a:cubicBezTo>
                  <a:cubicBezTo>
                    <a:pt x="96" y="150"/>
                    <a:pt x="114" y="137"/>
                    <a:pt x="114" y="117"/>
                  </a:cubicBezTo>
                  <a:cubicBezTo>
                    <a:pt x="114" y="100"/>
                    <a:pt x="102" y="95"/>
                    <a:pt x="75" y="90"/>
                  </a:cubicBezTo>
                  <a:lnTo>
                    <a:pt x="42" y="84"/>
                  </a:lnTo>
                  <a:cubicBezTo>
                    <a:pt x="17" y="80"/>
                    <a:pt x="4" y="67"/>
                    <a:pt x="4" y="45"/>
                  </a:cubicBezTo>
                  <a:cubicBezTo>
                    <a:pt x="4" y="18"/>
                    <a:pt x="27" y="0"/>
                    <a:pt x="64" y="0"/>
                  </a:cubicBezTo>
                  <a:cubicBezTo>
                    <a:pt x="103" y="0"/>
                    <a:pt x="125" y="18"/>
                    <a:pt x="126" y="48"/>
                  </a:cubicBezTo>
                  <a:lnTo>
                    <a:pt x="111" y="48"/>
                  </a:lnTo>
                  <a:cubicBezTo>
                    <a:pt x="109" y="26"/>
                    <a:pt x="93" y="14"/>
                    <a:pt x="65" y="14"/>
                  </a:cubicBezTo>
                  <a:cubicBezTo>
                    <a:pt x="37" y="14"/>
                    <a:pt x="21" y="26"/>
                    <a:pt x="21" y="44"/>
                  </a:cubicBezTo>
                  <a:cubicBezTo>
                    <a:pt x="21" y="61"/>
                    <a:pt x="33" y="67"/>
                    <a:pt x="60" y="71"/>
                  </a:cubicBezTo>
                  <a:lnTo>
                    <a:pt x="90" y="76"/>
                  </a:lnTo>
                  <a:cubicBezTo>
                    <a:pt x="118" y="81"/>
                    <a:pt x="131" y="94"/>
                    <a:pt x="131" y="117"/>
                  </a:cubicBezTo>
                  <a:cubicBezTo>
                    <a:pt x="131" y="147"/>
                    <a:pt x="108" y="165"/>
                    <a:pt x="67" y="165"/>
                  </a:cubicBezTo>
                  <a:cubicBezTo>
                    <a:pt x="25" y="165"/>
                    <a:pt x="0" y="144"/>
                    <a:pt x="0" y="112"/>
                  </a:cubicBezTo>
                  <a:lnTo>
                    <a:pt x="0" y="109"/>
                  </a:lnTo>
                  <a:lnTo>
                    <a:pt x="16" y="10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3407" y="433"/>
              <a:ext cx="32" cy="37"/>
            </a:xfrm>
            <a:custGeom>
              <a:avLst/>
              <a:gdLst>
                <a:gd name="T0" fmla="*/ 61 w 137"/>
                <a:gd name="T1" fmla="*/ 14 h 157"/>
                <a:gd name="T2" fmla="*/ 0 w 137"/>
                <a:gd name="T3" fmla="*/ 14 h 157"/>
                <a:gd name="T4" fmla="*/ 0 w 137"/>
                <a:gd name="T5" fmla="*/ 0 h 157"/>
                <a:gd name="T6" fmla="*/ 137 w 137"/>
                <a:gd name="T7" fmla="*/ 0 h 157"/>
                <a:gd name="T8" fmla="*/ 137 w 137"/>
                <a:gd name="T9" fmla="*/ 14 h 157"/>
                <a:gd name="T10" fmla="*/ 76 w 137"/>
                <a:gd name="T11" fmla="*/ 14 h 157"/>
                <a:gd name="T12" fmla="*/ 76 w 137"/>
                <a:gd name="T13" fmla="*/ 157 h 157"/>
                <a:gd name="T14" fmla="*/ 61 w 137"/>
                <a:gd name="T15" fmla="*/ 157 h 157"/>
                <a:gd name="T16" fmla="*/ 61 w 137"/>
                <a:gd name="T17" fmla="*/ 1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57">
                  <a:moveTo>
                    <a:pt x="61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4"/>
                  </a:lnTo>
                  <a:lnTo>
                    <a:pt x="76" y="14"/>
                  </a:lnTo>
                  <a:lnTo>
                    <a:pt x="76" y="157"/>
                  </a:lnTo>
                  <a:lnTo>
                    <a:pt x="61" y="157"/>
                  </a:lnTo>
                  <a:lnTo>
                    <a:pt x="61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4"/>
            <p:cNvSpPr>
              <a:spLocks/>
            </p:cNvSpPr>
            <p:nvPr userDrawn="1"/>
          </p:nvSpPr>
          <p:spPr bwMode="auto">
            <a:xfrm>
              <a:off x="3444" y="433"/>
              <a:ext cx="37" cy="37"/>
            </a:xfrm>
            <a:custGeom>
              <a:avLst/>
              <a:gdLst>
                <a:gd name="T0" fmla="*/ 0 w 161"/>
                <a:gd name="T1" fmla="*/ 0 h 157"/>
                <a:gd name="T2" fmla="*/ 18 w 161"/>
                <a:gd name="T3" fmla="*/ 0 h 157"/>
                <a:gd name="T4" fmla="*/ 81 w 161"/>
                <a:gd name="T5" fmla="*/ 144 h 157"/>
                <a:gd name="T6" fmla="*/ 144 w 161"/>
                <a:gd name="T7" fmla="*/ 0 h 157"/>
                <a:gd name="T8" fmla="*/ 161 w 161"/>
                <a:gd name="T9" fmla="*/ 0 h 157"/>
                <a:gd name="T10" fmla="*/ 91 w 161"/>
                <a:gd name="T11" fmla="*/ 157 h 157"/>
                <a:gd name="T12" fmla="*/ 71 w 161"/>
                <a:gd name="T13" fmla="*/ 157 h 157"/>
                <a:gd name="T14" fmla="*/ 0 w 161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57">
                  <a:moveTo>
                    <a:pt x="0" y="0"/>
                  </a:moveTo>
                  <a:lnTo>
                    <a:pt x="18" y="0"/>
                  </a:lnTo>
                  <a:lnTo>
                    <a:pt x="81" y="144"/>
                  </a:lnTo>
                  <a:lnTo>
                    <a:pt x="144" y="0"/>
                  </a:lnTo>
                  <a:lnTo>
                    <a:pt x="161" y="0"/>
                  </a:lnTo>
                  <a:lnTo>
                    <a:pt x="91" y="157"/>
                  </a:lnTo>
                  <a:lnTo>
                    <a:pt x="71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5"/>
            <p:cNvSpPr>
              <a:spLocks noEditPoints="1"/>
            </p:cNvSpPr>
            <p:nvPr userDrawn="1"/>
          </p:nvSpPr>
          <p:spPr bwMode="auto">
            <a:xfrm>
              <a:off x="3491" y="422"/>
              <a:ext cx="9" cy="48"/>
            </a:xfrm>
            <a:custGeom>
              <a:avLst/>
              <a:gdLst>
                <a:gd name="T0" fmla="*/ 20 w 40"/>
                <a:gd name="T1" fmla="*/ 0 h 205"/>
                <a:gd name="T2" fmla="*/ 40 w 40"/>
                <a:gd name="T3" fmla="*/ 0 h 205"/>
                <a:gd name="T4" fmla="*/ 14 w 40"/>
                <a:gd name="T5" fmla="*/ 32 h 205"/>
                <a:gd name="T6" fmla="*/ 1 w 40"/>
                <a:gd name="T7" fmla="*/ 32 h 205"/>
                <a:gd name="T8" fmla="*/ 20 w 40"/>
                <a:gd name="T9" fmla="*/ 0 h 205"/>
                <a:gd name="T10" fmla="*/ 0 w 40"/>
                <a:gd name="T11" fmla="*/ 48 h 205"/>
                <a:gd name="T12" fmla="*/ 15 w 40"/>
                <a:gd name="T13" fmla="*/ 48 h 205"/>
                <a:gd name="T14" fmla="*/ 15 w 40"/>
                <a:gd name="T15" fmla="*/ 205 h 205"/>
                <a:gd name="T16" fmla="*/ 0 w 40"/>
                <a:gd name="T17" fmla="*/ 205 h 205"/>
                <a:gd name="T18" fmla="*/ 0 w 40"/>
                <a:gd name="T19" fmla="*/ 4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05">
                  <a:moveTo>
                    <a:pt x="20" y="0"/>
                  </a:moveTo>
                  <a:lnTo>
                    <a:pt x="40" y="0"/>
                  </a:lnTo>
                  <a:lnTo>
                    <a:pt x="14" y="32"/>
                  </a:lnTo>
                  <a:lnTo>
                    <a:pt x="1" y="32"/>
                  </a:lnTo>
                  <a:lnTo>
                    <a:pt x="20" y="0"/>
                  </a:lnTo>
                  <a:close/>
                  <a:moveTo>
                    <a:pt x="0" y="48"/>
                  </a:moveTo>
                  <a:lnTo>
                    <a:pt x="15" y="48"/>
                  </a:lnTo>
                  <a:lnTo>
                    <a:pt x="15" y="205"/>
                  </a:lnTo>
                  <a:lnTo>
                    <a:pt x="0" y="20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auto">
            <a:xfrm>
              <a:off x="3510" y="465"/>
              <a:ext cx="4" cy="13"/>
            </a:xfrm>
            <a:custGeom>
              <a:avLst/>
              <a:gdLst>
                <a:gd name="T0" fmla="*/ 0 w 18"/>
                <a:gd name="T1" fmla="*/ 0 h 53"/>
                <a:gd name="T2" fmla="*/ 18 w 18"/>
                <a:gd name="T3" fmla="*/ 0 h 53"/>
                <a:gd name="T4" fmla="*/ 18 w 18"/>
                <a:gd name="T5" fmla="*/ 28 h 53"/>
                <a:gd name="T6" fmla="*/ 0 w 18"/>
                <a:gd name="T7" fmla="*/ 53 h 53"/>
                <a:gd name="T8" fmla="*/ 0 w 18"/>
                <a:gd name="T9" fmla="*/ 43 h 53"/>
                <a:gd name="T10" fmla="*/ 8 w 18"/>
                <a:gd name="T11" fmla="*/ 28 h 53"/>
                <a:gd name="T12" fmla="*/ 8 w 18"/>
                <a:gd name="T13" fmla="*/ 19 h 53"/>
                <a:gd name="T14" fmla="*/ 0 w 18"/>
                <a:gd name="T15" fmla="*/ 19 h 53"/>
                <a:gd name="T16" fmla="*/ 0 w 18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3">
                  <a:moveTo>
                    <a:pt x="0" y="0"/>
                  </a:moveTo>
                  <a:lnTo>
                    <a:pt x="18" y="0"/>
                  </a:lnTo>
                  <a:lnTo>
                    <a:pt x="18" y="28"/>
                  </a:lnTo>
                  <a:cubicBezTo>
                    <a:pt x="17" y="41"/>
                    <a:pt x="13" y="49"/>
                    <a:pt x="0" y="53"/>
                  </a:cubicBezTo>
                  <a:lnTo>
                    <a:pt x="0" y="43"/>
                  </a:lnTo>
                  <a:cubicBezTo>
                    <a:pt x="6" y="40"/>
                    <a:pt x="8" y="36"/>
                    <a:pt x="8" y="28"/>
                  </a:cubicBezTo>
                  <a:lnTo>
                    <a:pt x="8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7"/>
            <p:cNvSpPr>
              <a:spLocks/>
            </p:cNvSpPr>
            <p:nvPr userDrawn="1"/>
          </p:nvSpPr>
          <p:spPr bwMode="auto">
            <a:xfrm>
              <a:off x="2783" y="490"/>
              <a:ext cx="34" cy="31"/>
            </a:xfrm>
            <a:custGeom>
              <a:avLst/>
              <a:gdLst>
                <a:gd name="T0" fmla="*/ 0 w 151"/>
                <a:gd name="T1" fmla="*/ 0 h 130"/>
                <a:gd name="T2" fmla="*/ 20 w 151"/>
                <a:gd name="T3" fmla="*/ 0 h 130"/>
                <a:gd name="T4" fmla="*/ 76 w 151"/>
                <a:gd name="T5" fmla="*/ 118 h 130"/>
                <a:gd name="T6" fmla="*/ 131 w 151"/>
                <a:gd name="T7" fmla="*/ 0 h 130"/>
                <a:gd name="T8" fmla="*/ 151 w 151"/>
                <a:gd name="T9" fmla="*/ 0 h 130"/>
                <a:gd name="T10" fmla="*/ 151 w 151"/>
                <a:gd name="T11" fmla="*/ 130 h 130"/>
                <a:gd name="T12" fmla="*/ 138 w 151"/>
                <a:gd name="T13" fmla="*/ 130 h 130"/>
                <a:gd name="T14" fmla="*/ 138 w 151"/>
                <a:gd name="T15" fmla="*/ 11 h 130"/>
                <a:gd name="T16" fmla="*/ 83 w 151"/>
                <a:gd name="T17" fmla="*/ 130 h 130"/>
                <a:gd name="T18" fmla="*/ 68 w 151"/>
                <a:gd name="T19" fmla="*/ 130 h 130"/>
                <a:gd name="T20" fmla="*/ 11 w 151"/>
                <a:gd name="T21" fmla="*/ 11 h 130"/>
                <a:gd name="T22" fmla="*/ 13 w 151"/>
                <a:gd name="T23" fmla="*/ 130 h 130"/>
                <a:gd name="T24" fmla="*/ 0 w 151"/>
                <a:gd name="T25" fmla="*/ 130 h 130"/>
                <a:gd name="T26" fmla="*/ 0 w 151"/>
                <a:gd name="T2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30">
                  <a:moveTo>
                    <a:pt x="0" y="0"/>
                  </a:moveTo>
                  <a:lnTo>
                    <a:pt x="20" y="0"/>
                  </a:lnTo>
                  <a:lnTo>
                    <a:pt x="76" y="118"/>
                  </a:lnTo>
                  <a:lnTo>
                    <a:pt x="131" y="0"/>
                  </a:lnTo>
                  <a:lnTo>
                    <a:pt x="151" y="0"/>
                  </a:lnTo>
                  <a:lnTo>
                    <a:pt x="151" y="130"/>
                  </a:lnTo>
                  <a:lnTo>
                    <a:pt x="138" y="130"/>
                  </a:lnTo>
                  <a:lnTo>
                    <a:pt x="138" y="11"/>
                  </a:lnTo>
                  <a:lnTo>
                    <a:pt x="83" y="130"/>
                  </a:lnTo>
                  <a:lnTo>
                    <a:pt x="68" y="130"/>
                  </a:lnTo>
                  <a:lnTo>
                    <a:pt x="11" y="11"/>
                  </a:lnTo>
                  <a:lnTo>
                    <a:pt x="13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8"/>
            <p:cNvSpPr>
              <a:spLocks/>
            </p:cNvSpPr>
            <p:nvPr userDrawn="1"/>
          </p:nvSpPr>
          <p:spPr bwMode="auto">
            <a:xfrm>
              <a:off x="2828" y="490"/>
              <a:ext cx="22" cy="31"/>
            </a:xfrm>
            <a:custGeom>
              <a:avLst/>
              <a:gdLst>
                <a:gd name="T0" fmla="*/ 0 w 95"/>
                <a:gd name="T1" fmla="*/ 0 h 130"/>
                <a:gd name="T2" fmla="*/ 13 w 95"/>
                <a:gd name="T3" fmla="*/ 0 h 130"/>
                <a:gd name="T4" fmla="*/ 13 w 95"/>
                <a:gd name="T5" fmla="*/ 118 h 130"/>
                <a:gd name="T6" fmla="*/ 95 w 95"/>
                <a:gd name="T7" fmla="*/ 118 h 130"/>
                <a:gd name="T8" fmla="*/ 95 w 95"/>
                <a:gd name="T9" fmla="*/ 130 h 130"/>
                <a:gd name="T10" fmla="*/ 0 w 95"/>
                <a:gd name="T11" fmla="*/ 130 h 130"/>
                <a:gd name="T12" fmla="*/ 0 w 95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30">
                  <a:moveTo>
                    <a:pt x="0" y="0"/>
                  </a:moveTo>
                  <a:lnTo>
                    <a:pt x="13" y="0"/>
                  </a:lnTo>
                  <a:lnTo>
                    <a:pt x="13" y="118"/>
                  </a:lnTo>
                  <a:lnTo>
                    <a:pt x="95" y="118"/>
                  </a:lnTo>
                  <a:lnTo>
                    <a:pt x="95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9"/>
            <p:cNvSpPr>
              <a:spLocks noEditPoints="1"/>
            </p:cNvSpPr>
            <p:nvPr userDrawn="1"/>
          </p:nvSpPr>
          <p:spPr bwMode="auto">
            <a:xfrm>
              <a:off x="2854" y="481"/>
              <a:ext cx="31" cy="40"/>
            </a:xfrm>
            <a:custGeom>
              <a:avLst/>
              <a:gdLst>
                <a:gd name="T0" fmla="*/ 78 w 135"/>
                <a:gd name="T1" fmla="*/ 0 h 170"/>
                <a:gd name="T2" fmla="*/ 94 w 135"/>
                <a:gd name="T3" fmla="*/ 0 h 170"/>
                <a:gd name="T4" fmla="*/ 73 w 135"/>
                <a:gd name="T5" fmla="*/ 27 h 170"/>
                <a:gd name="T6" fmla="*/ 62 w 135"/>
                <a:gd name="T7" fmla="*/ 27 h 170"/>
                <a:gd name="T8" fmla="*/ 78 w 135"/>
                <a:gd name="T9" fmla="*/ 0 h 170"/>
                <a:gd name="T10" fmla="*/ 97 w 135"/>
                <a:gd name="T11" fmla="*/ 118 h 170"/>
                <a:gd name="T12" fmla="*/ 68 w 135"/>
                <a:gd name="T13" fmla="*/ 51 h 170"/>
                <a:gd name="T14" fmla="*/ 38 w 135"/>
                <a:gd name="T15" fmla="*/ 118 h 170"/>
                <a:gd name="T16" fmla="*/ 97 w 135"/>
                <a:gd name="T17" fmla="*/ 118 h 170"/>
                <a:gd name="T18" fmla="*/ 60 w 135"/>
                <a:gd name="T19" fmla="*/ 40 h 170"/>
                <a:gd name="T20" fmla="*/ 75 w 135"/>
                <a:gd name="T21" fmla="*/ 40 h 170"/>
                <a:gd name="T22" fmla="*/ 135 w 135"/>
                <a:gd name="T23" fmla="*/ 170 h 170"/>
                <a:gd name="T24" fmla="*/ 121 w 135"/>
                <a:gd name="T25" fmla="*/ 170 h 170"/>
                <a:gd name="T26" fmla="*/ 103 w 135"/>
                <a:gd name="T27" fmla="*/ 130 h 170"/>
                <a:gd name="T28" fmla="*/ 32 w 135"/>
                <a:gd name="T29" fmla="*/ 130 h 170"/>
                <a:gd name="T30" fmla="*/ 13 w 135"/>
                <a:gd name="T31" fmla="*/ 170 h 170"/>
                <a:gd name="T32" fmla="*/ 0 w 135"/>
                <a:gd name="T33" fmla="*/ 170 h 170"/>
                <a:gd name="T34" fmla="*/ 60 w 135"/>
                <a:gd name="T35" fmla="*/ 4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170">
                  <a:moveTo>
                    <a:pt x="78" y="0"/>
                  </a:moveTo>
                  <a:lnTo>
                    <a:pt x="94" y="0"/>
                  </a:lnTo>
                  <a:lnTo>
                    <a:pt x="73" y="27"/>
                  </a:lnTo>
                  <a:lnTo>
                    <a:pt x="62" y="27"/>
                  </a:lnTo>
                  <a:lnTo>
                    <a:pt x="78" y="0"/>
                  </a:lnTo>
                  <a:close/>
                  <a:moveTo>
                    <a:pt x="97" y="118"/>
                  </a:moveTo>
                  <a:lnTo>
                    <a:pt x="68" y="51"/>
                  </a:lnTo>
                  <a:lnTo>
                    <a:pt x="38" y="118"/>
                  </a:lnTo>
                  <a:lnTo>
                    <a:pt x="97" y="118"/>
                  </a:lnTo>
                  <a:close/>
                  <a:moveTo>
                    <a:pt x="60" y="40"/>
                  </a:moveTo>
                  <a:lnTo>
                    <a:pt x="75" y="40"/>
                  </a:lnTo>
                  <a:lnTo>
                    <a:pt x="135" y="170"/>
                  </a:lnTo>
                  <a:lnTo>
                    <a:pt x="121" y="170"/>
                  </a:lnTo>
                  <a:lnTo>
                    <a:pt x="103" y="130"/>
                  </a:lnTo>
                  <a:lnTo>
                    <a:pt x="32" y="130"/>
                  </a:lnTo>
                  <a:lnTo>
                    <a:pt x="13" y="170"/>
                  </a:lnTo>
                  <a:lnTo>
                    <a:pt x="0" y="170"/>
                  </a:lnTo>
                  <a:lnTo>
                    <a:pt x="60" y="4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30"/>
            <p:cNvSpPr>
              <a:spLocks noEditPoints="1"/>
            </p:cNvSpPr>
            <p:nvPr userDrawn="1"/>
          </p:nvSpPr>
          <p:spPr bwMode="auto">
            <a:xfrm>
              <a:off x="2892" y="490"/>
              <a:ext cx="28" cy="31"/>
            </a:xfrm>
            <a:custGeom>
              <a:avLst/>
              <a:gdLst>
                <a:gd name="T0" fmla="*/ 13 w 122"/>
                <a:gd name="T1" fmla="*/ 12 h 130"/>
                <a:gd name="T2" fmla="*/ 13 w 122"/>
                <a:gd name="T3" fmla="*/ 118 h 130"/>
                <a:gd name="T4" fmla="*/ 48 w 122"/>
                <a:gd name="T5" fmla="*/ 118 h 130"/>
                <a:gd name="T6" fmla="*/ 90 w 122"/>
                <a:gd name="T7" fmla="*/ 110 h 130"/>
                <a:gd name="T8" fmla="*/ 109 w 122"/>
                <a:gd name="T9" fmla="*/ 64 h 130"/>
                <a:gd name="T10" fmla="*/ 90 w 122"/>
                <a:gd name="T11" fmla="*/ 20 h 130"/>
                <a:gd name="T12" fmla="*/ 45 w 122"/>
                <a:gd name="T13" fmla="*/ 12 h 130"/>
                <a:gd name="T14" fmla="*/ 13 w 122"/>
                <a:gd name="T15" fmla="*/ 12 h 130"/>
                <a:gd name="T16" fmla="*/ 101 w 122"/>
                <a:gd name="T17" fmla="*/ 12 h 130"/>
                <a:gd name="T18" fmla="*/ 122 w 122"/>
                <a:gd name="T19" fmla="*/ 65 h 130"/>
                <a:gd name="T20" fmla="*/ 101 w 122"/>
                <a:gd name="T21" fmla="*/ 119 h 130"/>
                <a:gd name="T22" fmla="*/ 48 w 122"/>
                <a:gd name="T23" fmla="*/ 130 h 130"/>
                <a:gd name="T24" fmla="*/ 0 w 122"/>
                <a:gd name="T25" fmla="*/ 130 h 130"/>
                <a:gd name="T26" fmla="*/ 0 w 122"/>
                <a:gd name="T27" fmla="*/ 0 h 130"/>
                <a:gd name="T28" fmla="*/ 48 w 122"/>
                <a:gd name="T29" fmla="*/ 0 h 130"/>
                <a:gd name="T30" fmla="*/ 101 w 122"/>
                <a:gd name="T3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130">
                  <a:moveTo>
                    <a:pt x="13" y="12"/>
                  </a:moveTo>
                  <a:lnTo>
                    <a:pt x="13" y="118"/>
                  </a:lnTo>
                  <a:lnTo>
                    <a:pt x="48" y="118"/>
                  </a:lnTo>
                  <a:cubicBezTo>
                    <a:pt x="66" y="118"/>
                    <a:pt x="80" y="117"/>
                    <a:pt x="90" y="110"/>
                  </a:cubicBezTo>
                  <a:cubicBezTo>
                    <a:pt x="103" y="101"/>
                    <a:pt x="109" y="87"/>
                    <a:pt x="109" y="64"/>
                  </a:cubicBezTo>
                  <a:cubicBezTo>
                    <a:pt x="109" y="43"/>
                    <a:pt x="103" y="28"/>
                    <a:pt x="90" y="20"/>
                  </a:cubicBezTo>
                  <a:cubicBezTo>
                    <a:pt x="79" y="13"/>
                    <a:pt x="65" y="12"/>
                    <a:pt x="45" y="12"/>
                  </a:cubicBezTo>
                  <a:lnTo>
                    <a:pt x="13" y="12"/>
                  </a:lnTo>
                  <a:close/>
                  <a:moveTo>
                    <a:pt x="101" y="12"/>
                  </a:moveTo>
                  <a:cubicBezTo>
                    <a:pt x="116" y="23"/>
                    <a:pt x="122" y="40"/>
                    <a:pt x="122" y="65"/>
                  </a:cubicBezTo>
                  <a:cubicBezTo>
                    <a:pt x="122" y="90"/>
                    <a:pt x="116" y="108"/>
                    <a:pt x="101" y="119"/>
                  </a:cubicBezTo>
                  <a:cubicBezTo>
                    <a:pt x="88" y="129"/>
                    <a:pt x="71" y="130"/>
                    <a:pt x="48" y="130"/>
                  </a:cubicBezTo>
                  <a:lnTo>
                    <a:pt x="0" y="130"/>
                  </a:lnTo>
                  <a:lnTo>
                    <a:pt x="0" y="0"/>
                  </a:lnTo>
                  <a:lnTo>
                    <a:pt x="48" y="0"/>
                  </a:lnTo>
                  <a:cubicBezTo>
                    <a:pt x="71" y="0"/>
                    <a:pt x="88" y="1"/>
                    <a:pt x="101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31"/>
            <p:cNvSpPr>
              <a:spLocks/>
            </p:cNvSpPr>
            <p:nvPr userDrawn="1"/>
          </p:nvSpPr>
          <p:spPr bwMode="auto">
            <a:xfrm>
              <a:off x="2929" y="490"/>
              <a:ext cx="23" cy="31"/>
            </a:xfrm>
            <a:custGeom>
              <a:avLst/>
              <a:gdLst>
                <a:gd name="T0" fmla="*/ 0 w 100"/>
                <a:gd name="T1" fmla="*/ 0 h 130"/>
                <a:gd name="T2" fmla="*/ 100 w 100"/>
                <a:gd name="T3" fmla="*/ 0 h 130"/>
                <a:gd name="T4" fmla="*/ 100 w 100"/>
                <a:gd name="T5" fmla="*/ 12 h 130"/>
                <a:gd name="T6" fmla="*/ 13 w 100"/>
                <a:gd name="T7" fmla="*/ 12 h 130"/>
                <a:gd name="T8" fmla="*/ 13 w 100"/>
                <a:gd name="T9" fmla="*/ 58 h 130"/>
                <a:gd name="T10" fmla="*/ 94 w 100"/>
                <a:gd name="T11" fmla="*/ 58 h 130"/>
                <a:gd name="T12" fmla="*/ 94 w 100"/>
                <a:gd name="T13" fmla="*/ 70 h 130"/>
                <a:gd name="T14" fmla="*/ 13 w 100"/>
                <a:gd name="T15" fmla="*/ 70 h 130"/>
                <a:gd name="T16" fmla="*/ 13 w 100"/>
                <a:gd name="T17" fmla="*/ 118 h 130"/>
                <a:gd name="T18" fmla="*/ 100 w 100"/>
                <a:gd name="T19" fmla="*/ 118 h 130"/>
                <a:gd name="T20" fmla="*/ 100 w 100"/>
                <a:gd name="T21" fmla="*/ 130 h 130"/>
                <a:gd name="T22" fmla="*/ 0 w 100"/>
                <a:gd name="T23" fmla="*/ 130 h 130"/>
                <a:gd name="T24" fmla="*/ 0 w 100"/>
                <a:gd name="T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30">
                  <a:moveTo>
                    <a:pt x="0" y="0"/>
                  </a:moveTo>
                  <a:lnTo>
                    <a:pt x="100" y="0"/>
                  </a:lnTo>
                  <a:lnTo>
                    <a:pt x="100" y="12"/>
                  </a:lnTo>
                  <a:lnTo>
                    <a:pt x="13" y="12"/>
                  </a:lnTo>
                  <a:lnTo>
                    <a:pt x="13" y="58"/>
                  </a:lnTo>
                  <a:lnTo>
                    <a:pt x="94" y="58"/>
                  </a:lnTo>
                  <a:lnTo>
                    <a:pt x="94" y="70"/>
                  </a:lnTo>
                  <a:lnTo>
                    <a:pt x="13" y="70"/>
                  </a:lnTo>
                  <a:lnTo>
                    <a:pt x="13" y="118"/>
                  </a:lnTo>
                  <a:lnTo>
                    <a:pt x="100" y="118"/>
                  </a:lnTo>
                  <a:lnTo>
                    <a:pt x="100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32"/>
            <p:cNvSpPr>
              <a:spLocks noEditPoints="1"/>
            </p:cNvSpPr>
            <p:nvPr userDrawn="1"/>
          </p:nvSpPr>
          <p:spPr bwMode="auto">
            <a:xfrm>
              <a:off x="2959" y="481"/>
              <a:ext cx="26" cy="40"/>
            </a:xfrm>
            <a:custGeom>
              <a:avLst/>
              <a:gdLst>
                <a:gd name="T0" fmla="*/ 83 w 114"/>
                <a:gd name="T1" fmla="*/ 0 h 170"/>
                <a:gd name="T2" fmla="*/ 97 w 114"/>
                <a:gd name="T3" fmla="*/ 0 h 170"/>
                <a:gd name="T4" fmla="*/ 72 w 114"/>
                <a:gd name="T5" fmla="*/ 27 h 170"/>
                <a:gd name="T6" fmla="*/ 57 w 114"/>
                <a:gd name="T7" fmla="*/ 27 h 170"/>
                <a:gd name="T8" fmla="*/ 32 w 114"/>
                <a:gd name="T9" fmla="*/ 0 h 170"/>
                <a:gd name="T10" fmla="*/ 46 w 114"/>
                <a:gd name="T11" fmla="*/ 0 h 170"/>
                <a:gd name="T12" fmla="*/ 64 w 114"/>
                <a:gd name="T13" fmla="*/ 19 h 170"/>
                <a:gd name="T14" fmla="*/ 83 w 114"/>
                <a:gd name="T15" fmla="*/ 0 h 170"/>
                <a:gd name="T16" fmla="*/ 0 w 114"/>
                <a:gd name="T17" fmla="*/ 158 h 170"/>
                <a:gd name="T18" fmla="*/ 96 w 114"/>
                <a:gd name="T19" fmla="*/ 52 h 170"/>
                <a:gd name="T20" fmla="*/ 5 w 114"/>
                <a:gd name="T21" fmla="*/ 52 h 170"/>
                <a:gd name="T22" fmla="*/ 5 w 114"/>
                <a:gd name="T23" fmla="*/ 40 h 170"/>
                <a:gd name="T24" fmla="*/ 114 w 114"/>
                <a:gd name="T25" fmla="*/ 40 h 170"/>
                <a:gd name="T26" fmla="*/ 114 w 114"/>
                <a:gd name="T27" fmla="*/ 52 h 170"/>
                <a:gd name="T28" fmla="*/ 16 w 114"/>
                <a:gd name="T29" fmla="*/ 158 h 170"/>
                <a:gd name="T30" fmla="*/ 114 w 114"/>
                <a:gd name="T31" fmla="*/ 158 h 170"/>
                <a:gd name="T32" fmla="*/ 114 w 114"/>
                <a:gd name="T33" fmla="*/ 170 h 170"/>
                <a:gd name="T34" fmla="*/ 0 w 114"/>
                <a:gd name="T35" fmla="*/ 170 h 170"/>
                <a:gd name="T36" fmla="*/ 0 w 114"/>
                <a:gd name="T37" fmla="*/ 1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70">
                  <a:moveTo>
                    <a:pt x="83" y="0"/>
                  </a:moveTo>
                  <a:lnTo>
                    <a:pt x="97" y="0"/>
                  </a:lnTo>
                  <a:lnTo>
                    <a:pt x="72" y="27"/>
                  </a:lnTo>
                  <a:lnTo>
                    <a:pt x="57" y="27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64" y="19"/>
                  </a:lnTo>
                  <a:lnTo>
                    <a:pt x="83" y="0"/>
                  </a:lnTo>
                  <a:close/>
                  <a:moveTo>
                    <a:pt x="0" y="158"/>
                  </a:moveTo>
                  <a:lnTo>
                    <a:pt x="96" y="52"/>
                  </a:lnTo>
                  <a:lnTo>
                    <a:pt x="5" y="52"/>
                  </a:lnTo>
                  <a:lnTo>
                    <a:pt x="5" y="40"/>
                  </a:lnTo>
                  <a:lnTo>
                    <a:pt x="114" y="40"/>
                  </a:lnTo>
                  <a:lnTo>
                    <a:pt x="114" y="52"/>
                  </a:lnTo>
                  <a:lnTo>
                    <a:pt x="16" y="158"/>
                  </a:lnTo>
                  <a:lnTo>
                    <a:pt x="114" y="158"/>
                  </a:lnTo>
                  <a:lnTo>
                    <a:pt x="114" y="170"/>
                  </a:lnTo>
                  <a:lnTo>
                    <a:pt x="0" y="17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3"/>
            <p:cNvSpPr>
              <a:spLocks/>
            </p:cNvSpPr>
            <p:nvPr userDrawn="1"/>
          </p:nvSpPr>
          <p:spPr bwMode="auto">
            <a:xfrm>
              <a:off x="2993" y="490"/>
              <a:ext cx="23" cy="31"/>
            </a:xfrm>
            <a:custGeom>
              <a:avLst/>
              <a:gdLst>
                <a:gd name="T0" fmla="*/ 0 w 100"/>
                <a:gd name="T1" fmla="*/ 0 h 130"/>
                <a:gd name="T2" fmla="*/ 100 w 100"/>
                <a:gd name="T3" fmla="*/ 0 h 130"/>
                <a:gd name="T4" fmla="*/ 100 w 100"/>
                <a:gd name="T5" fmla="*/ 12 h 130"/>
                <a:gd name="T6" fmla="*/ 13 w 100"/>
                <a:gd name="T7" fmla="*/ 12 h 130"/>
                <a:gd name="T8" fmla="*/ 13 w 100"/>
                <a:gd name="T9" fmla="*/ 58 h 130"/>
                <a:gd name="T10" fmla="*/ 93 w 100"/>
                <a:gd name="T11" fmla="*/ 58 h 130"/>
                <a:gd name="T12" fmla="*/ 93 w 100"/>
                <a:gd name="T13" fmla="*/ 70 h 130"/>
                <a:gd name="T14" fmla="*/ 13 w 100"/>
                <a:gd name="T15" fmla="*/ 70 h 130"/>
                <a:gd name="T16" fmla="*/ 13 w 100"/>
                <a:gd name="T17" fmla="*/ 118 h 130"/>
                <a:gd name="T18" fmla="*/ 100 w 100"/>
                <a:gd name="T19" fmla="*/ 118 h 130"/>
                <a:gd name="T20" fmla="*/ 100 w 100"/>
                <a:gd name="T21" fmla="*/ 130 h 130"/>
                <a:gd name="T22" fmla="*/ 0 w 100"/>
                <a:gd name="T23" fmla="*/ 130 h 130"/>
                <a:gd name="T24" fmla="*/ 0 w 100"/>
                <a:gd name="T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30">
                  <a:moveTo>
                    <a:pt x="0" y="0"/>
                  </a:moveTo>
                  <a:lnTo>
                    <a:pt x="100" y="0"/>
                  </a:lnTo>
                  <a:lnTo>
                    <a:pt x="100" y="12"/>
                  </a:lnTo>
                  <a:lnTo>
                    <a:pt x="13" y="12"/>
                  </a:lnTo>
                  <a:lnTo>
                    <a:pt x="13" y="58"/>
                  </a:lnTo>
                  <a:lnTo>
                    <a:pt x="93" y="58"/>
                  </a:lnTo>
                  <a:lnTo>
                    <a:pt x="93" y="70"/>
                  </a:lnTo>
                  <a:lnTo>
                    <a:pt x="13" y="70"/>
                  </a:lnTo>
                  <a:lnTo>
                    <a:pt x="13" y="118"/>
                  </a:lnTo>
                  <a:lnTo>
                    <a:pt x="100" y="118"/>
                  </a:lnTo>
                  <a:lnTo>
                    <a:pt x="100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4"/>
            <p:cNvSpPr>
              <a:spLocks noEditPoints="1"/>
            </p:cNvSpPr>
            <p:nvPr userDrawn="1"/>
          </p:nvSpPr>
          <p:spPr bwMode="auto">
            <a:xfrm>
              <a:off x="3039" y="490"/>
              <a:ext cx="30" cy="31"/>
            </a:xfrm>
            <a:custGeom>
              <a:avLst/>
              <a:gdLst>
                <a:gd name="T0" fmla="*/ 97 w 134"/>
                <a:gd name="T1" fmla="*/ 78 h 130"/>
                <a:gd name="T2" fmla="*/ 67 w 134"/>
                <a:gd name="T3" fmla="*/ 11 h 130"/>
                <a:gd name="T4" fmla="*/ 37 w 134"/>
                <a:gd name="T5" fmla="*/ 78 h 130"/>
                <a:gd name="T6" fmla="*/ 97 w 134"/>
                <a:gd name="T7" fmla="*/ 78 h 130"/>
                <a:gd name="T8" fmla="*/ 60 w 134"/>
                <a:gd name="T9" fmla="*/ 0 h 130"/>
                <a:gd name="T10" fmla="*/ 75 w 134"/>
                <a:gd name="T11" fmla="*/ 0 h 130"/>
                <a:gd name="T12" fmla="*/ 134 w 134"/>
                <a:gd name="T13" fmla="*/ 130 h 130"/>
                <a:gd name="T14" fmla="*/ 121 w 134"/>
                <a:gd name="T15" fmla="*/ 130 h 130"/>
                <a:gd name="T16" fmla="*/ 103 w 134"/>
                <a:gd name="T17" fmla="*/ 90 h 130"/>
                <a:gd name="T18" fmla="*/ 31 w 134"/>
                <a:gd name="T19" fmla="*/ 90 h 130"/>
                <a:gd name="T20" fmla="*/ 13 w 134"/>
                <a:gd name="T21" fmla="*/ 130 h 130"/>
                <a:gd name="T22" fmla="*/ 0 w 134"/>
                <a:gd name="T23" fmla="*/ 130 h 130"/>
                <a:gd name="T24" fmla="*/ 60 w 134"/>
                <a:gd name="T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30">
                  <a:moveTo>
                    <a:pt x="97" y="78"/>
                  </a:moveTo>
                  <a:lnTo>
                    <a:pt x="67" y="11"/>
                  </a:lnTo>
                  <a:lnTo>
                    <a:pt x="37" y="78"/>
                  </a:lnTo>
                  <a:lnTo>
                    <a:pt x="97" y="78"/>
                  </a:lnTo>
                  <a:close/>
                  <a:moveTo>
                    <a:pt x="60" y="0"/>
                  </a:moveTo>
                  <a:lnTo>
                    <a:pt x="75" y="0"/>
                  </a:lnTo>
                  <a:lnTo>
                    <a:pt x="134" y="130"/>
                  </a:lnTo>
                  <a:lnTo>
                    <a:pt x="121" y="130"/>
                  </a:lnTo>
                  <a:lnTo>
                    <a:pt x="103" y="90"/>
                  </a:lnTo>
                  <a:lnTo>
                    <a:pt x="31" y="90"/>
                  </a:lnTo>
                  <a:lnTo>
                    <a:pt x="13" y="130"/>
                  </a:lnTo>
                  <a:lnTo>
                    <a:pt x="0" y="13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5"/>
            <p:cNvSpPr>
              <a:spLocks/>
            </p:cNvSpPr>
            <p:nvPr userDrawn="1"/>
          </p:nvSpPr>
          <p:spPr bwMode="auto">
            <a:xfrm>
              <a:off x="3090" y="490"/>
              <a:ext cx="26" cy="31"/>
            </a:xfrm>
            <a:custGeom>
              <a:avLst/>
              <a:gdLst>
                <a:gd name="T0" fmla="*/ 50 w 114"/>
                <a:gd name="T1" fmla="*/ 12 h 130"/>
                <a:gd name="T2" fmla="*/ 0 w 114"/>
                <a:gd name="T3" fmla="*/ 12 h 130"/>
                <a:gd name="T4" fmla="*/ 0 w 114"/>
                <a:gd name="T5" fmla="*/ 0 h 130"/>
                <a:gd name="T6" fmla="*/ 114 w 114"/>
                <a:gd name="T7" fmla="*/ 0 h 130"/>
                <a:gd name="T8" fmla="*/ 114 w 114"/>
                <a:gd name="T9" fmla="*/ 12 h 130"/>
                <a:gd name="T10" fmla="*/ 63 w 114"/>
                <a:gd name="T11" fmla="*/ 12 h 130"/>
                <a:gd name="T12" fmla="*/ 63 w 114"/>
                <a:gd name="T13" fmla="*/ 130 h 130"/>
                <a:gd name="T14" fmla="*/ 50 w 114"/>
                <a:gd name="T15" fmla="*/ 130 h 130"/>
                <a:gd name="T16" fmla="*/ 50 w 114"/>
                <a:gd name="T17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30">
                  <a:moveTo>
                    <a:pt x="50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12"/>
                  </a:lnTo>
                  <a:lnTo>
                    <a:pt x="63" y="12"/>
                  </a:lnTo>
                  <a:lnTo>
                    <a:pt x="63" y="130"/>
                  </a:lnTo>
                  <a:lnTo>
                    <a:pt x="50" y="13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3123" y="481"/>
              <a:ext cx="23" cy="40"/>
            </a:xfrm>
            <a:custGeom>
              <a:avLst/>
              <a:gdLst>
                <a:gd name="T0" fmla="*/ 69 w 100"/>
                <a:gd name="T1" fmla="*/ 0 h 170"/>
                <a:gd name="T2" fmla="*/ 83 w 100"/>
                <a:gd name="T3" fmla="*/ 0 h 170"/>
                <a:gd name="T4" fmla="*/ 58 w 100"/>
                <a:gd name="T5" fmla="*/ 27 h 170"/>
                <a:gd name="T6" fmla="*/ 43 w 100"/>
                <a:gd name="T7" fmla="*/ 27 h 170"/>
                <a:gd name="T8" fmla="*/ 18 w 100"/>
                <a:gd name="T9" fmla="*/ 0 h 170"/>
                <a:gd name="T10" fmla="*/ 32 w 100"/>
                <a:gd name="T11" fmla="*/ 0 h 170"/>
                <a:gd name="T12" fmla="*/ 51 w 100"/>
                <a:gd name="T13" fmla="*/ 19 h 170"/>
                <a:gd name="T14" fmla="*/ 69 w 100"/>
                <a:gd name="T15" fmla="*/ 0 h 170"/>
                <a:gd name="T16" fmla="*/ 0 w 100"/>
                <a:gd name="T17" fmla="*/ 40 h 170"/>
                <a:gd name="T18" fmla="*/ 100 w 100"/>
                <a:gd name="T19" fmla="*/ 40 h 170"/>
                <a:gd name="T20" fmla="*/ 100 w 100"/>
                <a:gd name="T21" fmla="*/ 52 h 170"/>
                <a:gd name="T22" fmla="*/ 13 w 100"/>
                <a:gd name="T23" fmla="*/ 52 h 170"/>
                <a:gd name="T24" fmla="*/ 13 w 100"/>
                <a:gd name="T25" fmla="*/ 98 h 170"/>
                <a:gd name="T26" fmla="*/ 93 w 100"/>
                <a:gd name="T27" fmla="*/ 98 h 170"/>
                <a:gd name="T28" fmla="*/ 93 w 100"/>
                <a:gd name="T29" fmla="*/ 110 h 170"/>
                <a:gd name="T30" fmla="*/ 13 w 100"/>
                <a:gd name="T31" fmla="*/ 110 h 170"/>
                <a:gd name="T32" fmla="*/ 13 w 100"/>
                <a:gd name="T33" fmla="*/ 158 h 170"/>
                <a:gd name="T34" fmla="*/ 100 w 100"/>
                <a:gd name="T35" fmla="*/ 158 h 170"/>
                <a:gd name="T36" fmla="*/ 100 w 100"/>
                <a:gd name="T37" fmla="*/ 170 h 170"/>
                <a:gd name="T38" fmla="*/ 0 w 100"/>
                <a:gd name="T39" fmla="*/ 170 h 170"/>
                <a:gd name="T40" fmla="*/ 0 w 100"/>
                <a:gd name="T41" fmla="*/ 4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70">
                  <a:moveTo>
                    <a:pt x="69" y="0"/>
                  </a:moveTo>
                  <a:lnTo>
                    <a:pt x="83" y="0"/>
                  </a:lnTo>
                  <a:lnTo>
                    <a:pt x="58" y="27"/>
                  </a:lnTo>
                  <a:lnTo>
                    <a:pt x="43" y="27"/>
                  </a:lnTo>
                  <a:lnTo>
                    <a:pt x="18" y="0"/>
                  </a:lnTo>
                  <a:lnTo>
                    <a:pt x="32" y="0"/>
                  </a:lnTo>
                  <a:lnTo>
                    <a:pt x="51" y="19"/>
                  </a:lnTo>
                  <a:lnTo>
                    <a:pt x="69" y="0"/>
                  </a:lnTo>
                  <a:close/>
                  <a:moveTo>
                    <a:pt x="0" y="40"/>
                  </a:moveTo>
                  <a:lnTo>
                    <a:pt x="100" y="40"/>
                  </a:lnTo>
                  <a:lnTo>
                    <a:pt x="100" y="52"/>
                  </a:lnTo>
                  <a:lnTo>
                    <a:pt x="13" y="52"/>
                  </a:lnTo>
                  <a:lnTo>
                    <a:pt x="13" y="98"/>
                  </a:lnTo>
                  <a:lnTo>
                    <a:pt x="93" y="98"/>
                  </a:lnTo>
                  <a:lnTo>
                    <a:pt x="93" y="110"/>
                  </a:lnTo>
                  <a:lnTo>
                    <a:pt x="13" y="110"/>
                  </a:lnTo>
                  <a:lnTo>
                    <a:pt x="13" y="158"/>
                  </a:lnTo>
                  <a:lnTo>
                    <a:pt x="100" y="158"/>
                  </a:lnTo>
                  <a:lnTo>
                    <a:pt x="100" y="170"/>
                  </a:lnTo>
                  <a:lnTo>
                    <a:pt x="0" y="17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7"/>
            <p:cNvSpPr>
              <a:spLocks/>
            </p:cNvSpPr>
            <p:nvPr userDrawn="1"/>
          </p:nvSpPr>
          <p:spPr bwMode="auto">
            <a:xfrm>
              <a:off x="3154" y="490"/>
              <a:ext cx="22" cy="31"/>
            </a:xfrm>
            <a:custGeom>
              <a:avLst/>
              <a:gdLst>
                <a:gd name="T0" fmla="*/ 0 w 95"/>
                <a:gd name="T1" fmla="*/ 0 h 130"/>
                <a:gd name="T2" fmla="*/ 13 w 95"/>
                <a:gd name="T3" fmla="*/ 0 h 130"/>
                <a:gd name="T4" fmla="*/ 13 w 95"/>
                <a:gd name="T5" fmla="*/ 118 h 130"/>
                <a:gd name="T6" fmla="*/ 95 w 95"/>
                <a:gd name="T7" fmla="*/ 118 h 130"/>
                <a:gd name="T8" fmla="*/ 95 w 95"/>
                <a:gd name="T9" fmla="*/ 130 h 130"/>
                <a:gd name="T10" fmla="*/ 0 w 95"/>
                <a:gd name="T11" fmla="*/ 130 h 130"/>
                <a:gd name="T12" fmla="*/ 0 w 95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30">
                  <a:moveTo>
                    <a:pt x="0" y="0"/>
                  </a:moveTo>
                  <a:lnTo>
                    <a:pt x="13" y="0"/>
                  </a:lnTo>
                  <a:lnTo>
                    <a:pt x="13" y="118"/>
                  </a:lnTo>
                  <a:lnTo>
                    <a:pt x="95" y="118"/>
                  </a:lnTo>
                  <a:lnTo>
                    <a:pt x="95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8"/>
            <p:cNvSpPr>
              <a:spLocks noEditPoints="1"/>
            </p:cNvSpPr>
            <p:nvPr userDrawn="1"/>
          </p:nvSpPr>
          <p:spPr bwMode="auto">
            <a:xfrm>
              <a:off x="3180" y="489"/>
              <a:ext cx="31" cy="33"/>
            </a:xfrm>
            <a:custGeom>
              <a:avLst/>
              <a:gdLst>
                <a:gd name="T0" fmla="*/ 123 w 137"/>
                <a:gd name="T1" fmla="*/ 68 h 137"/>
                <a:gd name="T2" fmla="*/ 68 w 137"/>
                <a:gd name="T3" fmla="*/ 12 h 137"/>
                <a:gd name="T4" fmla="*/ 13 w 137"/>
                <a:gd name="T5" fmla="*/ 68 h 137"/>
                <a:gd name="T6" fmla="*/ 68 w 137"/>
                <a:gd name="T7" fmla="*/ 124 h 137"/>
                <a:gd name="T8" fmla="*/ 123 w 137"/>
                <a:gd name="T9" fmla="*/ 68 h 137"/>
                <a:gd name="T10" fmla="*/ 68 w 137"/>
                <a:gd name="T11" fmla="*/ 137 h 137"/>
                <a:gd name="T12" fmla="*/ 0 w 137"/>
                <a:gd name="T13" fmla="*/ 68 h 137"/>
                <a:gd name="T14" fmla="*/ 68 w 137"/>
                <a:gd name="T15" fmla="*/ 0 h 137"/>
                <a:gd name="T16" fmla="*/ 137 w 137"/>
                <a:gd name="T17" fmla="*/ 68 h 137"/>
                <a:gd name="T18" fmla="*/ 68 w 137"/>
                <a:gd name="T1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7">
                  <a:moveTo>
                    <a:pt x="123" y="68"/>
                  </a:moveTo>
                  <a:cubicBezTo>
                    <a:pt x="123" y="33"/>
                    <a:pt x="103" y="12"/>
                    <a:pt x="68" y="12"/>
                  </a:cubicBezTo>
                  <a:cubicBezTo>
                    <a:pt x="34" y="12"/>
                    <a:pt x="13" y="33"/>
                    <a:pt x="13" y="68"/>
                  </a:cubicBezTo>
                  <a:cubicBezTo>
                    <a:pt x="13" y="103"/>
                    <a:pt x="34" y="124"/>
                    <a:pt x="68" y="124"/>
                  </a:cubicBezTo>
                  <a:cubicBezTo>
                    <a:pt x="103" y="124"/>
                    <a:pt x="123" y="103"/>
                    <a:pt x="123" y="68"/>
                  </a:cubicBezTo>
                  <a:close/>
                  <a:moveTo>
                    <a:pt x="68" y="137"/>
                  </a:moveTo>
                  <a:cubicBezTo>
                    <a:pt x="25" y="137"/>
                    <a:pt x="0" y="111"/>
                    <a:pt x="0" y="68"/>
                  </a:cubicBezTo>
                  <a:cubicBezTo>
                    <a:pt x="0" y="26"/>
                    <a:pt x="25" y="0"/>
                    <a:pt x="68" y="0"/>
                  </a:cubicBezTo>
                  <a:cubicBezTo>
                    <a:pt x="111" y="0"/>
                    <a:pt x="137" y="26"/>
                    <a:pt x="137" y="68"/>
                  </a:cubicBezTo>
                  <a:cubicBezTo>
                    <a:pt x="137" y="111"/>
                    <a:pt x="111" y="137"/>
                    <a:pt x="68" y="137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9"/>
            <p:cNvSpPr>
              <a:spLocks/>
            </p:cNvSpPr>
            <p:nvPr userDrawn="1"/>
          </p:nvSpPr>
          <p:spPr bwMode="auto">
            <a:xfrm>
              <a:off x="3216" y="490"/>
              <a:ext cx="31" cy="31"/>
            </a:xfrm>
            <a:custGeom>
              <a:avLst/>
              <a:gdLst>
                <a:gd name="T0" fmla="*/ 0 w 133"/>
                <a:gd name="T1" fmla="*/ 0 h 130"/>
                <a:gd name="T2" fmla="*/ 14 w 133"/>
                <a:gd name="T3" fmla="*/ 0 h 130"/>
                <a:gd name="T4" fmla="*/ 66 w 133"/>
                <a:gd name="T5" fmla="*/ 119 h 130"/>
                <a:gd name="T6" fmla="*/ 119 w 133"/>
                <a:gd name="T7" fmla="*/ 0 h 130"/>
                <a:gd name="T8" fmla="*/ 133 w 133"/>
                <a:gd name="T9" fmla="*/ 0 h 130"/>
                <a:gd name="T10" fmla="*/ 75 w 133"/>
                <a:gd name="T11" fmla="*/ 130 h 130"/>
                <a:gd name="T12" fmla="*/ 58 w 133"/>
                <a:gd name="T13" fmla="*/ 130 h 130"/>
                <a:gd name="T14" fmla="*/ 0 w 133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30">
                  <a:moveTo>
                    <a:pt x="0" y="0"/>
                  </a:moveTo>
                  <a:lnTo>
                    <a:pt x="14" y="0"/>
                  </a:lnTo>
                  <a:lnTo>
                    <a:pt x="66" y="119"/>
                  </a:lnTo>
                  <a:lnTo>
                    <a:pt x="119" y="0"/>
                  </a:lnTo>
                  <a:lnTo>
                    <a:pt x="133" y="0"/>
                  </a:lnTo>
                  <a:lnTo>
                    <a:pt x="75" y="130"/>
                  </a:lnTo>
                  <a:lnTo>
                    <a:pt x="58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40"/>
            <p:cNvSpPr>
              <a:spLocks noEditPoints="1"/>
            </p:cNvSpPr>
            <p:nvPr userDrawn="1"/>
          </p:nvSpPr>
          <p:spPr bwMode="auto">
            <a:xfrm>
              <a:off x="3251" y="481"/>
              <a:ext cx="28" cy="40"/>
            </a:xfrm>
            <a:custGeom>
              <a:avLst/>
              <a:gdLst>
                <a:gd name="T0" fmla="*/ 75 w 125"/>
                <a:gd name="T1" fmla="*/ 0 h 170"/>
                <a:gd name="T2" fmla="*/ 91 w 125"/>
                <a:gd name="T3" fmla="*/ 0 h 170"/>
                <a:gd name="T4" fmla="*/ 70 w 125"/>
                <a:gd name="T5" fmla="*/ 27 h 170"/>
                <a:gd name="T6" fmla="*/ 59 w 125"/>
                <a:gd name="T7" fmla="*/ 27 h 170"/>
                <a:gd name="T8" fmla="*/ 75 w 125"/>
                <a:gd name="T9" fmla="*/ 0 h 170"/>
                <a:gd name="T10" fmla="*/ 56 w 125"/>
                <a:gd name="T11" fmla="*/ 114 h 170"/>
                <a:gd name="T12" fmla="*/ 0 w 125"/>
                <a:gd name="T13" fmla="*/ 40 h 170"/>
                <a:gd name="T14" fmla="*/ 16 w 125"/>
                <a:gd name="T15" fmla="*/ 40 h 170"/>
                <a:gd name="T16" fmla="*/ 62 w 125"/>
                <a:gd name="T17" fmla="*/ 104 h 170"/>
                <a:gd name="T18" fmla="*/ 109 w 125"/>
                <a:gd name="T19" fmla="*/ 40 h 170"/>
                <a:gd name="T20" fmla="*/ 125 w 125"/>
                <a:gd name="T21" fmla="*/ 40 h 170"/>
                <a:gd name="T22" fmla="*/ 69 w 125"/>
                <a:gd name="T23" fmla="*/ 114 h 170"/>
                <a:gd name="T24" fmla="*/ 69 w 125"/>
                <a:gd name="T25" fmla="*/ 170 h 170"/>
                <a:gd name="T26" fmla="*/ 56 w 125"/>
                <a:gd name="T27" fmla="*/ 170 h 170"/>
                <a:gd name="T28" fmla="*/ 56 w 125"/>
                <a:gd name="T29" fmla="*/ 11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0">
                  <a:moveTo>
                    <a:pt x="75" y="0"/>
                  </a:moveTo>
                  <a:lnTo>
                    <a:pt x="91" y="0"/>
                  </a:lnTo>
                  <a:lnTo>
                    <a:pt x="70" y="27"/>
                  </a:lnTo>
                  <a:lnTo>
                    <a:pt x="59" y="27"/>
                  </a:lnTo>
                  <a:lnTo>
                    <a:pt x="75" y="0"/>
                  </a:lnTo>
                  <a:close/>
                  <a:moveTo>
                    <a:pt x="56" y="114"/>
                  </a:moveTo>
                  <a:lnTo>
                    <a:pt x="0" y="40"/>
                  </a:lnTo>
                  <a:lnTo>
                    <a:pt x="16" y="40"/>
                  </a:lnTo>
                  <a:lnTo>
                    <a:pt x="62" y="104"/>
                  </a:lnTo>
                  <a:lnTo>
                    <a:pt x="109" y="40"/>
                  </a:lnTo>
                  <a:lnTo>
                    <a:pt x="125" y="40"/>
                  </a:lnTo>
                  <a:lnTo>
                    <a:pt x="69" y="114"/>
                  </a:lnTo>
                  <a:lnTo>
                    <a:pt x="69" y="170"/>
                  </a:lnTo>
                  <a:lnTo>
                    <a:pt x="56" y="170"/>
                  </a:lnTo>
                  <a:lnTo>
                    <a:pt x="56" y="1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41"/>
            <p:cNvSpPr>
              <a:spLocks/>
            </p:cNvSpPr>
            <p:nvPr userDrawn="1"/>
          </p:nvSpPr>
          <p:spPr bwMode="auto">
            <a:xfrm>
              <a:off x="3285" y="489"/>
              <a:ext cx="30" cy="33"/>
            </a:xfrm>
            <a:custGeom>
              <a:avLst/>
              <a:gdLst>
                <a:gd name="T0" fmla="*/ 68 w 131"/>
                <a:gd name="T1" fmla="*/ 12 h 137"/>
                <a:gd name="T2" fmla="*/ 13 w 131"/>
                <a:gd name="T3" fmla="*/ 68 h 137"/>
                <a:gd name="T4" fmla="*/ 66 w 131"/>
                <a:gd name="T5" fmla="*/ 124 h 137"/>
                <a:gd name="T6" fmla="*/ 117 w 131"/>
                <a:gd name="T7" fmla="*/ 84 h 137"/>
                <a:gd name="T8" fmla="*/ 131 w 131"/>
                <a:gd name="T9" fmla="*/ 84 h 137"/>
                <a:gd name="T10" fmla="*/ 66 w 131"/>
                <a:gd name="T11" fmla="*/ 137 h 137"/>
                <a:gd name="T12" fmla="*/ 0 w 131"/>
                <a:gd name="T13" fmla="*/ 68 h 137"/>
                <a:gd name="T14" fmla="*/ 68 w 131"/>
                <a:gd name="T15" fmla="*/ 0 h 137"/>
                <a:gd name="T16" fmla="*/ 129 w 131"/>
                <a:gd name="T17" fmla="*/ 46 h 137"/>
                <a:gd name="T18" fmla="*/ 116 w 131"/>
                <a:gd name="T19" fmla="*/ 46 h 137"/>
                <a:gd name="T20" fmla="*/ 68 w 131"/>
                <a:gd name="T21" fmla="*/ 1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137">
                  <a:moveTo>
                    <a:pt x="68" y="12"/>
                  </a:moveTo>
                  <a:cubicBezTo>
                    <a:pt x="34" y="12"/>
                    <a:pt x="13" y="33"/>
                    <a:pt x="13" y="68"/>
                  </a:cubicBezTo>
                  <a:cubicBezTo>
                    <a:pt x="13" y="103"/>
                    <a:pt x="34" y="124"/>
                    <a:pt x="66" y="124"/>
                  </a:cubicBezTo>
                  <a:cubicBezTo>
                    <a:pt x="92" y="124"/>
                    <a:pt x="112" y="109"/>
                    <a:pt x="117" y="84"/>
                  </a:cubicBezTo>
                  <a:lnTo>
                    <a:pt x="131" y="84"/>
                  </a:lnTo>
                  <a:cubicBezTo>
                    <a:pt x="125" y="117"/>
                    <a:pt x="100" y="137"/>
                    <a:pt x="66" y="137"/>
                  </a:cubicBezTo>
                  <a:cubicBezTo>
                    <a:pt x="26" y="137"/>
                    <a:pt x="0" y="110"/>
                    <a:pt x="0" y="68"/>
                  </a:cubicBezTo>
                  <a:cubicBezTo>
                    <a:pt x="0" y="26"/>
                    <a:pt x="26" y="0"/>
                    <a:pt x="68" y="0"/>
                  </a:cubicBezTo>
                  <a:cubicBezTo>
                    <a:pt x="102" y="0"/>
                    <a:pt x="125" y="17"/>
                    <a:pt x="129" y="46"/>
                  </a:cubicBezTo>
                  <a:lnTo>
                    <a:pt x="116" y="46"/>
                  </a:lnTo>
                  <a:cubicBezTo>
                    <a:pt x="111" y="24"/>
                    <a:pt x="94" y="12"/>
                    <a:pt x="68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42"/>
            <p:cNvSpPr>
              <a:spLocks/>
            </p:cNvSpPr>
            <p:nvPr userDrawn="1"/>
          </p:nvSpPr>
          <p:spPr bwMode="auto">
            <a:xfrm>
              <a:off x="3324" y="490"/>
              <a:ext cx="25" cy="31"/>
            </a:xfrm>
            <a:custGeom>
              <a:avLst/>
              <a:gdLst>
                <a:gd name="T0" fmla="*/ 0 w 111"/>
                <a:gd name="T1" fmla="*/ 0 h 130"/>
                <a:gd name="T2" fmla="*/ 13 w 111"/>
                <a:gd name="T3" fmla="*/ 0 h 130"/>
                <a:gd name="T4" fmla="*/ 13 w 111"/>
                <a:gd name="T5" fmla="*/ 54 h 130"/>
                <a:gd name="T6" fmla="*/ 98 w 111"/>
                <a:gd name="T7" fmla="*/ 54 h 130"/>
                <a:gd name="T8" fmla="*/ 98 w 111"/>
                <a:gd name="T9" fmla="*/ 0 h 130"/>
                <a:gd name="T10" fmla="*/ 111 w 111"/>
                <a:gd name="T11" fmla="*/ 0 h 130"/>
                <a:gd name="T12" fmla="*/ 111 w 111"/>
                <a:gd name="T13" fmla="*/ 130 h 130"/>
                <a:gd name="T14" fmla="*/ 98 w 111"/>
                <a:gd name="T15" fmla="*/ 130 h 130"/>
                <a:gd name="T16" fmla="*/ 98 w 111"/>
                <a:gd name="T17" fmla="*/ 67 h 130"/>
                <a:gd name="T18" fmla="*/ 13 w 111"/>
                <a:gd name="T19" fmla="*/ 67 h 130"/>
                <a:gd name="T20" fmla="*/ 13 w 111"/>
                <a:gd name="T21" fmla="*/ 130 h 130"/>
                <a:gd name="T22" fmla="*/ 0 w 111"/>
                <a:gd name="T23" fmla="*/ 130 h 130"/>
                <a:gd name="T24" fmla="*/ 0 w 111"/>
                <a:gd name="T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30">
                  <a:moveTo>
                    <a:pt x="0" y="0"/>
                  </a:moveTo>
                  <a:lnTo>
                    <a:pt x="13" y="0"/>
                  </a:lnTo>
                  <a:lnTo>
                    <a:pt x="13" y="54"/>
                  </a:lnTo>
                  <a:lnTo>
                    <a:pt x="98" y="54"/>
                  </a:lnTo>
                  <a:lnTo>
                    <a:pt x="98" y="0"/>
                  </a:lnTo>
                  <a:lnTo>
                    <a:pt x="111" y="0"/>
                  </a:lnTo>
                  <a:lnTo>
                    <a:pt x="111" y="130"/>
                  </a:lnTo>
                  <a:lnTo>
                    <a:pt x="98" y="130"/>
                  </a:lnTo>
                  <a:lnTo>
                    <a:pt x="98" y="67"/>
                  </a:lnTo>
                  <a:lnTo>
                    <a:pt x="13" y="67"/>
                  </a:lnTo>
                  <a:lnTo>
                    <a:pt x="13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3"/>
            <p:cNvSpPr>
              <a:spLocks noEditPoints="1"/>
            </p:cNvSpPr>
            <p:nvPr userDrawn="1"/>
          </p:nvSpPr>
          <p:spPr bwMode="auto">
            <a:xfrm>
              <a:off x="3358" y="489"/>
              <a:ext cx="31" cy="33"/>
            </a:xfrm>
            <a:custGeom>
              <a:avLst/>
              <a:gdLst>
                <a:gd name="T0" fmla="*/ 124 w 137"/>
                <a:gd name="T1" fmla="*/ 68 h 137"/>
                <a:gd name="T2" fmla="*/ 69 w 137"/>
                <a:gd name="T3" fmla="*/ 12 h 137"/>
                <a:gd name="T4" fmla="*/ 13 w 137"/>
                <a:gd name="T5" fmla="*/ 68 h 137"/>
                <a:gd name="T6" fmla="*/ 69 w 137"/>
                <a:gd name="T7" fmla="*/ 124 h 137"/>
                <a:gd name="T8" fmla="*/ 124 w 137"/>
                <a:gd name="T9" fmla="*/ 68 h 137"/>
                <a:gd name="T10" fmla="*/ 69 w 137"/>
                <a:gd name="T11" fmla="*/ 137 h 137"/>
                <a:gd name="T12" fmla="*/ 0 w 137"/>
                <a:gd name="T13" fmla="*/ 68 h 137"/>
                <a:gd name="T14" fmla="*/ 69 w 137"/>
                <a:gd name="T15" fmla="*/ 0 h 137"/>
                <a:gd name="T16" fmla="*/ 137 w 137"/>
                <a:gd name="T17" fmla="*/ 68 h 137"/>
                <a:gd name="T18" fmla="*/ 69 w 137"/>
                <a:gd name="T1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7">
                  <a:moveTo>
                    <a:pt x="124" y="68"/>
                  </a:moveTo>
                  <a:cubicBezTo>
                    <a:pt x="124" y="33"/>
                    <a:pt x="103" y="12"/>
                    <a:pt x="69" y="12"/>
                  </a:cubicBezTo>
                  <a:cubicBezTo>
                    <a:pt x="34" y="12"/>
                    <a:pt x="13" y="33"/>
                    <a:pt x="13" y="68"/>
                  </a:cubicBezTo>
                  <a:cubicBezTo>
                    <a:pt x="13" y="103"/>
                    <a:pt x="34" y="124"/>
                    <a:pt x="69" y="124"/>
                  </a:cubicBezTo>
                  <a:cubicBezTo>
                    <a:pt x="103" y="124"/>
                    <a:pt x="124" y="103"/>
                    <a:pt x="124" y="68"/>
                  </a:cubicBezTo>
                  <a:close/>
                  <a:moveTo>
                    <a:pt x="69" y="137"/>
                  </a:moveTo>
                  <a:cubicBezTo>
                    <a:pt x="26" y="137"/>
                    <a:pt x="0" y="111"/>
                    <a:pt x="0" y="68"/>
                  </a:cubicBezTo>
                  <a:cubicBezTo>
                    <a:pt x="0" y="26"/>
                    <a:pt x="26" y="0"/>
                    <a:pt x="69" y="0"/>
                  </a:cubicBezTo>
                  <a:cubicBezTo>
                    <a:pt x="111" y="0"/>
                    <a:pt x="137" y="26"/>
                    <a:pt x="137" y="68"/>
                  </a:cubicBezTo>
                  <a:cubicBezTo>
                    <a:pt x="137" y="111"/>
                    <a:pt x="111" y="137"/>
                    <a:pt x="69" y="137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4"/>
            <p:cNvSpPr>
              <a:spLocks/>
            </p:cNvSpPr>
            <p:nvPr userDrawn="1"/>
          </p:nvSpPr>
          <p:spPr bwMode="auto">
            <a:xfrm>
              <a:off x="3394" y="490"/>
              <a:ext cx="31" cy="31"/>
            </a:xfrm>
            <a:custGeom>
              <a:avLst/>
              <a:gdLst>
                <a:gd name="T0" fmla="*/ 0 w 134"/>
                <a:gd name="T1" fmla="*/ 0 h 130"/>
                <a:gd name="T2" fmla="*/ 15 w 134"/>
                <a:gd name="T3" fmla="*/ 0 h 130"/>
                <a:gd name="T4" fmla="*/ 67 w 134"/>
                <a:gd name="T5" fmla="*/ 119 h 130"/>
                <a:gd name="T6" fmla="*/ 119 w 134"/>
                <a:gd name="T7" fmla="*/ 0 h 130"/>
                <a:gd name="T8" fmla="*/ 134 w 134"/>
                <a:gd name="T9" fmla="*/ 0 h 130"/>
                <a:gd name="T10" fmla="*/ 75 w 134"/>
                <a:gd name="T11" fmla="*/ 130 h 130"/>
                <a:gd name="T12" fmla="*/ 59 w 134"/>
                <a:gd name="T13" fmla="*/ 130 h 130"/>
                <a:gd name="T14" fmla="*/ 0 w 134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0">
                  <a:moveTo>
                    <a:pt x="0" y="0"/>
                  </a:moveTo>
                  <a:lnTo>
                    <a:pt x="15" y="0"/>
                  </a:lnTo>
                  <a:lnTo>
                    <a:pt x="67" y="119"/>
                  </a:lnTo>
                  <a:lnTo>
                    <a:pt x="119" y="0"/>
                  </a:lnTo>
                  <a:lnTo>
                    <a:pt x="134" y="0"/>
                  </a:lnTo>
                  <a:lnTo>
                    <a:pt x="75" y="130"/>
                  </a:lnTo>
                  <a:lnTo>
                    <a:pt x="59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5"/>
            <p:cNvSpPr>
              <a:spLocks/>
            </p:cNvSpPr>
            <p:nvPr userDrawn="1"/>
          </p:nvSpPr>
          <p:spPr bwMode="auto">
            <a:xfrm>
              <a:off x="3429" y="490"/>
              <a:ext cx="29" cy="31"/>
            </a:xfrm>
            <a:custGeom>
              <a:avLst/>
              <a:gdLst>
                <a:gd name="T0" fmla="*/ 56 w 126"/>
                <a:gd name="T1" fmla="*/ 74 h 130"/>
                <a:gd name="T2" fmla="*/ 0 w 126"/>
                <a:gd name="T3" fmla="*/ 0 h 130"/>
                <a:gd name="T4" fmla="*/ 17 w 126"/>
                <a:gd name="T5" fmla="*/ 0 h 130"/>
                <a:gd name="T6" fmla="*/ 63 w 126"/>
                <a:gd name="T7" fmla="*/ 64 h 130"/>
                <a:gd name="T8" fmla="*/ 110 w 126"/>
                <a:gd name="T9" fmla="*/ 0 h 130"/>
                <a:gd name="T10" fmla="*/ 126 w 126"/>
                <a:gd name="T11" fmla="*/ 0 h 130"/>
                <a:gd name="T12" fmla="*/ 69 w 126"/>
                <a:gd name="T13" fmla="*/ 74 h 130"/>
                <a:gd name="T14" fmla="*/ 69 w 126"/>
                <a:gd name="T15" fmla="*/ 130 h 130"/>
                <a:gd name="T16" fmla="*/ 56 w 126"/>
                <a:gd name="T17" fmla="*/ 130 h 130"/>
                <a:gd name="T18" fmla="*/ 56 w 126"/>
                <a:gd name="T19" fmla="*/ 7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30">
                  <a:moveTo>
                    <a:pt x="56" y="74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63" y="64"/>
                  </a:lnTo>
                  <a:lnTo>
                    <a:pt x="110" y="0"/>
                  </a:lnTo>
                  <a:lnTo>
                    <a:pt x="126" y="0"/>
                  </a:lnTo>
                  <a:lnTo>
                    <a:pt x="69" y="74"/>
                  </a:lnTo>
                  <a:lnTo>
                    <a:pt x="69" y="130"/>
                  </a:lnTo>
                  <a:lnTo>
                    <a:pt x="56" y="130"/>
                  </a:lnTo>
                  <a:lnTo>
                    <a:pt x="56" y="7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Rectangle 46"/>
            <p:cNvSpPr>
              <a:spLocks noChangeArrowheads="1"/>
            </p:cNvSpPr>
            <p:nvPr userDrawn="1"/>
          </p:nvSpPr>
          <p:spPr bwMode="auto">
            <a:xfrm>
              <a:off x="204" y="119"/>
              <a:ext cx="638" cy="443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Rectangle 47"/>
            <p:cNvSpPr>
              <a:spLocks noChangeArrowheads="1"/>
            </p:cNvSpPr>
            <p:nvPr userDrawn="1"/>
          </p:nvSpPr>
          <p:spPr bwMode="auto">
            <a:xfrm>
              <a:off x="216" y="131"/>
              <a:ext cx="613" cy="418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8"/>
            <p:cNvSpPr>
              <a:spLocks/>
            </p:cNvSpPr>
            <p:nvPr userDrawn="1"/>
          </p:nvSpPr>
          <p:spPr bwMode="auto">
            <a:xfrm>
              <a:off x="502" y="181"/>
              <a:ext cx="42" cy="41"/>
            </a:xfrm>
            <a:custGeom>
              <a:avLst/>
              <a:gdLst>
                <a:gd name="T0" fmla="*/ 36 w 184"/>
                <a:gd name="T1" fmla="*/ 176 h 176"/>
                <a:gd name="T2" fmla="*/ 92 w 184"/>
                <a:gd name="T3" fmla="*/ 134 h 176"/>
                <a:gd name="T4" fmla="*/ 149 w 184"/>
                <a:gd name="T5" fmla="*/ 176 h 176"/>
                <a:gd name="T6" fmla="*/ 127 w 184"/>
                <a:gd name="T7" fmla="*/ 109 h 176"/>
                <a:gd name="T8" fmla="*/ 184 w 184"/>
                <a:gd name="T9" fmla="*/ 68 h 176"/>
                <a:gd name="T10" fmla="*/ 114 w 184"/>
                <a:gd name="T11" fmla="*/ 68 h 176"/>
                <a:gd name="T12" fmla="*/ 92 w 184"/>
                <a:gd name="T13" fmla="*/ 0 h 176"/>
                <a:gd name="T14" fmla="*/ 70 w 184"/>
                <a:gd name="T15" fmla="*/ 68 h 176"/>
                <a:gd name="T16" fmla="*/ 0 w 184"/>
                <a:gd name="T17" fmla="*/ 68 h 176"/>
                <a:gd name="T18" fmla="*/ 57 w 184"/>
                <a:gd name="T19" fmla="*/ 109 h 176"/>
                <a:gd name="T20" fmla="*/ 36 w 184"/>
                <a:gd name="T2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76">
                  <a:moveTo>
                    <a:pt x="36" y="176"/>
                  </a:moveTo>
                  <a:lnTo>
                    <a:pt x="92" y="134"/>
                  </a:lnTo>
                  <a:lnTo>
                    <a:pt x="149" y="176"/>
                  </a:lnTo>
                  <a:lnTo>
                    <a:pt x="127" y="109"/>
                  </a:lnTo>
                  <a:lnTo>
                    <a:pt x="184" y="68"/>
                  </a:lnTo>
                  <a:lnTo>
                    <a:pt x="114" y="68"/>
                  </a:lnTo>
                  <a:lnTo>
                    <a:pt x="92" y="0"/>
                  </a:lnTo>
                  <a:lnTo>
                    <a:pt x="70" y="68"/>
                  </a:lnTo>
                  <a:lnTo>
                    <a:pt x="0" y="68"/>
                  </a:lnTo>
                  <a:lnTo>
                    <a:pt x="57" y="109"/>
                  </a:lnTo>
                  <a:lnTo>
                    <a:pt x="36" y="17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9"/>
            <p:cNvSpPr>
              <a:spLocks/>
            </p:cNvSpPr>
            <p:nvPr userDrawn="1"/>
          </p:nvSpPr>
          <p:spPr bwMode="auto">
            <a:xfrm>
              <a:off x="435" y="200"/>
              <a:ext cx="42" cy="41"/>
            </a:xfrm>
            <a:custGeom>
              <a:avLst/>
              <a:gdLst>
                <a:gd name="T0" fmla="*/ 35 w 184"/>
                <a:gd name="T1" fmla="*/ 175 h 175"/>
                <a:gd name="T2" fmla="*/ 92 w 184"/>
                <a:gd name="T3" fmla="*/ 134 h 175"/>
                <a:gd name="T4" fmla="*/ 148 w 184"/>
                <a:gd name="T5" fmla="*/ 175 h 175"/>
                <a:gd name="T6" fmla="*/ 127 w 184"/>
                <a:gd name="T7" fmla="*/ 108 h 175"/>
                <a:gd name="T8" fmla="*/ 184 w 184"/>
                <a:gd name="T9" fmla="*/ 67 h 175"/>
                <a:gd name="T10" fmla="*/ 113 w 184"/>
                <a:gd name="T11" fmla="*/ 67 h 175"/>
                <a:gd name="T12" fmla="*/ 92 w 184"/>
                <a:gd name="T13" fmla="*/ 0 h 175"/>
                <a:gd name="T14" fmla="*/ 70 w 184"/>
                <a:gd name="T15" fmla="*/ 67 h 175"/>
                <a:gd name="T16" fmla="*/ 0 w 184"/>
                <a:gd name="T17" fmla="*/ 67 h 175"/>
                <a:gd name="T18" fmla="*/ 57 w 184"/>
                <a:gd name="T19" fmla="*/ 108 h 175"/>
                <a:gd name="T20" fmla="*/ 35 w 184"/>
                <a:gd name="T21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75">
                  <a:moveTo>
                    <a:pt x="35" y="175"/>
                  </a:moveTo>
                  <a:lnTo>
                    <a:pt x="92" y="134"/>
                  </a:lnTo>
                  <a:lnTo>
                    <a:pt x="148" y="175"/>
                  </a:lnTo>
                  <a:lnTo>
                    <a:pt x="127" y="108"/>
                  </a:lnTo>
                  <a:lnTo>
                    <a:pt x="184" y="67"/>
                  </a:lnTo>
                  <a:lnTo>
                    <a:pt x="113" y="67"/>
                  </a:lnTo>
                  <a:lnTo>
                    <a:pt x="92" y="0"/>
                  </a:lnTo>
                  <a:lnTo>
                    <a:pt x="70" y="67"/>
                  </a:lnTo>
                  <a:lnTo>
                    <a:pt x="0" y="67"/>
                  </a:lnTo>
                  <a:lnTo>
                    <a:pt x="57" y="108"/>
                  </a:lnTo>
                  <a:lnTo>
                    <a:pt x="35" y="17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50"/>
            <p:cNvSpPr>
              <a:spLocks/>
            </p:cNvSpPr>
            <p:nvPr userDrawn="1"/>
          </p:nvSpPr>
          <p:spPr bwMode="auto">
            <a:xfrm>
              <a:off x="386" y="250"/>
              <a:ext cx="42" cy="41"/>
            </a:xfrm>
            <a:custGeom>
              <a:avLst/>
              <a:gdLst>
                <a:gd name="T0" fmla="*/ 92 w 184"/>
                <a:gd name="T1" fmla="*/ 0 h 175"/>
                <a:gd name="T2" fmla="*/ 70 w 184"/>
                <a:gd name="T3" fmla="*/ 68 h 175"/>
                <a:gd name="T4" fmla="*/ 0 w 184"/>
                <a:gd name="T5" fmla="*/ 68 h 175"/>
                <a:gd name="T6" fmla="*/ 57 w 184"/>
                <a:gd name="T7" fmla="*/ 109 h 175"/>
                <a:gd name="T8" fmla="*/ 36 w 184"/>
                <a:gd name="T9" fmla="*/ 175 h 175"/>
                <a:gd name="T10" fmla="*/ 92 w 184"/>
                <a:gd name="T11" fmla="*/ 134 h 175"/>
                <a:gd name="T12" fmla="*/ 148 w 184"/>
                <a:gd name="T13" fmla="*/ 175 h 175"/>
                <a:gd name="T14" fmla="*/ 127 w 184"/>
                <a:gd name="T15" fmla="*/ 109 h 175"/>
                <a:gd name="T16" fmla="*/ 184 w 184"/>
                <a:gd name="T17" fmla="*/ 68 h 175"/>
                <a:gd name="T18" fmla="*/ 114 w 184"/>
                <a:gd name="T19" fmla="*/ 68 h 175"/>
                <a:gd name="T20" fmla="*/ 92 w 184"/>
                <a:gd name="T2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75">
                  <a:moveTo>
                    <a:pt x="92" y="0"/>
                  </a:moveTo>
                  <a:lnTo>
                    <a:pt x="70" y="68"/>
                  </a:lnTo>
                  <a:lnTo>
                    <a:pt x="0" y="68"/>
                  </a:lnTo>
                  <a:lnTo>
                    <a:pt x="57" y="109"/>
                  </a:lnTo>
                  <a:lnTo>
                    <a:pt x="36" y="175"/>
                  </a:lnTo>
                  <a:lnTo>
                    <a:pt x="92" y="134"/>
                  </a:lnTo>
                  <a:lnTo>
                    <a:pt x="148" y="175"/>
                  </a:lnTo>
                  <a:lnTo>
                    <a:pt x="127" y="109"/>
                  </a:lnTo>
                  <a:lnTo>
                    <a:pt x="184" y="68"/>
                  </a:lnTo>
                  <a:lnTo>
                    <a:pt x="114" y="6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51"/>
            <p:cNvSpPr>
              <a:spLocks/>
            </p:cNvSpPr>
            <p:nvPr userDrawn="1"/>
          </p:nvSpPr>
          <p:spPr bwMode="auto">
            <a:xfrm>
              <a:off x="368" y="318"/>
              <a:ext cx="42" cy="41"/>
            </a:xfrm>
            <a:custGeom>
              <a:avLst/>
              <a:gdLst>
                <a:gd name="T0" fmla="*/ 93 w 185"/>
                <a:gd name="T1" fmla="*/ 134 h 175"/>
                <a:gd name="T2" fmla="*/ 149 w 185"/>
                <a:gd name="T3" fmla="*/ 175 h 175"/>
                <a:gd name="T4" fmla="*/ 128 w 185"/>
                <a:gd name="T5" fmla="*/ 109 h 175"/>
                <a:gd name="T6" fmla="*/ 185 w 185"/>
                <a:gd name="T7" fmla="*/ 67 h 175"/>
                <a:gd name="T8" fmla="*/ 114 w 185"/>
                <a:gd name="T9" fmla="*/ 67 h 175"/>
                <a:gd name="T10" fmla="*/ 93 w 185"/>
                <a:gd name="T11" fmla="*/ 0 h 175"/>
                <a:gd name="T12" fmla="*/ 71 w 185"/>
                <a:gd name="T13" fmla="*/ 68 h 175"/>
                <a:gd name="T14" fmla="*/ 0 w 185"/>
                <a:gd name="T15" fmla="*/ 67 h 175"/>
                <a:gd name="T16" fmla="*/ 58 w 185"/>
                <a:gd name="T17" fmla="*/ 109 h 175"/>
                <a:gd name="T18" fmla="*/ 36 w 185"/>
                <a:gd name="T19" fmla="*/ 175 h 175"/>
                <a:gd name="T20" fmla="*/ 93 w 185"/>
                <a:gd name="T21" fmla="*/ 1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175">
                  <a:moveTo>
                    <a:pt x="93" y="134"/>
                  </a:moveTo>
                  <a:lnTo>
                    <a:pt x="149" y="175"/>
                  </a:lnTo>
                  <a:lnTo>
                    <a:pt x="128" y="109"/>
                  </a:lnTo>
                  <a:lnTo>
                    <a:pt x="185" y="67"/>
                  </a:lnTo>
                  <a:lnTo>
                    <a:pt x="114" y="67"/>
                  </a:lnTo>
                  <a:lnTo>
                    <a:pt x="93" y="0"/>
                  </a:lnTo>
                  <a:lnTo>
                    <a:pt x="71" y="68"/>
                  </a:lnTo>
                  <a:lnTo>
                    <a:pt x="0" y="67"/>
                  </a:lnTo>
                  <a:lnTo>
                    <a:pt x="58" y="109"/>
                  </a:lnTo>
                  <a:lnTo>
                    <a:pt x="36" y="175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52"/>
            <p:cNvSpPr>
              <a:spLocks/>
            </p:cNvSpPr>
            <p:nvPr userDrawn="1"/>
          </p:nvSpPr>
          <p:spPr bwMode="auto">
            <a:xfrm>
              <a:off x="386" y="387"/>
              <a:ext cx="42" cy="41"/>
            </a:xfrm>
            <a:custGeom>
              <a:avLst/>
              <a:gdLst>
                <a:gd name="T0" fmla="*/ 114 w 184"/>
                <a:gd name="T1" fmla="*/ 67 h 175"/>
                <a:gd name="T2" fmla="*/ 92 w 184"/>
                <a:gd name="T3" fmla="*/ 0 h 175"/>
                <a:gd name="T4" fmla="*/ 70 w 184"/>
                <a:gd name="T5" fmla="*/ 67 h 175"/>
                <a:gd name="T6" fmla="*/ 0 w 184"/>
                <a:gd name="T7" fmla="*/ 67 h 175"/>
                <a:gd name="T8" fmla="*/ 57 w 184"/>
                <a:gd name="T9" fmla="*/ 108 h 175"/>
                <a:gd name="T10" fmla="*/ 36 w 184"/>
                <a:gd name="T11" fmla="*/ 175 h 175"/>
                <a:gd name="T12" fmla="*/ 92 w 184"/>
                <a:gd name="T13" fmla="*/ 134 h 175"/>
                <a:gd name="T14" fmla="*/ 148 w 184"/>
                <a:gd name="T15" fmla="*/ 175 h 175"/>
                <a:gd name="T16" fmla="*/ 127 w 184"/>
                <a:gd name="T17" fmla="*/ 108 h 175"/>
                <a:gd name="T18" fmla="*/ 184 w 184"/>
                <a:gd name="T19" fmla="*/ 67 h 175"/>
                <a:gd name="T20" fmla="*/ 114 w 184"/>
                <a:gd name="T21" fmla="*/ 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75">
                  <a:moveTo>
                    <a:pt x="114" y="67"/>
                  </a:moveTo>
                  <a:lnTo>
                    <a:pt x="92" y="0"/>
                  </a:lnTo>
                  <a:lnTo>
                    <a:pt x="70" y="67"/>
                  </a:lnTo>
                  <a:lnTo>
                    <a:pt x="0" y="67"/>
                  </a:lnTo>
                  <a:lnTo>
                    <a:pt x="57" y="108"/>
                  </a:lnTo>
                  <a:lnTo>
                    <a:pt x="36" y="175"/>
                  </a:lnTo>
                  <a:lnTo>
                    <a:pt x="92" y="134"/>
                  </a:lnTo>
                  <a:lnTo>
                    <a:pt x="148" y="175"/>
                  </a:lnTo>
                  <a:lnTo>
                    <a:pt x="127" y="108"/>
                  </a:lnTo>
                  <a:lnTo>
                    <a:pt x="184" y="67"/>
                  </a:lnTo>
                  <a:lnTo>
                    <a:pt x="114" y="6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3"/>
            <p:cNvSpPr>
              <a:spLocks/>
            </p:cNvSpPr>
            <p:nvPr userDrawn="1"/>
          </p:nvSpPr>
          <p:spPr bwMode="auto">
            <a:xfrm>
              <a:off x="435" y="437"/>
              <a:ext cx="42" cy="41"/>
            </a:xfrm>
            <a:custGeom>
              <a:avLst/>
              <a:gdLst>
                <a:gd name="T0" fmla="*/ 114 w 185"/>
                <a:gd name="T1" fmla="*/ 67 h 175"/>
                <a:gd name="T2" fmla="*/ 92 w 185"/>
                <a:gd name="T3" fmla="*/ 0 h 175"/>
                <a:gd name="T4" fmla="*/ 71 w 185"/>
                <a:gd name="T5" fmla="*/ 67 h 175"/>
                <a:gd name="T6" fmla="*/ 0 w 185"/>
                <a:gd name="T7" fmla="*/ 67 h 175"/>
                <a:gd name="T8" fmla="*/ 57 w 185"/>
                <a:gd name="T9" fmla="*/ 109 h 175"/>
                <a:gd name="T10" fmla="*/ 36 w 185"/>
                <a:gd name="T11" fmla="*/ 175 h 175"/>
                <a:gd name="T12" fmla="*/ 92 w 185"/>
                <a:gd name="T13" fmla="*/ 134 h 175"/>
                <a:gd name="T14" fmla="*/ 149 w 185"/>
                <a:gd name="T15" fmla="*/ 175 h 175"/>
                <a:gd name="T16" fmla="*/ 127 w 185"/>
                <a:gd name="T17" fmla="*/ 109 h 175"/>
                <a:gd name="T18" fmla="*/ 185 w 185"/>
                <a:gd name="T19" fmla="*/ 67 h 175"/>
                <a:gd name="T20" fmla="*/ 114 w 185"/>
                <a:gd name="T21" fmla="*/ 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175">
                  <a:moveTo>
                    <a:pt x="114" y="67"/>
                  </a:moveTo>
                  <a:lnTo>
                    <a:pt x="92" y="0"/>
                  </a:lnTo>
                  <a:lnTo>
                    <a:pt x="71" y="67"/>
                  </a:lnTo>
                  <a:lnTo>
                    <a:pt x="0" y="67"/>
                  </a:lnTo>
                  <a:lnTo>
                    <a:pt x="57" y="109"/>
                  </a:lnTo>
                  <a:lnTo>
                    <a:pt x="36" y="175"/>
                  </a:lnTo>
                  <a:lnTo>
                    <a:pt x="92" y="134"/>
                  </a:lnTo>
                  <a:lnTo>
                    <a:pt x="149" y="175"/>
                  </a:lnTo>
                  <a:lnTo>
                    <a:pt x="127" y="109"/>
                  </a:lnTo>
                  <a:lnTo>
                    <a:pt x="185" y="67"/>
                  </a:lnTo>
                  <a:lnTo>
                    <a:pt x="114" y="6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4"/>
            <p:cNvSpPr>
              <a:spLocks/>
            </p:cNvSpPr>
            <p:nvPr userDrawn="1"/>
          </p:nvSpPr>
          <p:spPr bwMode="auto">
            <a:xfrm>
              <a:off x="502" y="455"/>
              <a:ext cx="42" cy="41"/>
            </a:xfrm>
            <a:custGeom>
              <a:avLst/>
              <a:gdLst>
                <a:gd name="T0" fmla="*/ 114 w 184"/>
                <a:gd name="T1" fmla="*/ 67 h 175"/>
                <a:gd name="T2" fmla="*/ 92 w 184"/>
                <a:gd name="T3" fmla="*/ 0 h 175"/>
                <a:gd name="T4" fmla="*/ 71 w 184"/>
                <a:gd name="T5" fmla="*/ 67 h 175"/>
                <a:gd name="T6" fmla="*/ 0 w 184"/>
                <a:gd name="T7" fmla="*/ 67 h 175"/>
                <a:gd name="T8" fmla="*/ 57 w 184"/>
                <a:gd name="T9" fmla="*/ 108 h 175"/>
                <a:gd name="T10" fmla="*/ 36 w 184"/>
                <a:gd name="T11" fmla="*/ 175 h 175"/>
                <a:gd name="T12" fmla="*/ 92 w 184"/>
                <a:gd name="T13" fmla="*/ 134 h 175"/>
                <a:gd name="T14" fmla="*/ 149 w 184"/>
                <a:gd name="T15" fmla="*/ 175 h 175"/>
                <a:gd name="T16" fmla="*/ 127 w 184"/>
                <a:gd name="T17" fmla="*/ 108 h 175"/>
                <a:gd name="T18" fmla="*/ 184 w 184"/>
                <a:gd name="T19" fmla="*/ 67 h 175"/>
                <a:gd name="T20" fmla="*/ 114 w 184"/>
                <a:gd name="T21" fmla="*/ 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75">
                  <a:moveTo>
                    <a:pt x="114" y="67"/>
                  </a:moveTo>
                  <a:lnTo>
                    <a:pt x="92" y="0"/>
                  </a:lnTo>
                  <a:lnTo>
                    <a:pt x="71" y="67"/>
                  </a:lnTo>
                  <a:lnTo>
                    <a:pt x="0" y="67"/>
                  </a:lnTo>
                  <a:lnTo>
                    <a:pt x="57" y="108"/>
                  </a:lnTo>
                  <a:lnTo>
                    <a:pt x="36" y="175"/>
                  </a:lnTo>
                  <a:lnTo>
                    <a:pt x="92" y="134"/>
                  </a:lnTo>
                  <a:lnTo>
                    <a:pt x="149" y="175"/>
                  </a:lnTo>
                  <a:lnTo>
                    <a:pt x="127" y="108"/>
                  </a:lnTo>
                  <a:lnTo>
                    <a:pt x="184" y="67"/>
                  </a:lnTo>
                  <a:lnTo>
                    <a:pt x="114" y="6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5"/>
            <p:cNvSpPr>
              <a:spLocks/>
            </p:cNvSpPr>
            <p:nvPr userDrawn="1"/>
          </p:nvSpPr>
          <p:spPr bwMode="auto">
            <a:xfrm>
              <a:off x="569" y="437"/>
              <a:ext cx="42" cy="41"/>
            </a:xfrm>
            <a:custGeom>
              <a:avLst/>
              <a:gdLst>
                <a:gd name="T0" fmla="*/ 114 w 184"/>
                <a:gd name="T1" fmla="*/ 67 h 175"/>
                <a:gd name="T2" fmla="*/ 92 w 184"/>
                <a:gd name="T3" fmla="*/ 0 h 175"/>
                <a:gd name="T4" fmla="*/ 70 w 184"/>
                <a:gd name="T5" fmla="*/ 67 h 175"/>
                <a:gd name="T6" fmla="*/ 0 w 184"/>
                <a:gd name="T7" fmla="*/ 67 h 175"/>
                <a:gd name="T8" fmla="*/ 57 w 184"/>
                <a:gd name="T9" fmla="*/ 109 h 175"/>
                <a:gd name="T10" fmla="*/ 36 w 184"/>
                <a:gd name="T11" fmla="*/ 175 h 175"/>
                <a:gd name="T12" fmla="*/ 92 w 184"/>
                <a:gd name="T13" fmla="*/ 134 h 175"/>
                <a:gd name="T14" fmla="*/ 149 w 184"/>
                <a:gd name="T15" fmla="*/ 175 h 175"/>
                <a:gd name="T16" fmla="*/ 127 w 184"/>
                <a:gd name="T17" fmla="*/ 109 h 175"/>
                <a:gd name="T18" fmla="*/ 184 w 184"/>
                <a:gd name="T19" fmla="*/ 67 h 175"/>
                <a:gd name="T20" fmla="*/ 114 w 184"/>
                <a:gd name="T21" fmla="*/ 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75">
                  <a:moveTo>
                    <a:pt x="114" y="67"/>
                  </a:moveTo>
                  <a:lnTo>
                    <a:pt x="92" y="0"/>
                  </a:lnTo>
                  <a:lnTo>
                    <a:pt x="70" y="67"/>
                  </a:lnTo>
                  <a:lnTo>
                    <a:pt x="0" y="67"/>
                  </a:lnTo>
                  <a:lnTo>
                    <a:pt x="57" y="109"/>
                  </a:lnTo>
                  <a:lnTo>
                    <a:pt x="36" y="175"/>
                  </a:lnTo>
                  <a:lnTo>
                    <a:pt x="92" y="134"/>
                  </a:lnTo>
                  <a:lnTo>
                    <a:pt x="149" y="175"/>
                  </a:lnTo>
                  <a:lnTo>
                    <a:pt x="127" y="109"/>
                  </a:lnTo>
                  <a:lnTo>
                    <a:pt x="184" y="67"/>
                  </a:lnTo>
                  <a:lnTo>
                    <a:pt x="114" y="6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auto">
            <a:xfrm>
              <a:off x="618" y="387"/>
              <a:ext cx="42" cy="41"/>
            </a:xfrm>
            <a:custGeom>
              <a:avLst/>
              <a:gdLst>
                <a:gd name="T0" fmla="*/ 114 w 185"/>
                <a:gd name="T1" fmla="*/ 67 h 175"/>
                <a:gd name="T2" fmla="*/ 92 w 185"/>
                <a:gd name="T3" fmla="*/ 0 h 175"/>
                <a:gd name="T4" fmla="*/ 71 w 185"/>
                <a:gd name="T5" fmla="*/ 67 h 175"/>
                <a:gd name="T6" fmla="*/ 0 w 185"/>
                <a:gd name="T7" fmla="*/ 67 h 175"/>
                <a:gd name="T8" fmla="*/ 57 w 185"/>
                <a:gd name="T9" fmla="*/ 108 h 175"/>
                <a:gd name="T10" fmla="*/ 36 w 185"/>
                <a:gd name="T11" fmla="*/ 175 h 175"/>
                <a:gd name="T12" fmla="*/ 92 w 185"/>
                <a:gd name="T13" fmla="*/ 134 h 175"/>
                <a:gd name="T14" fmla="*/ 149 w 185"/>
                <a:gd name="T15" fmla="*/ 175 h 175"/>
                <a:gd name="T16" fmla="*/ 127 w 185"/>
                <a:gd name="T17" fmla="*/ 108 h 175"/>
                <a:gd name="T18" fmla="*/ 185 w 185"/>
                <a:gd name="T19" fmla="*/ 67 h 175"/>
                <a:gd name="T20" fmla="*/ 114 w 185"/>
                <a:gd name="T21" fmla="*/ 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175">
                  <a:moveTo>
                    <a:pt x="114" y="67"/>
                  </a:moveTo>
                  <a:lnTo>
                    <a:pt x="92" y="0"/>
                  </a:lnTo>
                  <a:lnTo>
                    <a:pt x="71" y="67"/>
                  </a:lnTo>
                  <a:lnTo>
                    <a:pt x="0" y="67"/>
                  </a:lnTo>
                  <a:lnTo>
                    <a:pt x="57" y="108"/>
                  </a:lnTo>
                  <a:lnTo>
                    <a:pt x="36" y="175"/>
                  </a:lnTo>
                  <a:lnTo>
                    <a:pt x="92" y="134"/>
                  </a:lnTo>
                  <a:lnTo>
                    <a:pt x="149" y="175"/>
                  </a:lnTo>
                  <a:lnTo>
                    <a:pt x="127" y="108"/>
                  </a:lnTo>
                  <a:lnTo>
                    <a:pt x="185" y="67"/>
                  </a:lnTo>
                  <a:lnTo>
                    <a:pt x="114" y="6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7"/>
            <p:cNvSpPr>
              <a:spLocks/>
            </p:cNvSpPr>
            <p:nvPr userDrawn="1"/>
          </p:nvSpPr>
          <p:spPr bwMode="auto">
            <a:xfrm>
              <a:off x="635" y="318"/>
              <a:ext cx="43" cy="41"/>
            </a:xfrm>
            <a:custGeom>
              <a:avLst/>
              <a:gdLst>
                <a:gd name="T0" fmla="*/ 184 w 184"/>
                <a:gd name="T1" fmla="*/ 68 h 175"/>
                <a:gd name="T2" fmla="*/ 114 w 184"/>
                <a:gd name="T3" fmla="*/ 68 h 175"/>
                <a:gd name="T4" fmla="*/ 92 w 184"/>
                <a:gd name="T5" fmla="*/ 0 h 175"/>
                <a:gd name="T6" fmla="*/ 70 w 184"/>
                <a:gd name="T7" fmla="*/ 68 h 175"/>
                <a:gd name="T8" fmla="*/ 0 w 184"/>
                <a:gd name="T9" fmla="*/ 68 h 175"/>
                <a:gd name="T10" fmla="*/ 57 w 184"/>
                <a:gd name="T11" fmla="*/ 109 h 175"/>
                <a:gd name="T12" fmla="*/ 35 w 184"/>
                <a:gd name="T13" fmla="*/ 175 h 175"/>
                <a:gd name="T14" fmla="*/ 92 w 184"/>
                <a:gd name="T15" fmla="*/ 134 h 175"/>
                <a:gd name="T16" fmla="*/ 148 w 184"/>
                <a:gd name="T17" fmla="*/ 175 h 175"/>
                <a:gd name="T18" fmla="*/ 127 w 184"/>
                <a:gd name="T19" fmla="*/ 109 h 175"/>
                <a:gd name="T20" fmla="*/ 184 w 184"/>
                <a:gd name="T21" fmla="*/ 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75">
                  <a:moveTo>
                    <a:pt x="184" y="68"/>
                  </a:moveTo>
                  <a:lnTo>
                    <a:pt x="114" y="68"/>
                  </a:lnTo>
                  <a:lnTo>
                    <a:pt x="92" y="0"/>
                  </a:lnTo>
                  <a:lnTo>
                    <a:pt x="70" y="68"/>
                  </a:lnTo>
                  <a:lnTo>
                    <a:pt x="0" y="68"/>
                  </a:lnTo>
                  <a:lnTo>
                    <a:pt x="57" y="109"/>
                  </a:lnTo>
                  <a:lnTo>
                    <a:pt x="35" y="175"/>
                  </a:lnTo>
                  <a:lnTo>
                    <a:pt x="92" y="134"/>
                  </a:lnTo>
                  <a:lnTo>
                    <a:pt x="148" y="175"/>
                  </a:lnTo>
                  <a:lnTo>
                    <a:pt x="127" y="109"/>
                  </a:lnTo>
                  <a:lnTo>
                    <a:pt x="184" y="68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auto">
            <a:xfrm>
              <a:off x="618" y="250"/>
              <a:ext cx="42" cy="41"/>
            </a:xfrm>
            <a:custGeom>
              <a:avLst/>
              <a:gdLst>
                <a:gd name="T0" fmla="*/ 36 w 185"/>
                <a:gd name="T1" fmla="*/ 176 h 176"/>
                <a:gd name="T2" fmla="*/ 92 w 185"/>
                <a:gd name="T3" fmla="*/ 134 h 176"/>
                <a:gd name="T4" fmla="*/ 149 w 185"/>
                <a:gd name="T5" fmla="*/ 176 h 176"/>
                <a:gd name="T6" fmla="*/ 127 w 185"/>
                <a:gd name="T7" fmla="*/ 109 h 176"/>
                <a:gd name="T8" fmla="*/ 185 w 185"/>
                <a:gd name="T9" fmla="*/ 68 h 176"/>
                <a:gd name="T10" fmla="*/ 114 w 185"/>
                <a:gd name="T11" fmla="*/ 68 h 176"/>
                <a:gd name="T12" fmla="*/ 92 w 185"/>
                <a:gd name="T13" fmla="*/ 0 h 176"/>
                <a:gd name="T14" fmla="*/ 71 w 185"/>
                <a:gd name="T15" fmla="*/ 68 h 176"/>
                <a:gd name="T16" fmla="*/ 0 w 185"/>
                <a:gd name="T17" fmla="*/ 68 h 176"/>
                <a:gd name="T18" fmla="*/ 57 w 185"/>
                <a:gd name="T19" fmla="*/ 109 h 176"/>
                <a:gd name="T20" fmla="*/ 36 w 185"/>
                <a:gd name="T2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176">
                  <a:moveTo>
                    <a:pt x="36" y="176"/>
                  </a:moveTo>
                  <a:lnTo>
                    <a:pt x="92" y="134"/>
                  </a:lnTo>
                  <a:lnTo>
                    <a:pt x="149" y="176"/>
                  </a:lnTo>
                  <a:lnTo>
                    <a:pt x="127" y="109"/>
                  </a:lnTo>
                  <a:lnTo>
                    <a:pt x="185" y="68"/>
                  </a:lnTo>
                  <a:lnTo>
                    <a:pt x="114" y="68"/>
                  </a:lnTo>
                  <a:lnTo>
                    <a:pt x="92" y="0"/>
                  </a:lnTo>
                  <a:lnTo>
                    <a:pt x="71" y="68"/>
                  </a:lnTo>
                  <a:lnTo>
                    <a:pt x="0" y="68"/>
                  </a:lnTo>
                  <a:lnTo>
                    <a:pt x="57" y="109"/>
                  </a:lnTo>
                  <a:lnTo>
                    <a:pt x="36" y="17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9"/>
            <p:cNvSpPr>
              <a:spLocks/>
            </p:cNvSpPr>
            <p:nvPr userDrawn="1"/>
          </p:nvSpPr>
          <p:spPr bwMode="auto">
            <a:xfrm>
              <a:off x="569" y="200"/>
              <a:ext cx="42" cy="41"/>
            </a:xfrm>
            <a:custGeom>
              <a:avLst/>
              <a:gdLst>
                <a:gd name="T0" fmla="*/ 92 w 184"/>
                <a:gd name="T1" fmla="*/ 0 h 175"/>
                <a:gd name="T2" fmla="*/ 70 w 184"/>
                <a:gd name="T3" fmla="*/ 67 h 175"/>
                <a:gd name="T4" fmla="*/ 0 w 184"/>
                <a:gd name="T5" fmla="*/ 67 h 175"/>
                <a:gd name="T6" fmla="*/ 57 w 184"/>
                <a:gd name="T7" fmla="*/ 109 h 175"/>
                <a:gd name="T8" fmla="*/ 35 w 184"/>
                <a:gd name="T9" fmla="*/ 175 h 175"/>
                <a:gd name="T10" fmla="*/ 92 w 184"/>
                <a:gd name="T11" fmla="*/ 134 h 175"/>
                <a:gd name="T12" fmla="*/ 148 w 184"/>
                <a:gd name="T13" fmla="*/ 175 h 175"/>
                <a:gd name="T14" fmla="*/ 127 w 184"/>
                <a:gd name="T15" fmla="*/ 109 h 175"/>
                <a:gd name="T16" fmla="*/ 184 w 184"/>
                <a:gd name="T17" fmla="*/ 67 h 175"/>
                <a:gd name="T18" fmla="*/ 113 w 184"/>
                <a:gd name="T19" fmla="*/ 67 h 175"/>
                <a:gd name="T20" fmla="*/ 92 w 184"/>
                <a:gd name="T2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75">
                  <a:moveTo>
                    <a:pt x="92" y="0"/>
                  </a:moveTo>
                  <a:lnTo>
                    <a:pt x="70" y="67"/>
                  </a:lnTo>
                  <a:lnTo>
                    <a:pt x="0" y="67"/>
                  </a:lnTo>
                  <a:lnTo>
                    <a:pt x="57" y="109"/>
                  </a:lnTo>
                  <a:lnTo>
                    <a:pt x="35" y="175"/>
                  </a:lnTo>
                  <a:lnTo>
                    <a:pt x="92" y="134"/>
                  </a:lnTo>
                  <a:lnTo>
                    <a:pt x="148" y="175"/>
                  </a:lnTo>
                  <a:lnTo>
                    <a:pt x="127" y="109"/>
                  </a:lnTo>
                  <a:lnTo>
                    <a:pt x="184" y="67"/>
                  </a:lnTo>
                  <a:lnTo>
                    <a:pt x="113" y="6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60"/>
            <p:cNvSpPr>
              <a:spLocks/>
            </p:cNvSpPr>
            <p:nvPr userDrawn="1"/>
          </p:nvSpPr>
          <p:spPr bwMode="auto">
            <a:xfrm>
              <a:off x="895" y="194"/>
              <a:ext cx="40" cy="60"/>
            </a:xfrm>
            <a:custGeom>
              <a:avLst/>
              <a:gdLst>
                <a:gd name="T0" fmla="*/ 41 w 173"/>
                <a:gd name="T1" fmla="*/ 31 h 254"/>
                <a:gd name="T2" fmla="*/ 41 w 173"/>
                <a:gd name="T3" fmla="*/ 102 h 254"/>
                <a:gd name="T4" fmla="*/ 135 w 173"/>
                <a:gd name="T5" fmla="*/ 102 h 254"/>
                <a:gd name="T6" fmla="*/ 135 w 173"/>
                <a:gd name="T7" fmla="*/ 131 h 254"/>
                <a:gd name="T8" fmla="*/ 41 w 173"/>
                <a:gd name="T9" fmla="*/ 131 h 254"/>
                <a:gd name="T10" fmla="*/ 41 w 173"/>
                <a:gd name="T11" fmla="*/ 223 h 254"/>
                <a:gd name="T12" fmla="*/ 173 w 173"/>
                <a:gd name="T13" fmla="*/ 223 h 254"/>
                <a:gd name="T14" fmla="*/ 173 w 173"/>
                <a:gd name="T15" fmla="*/ 254 h 254"/>
                <a:gd name="T16" fmla="*/ 0 w 173"/>
                <a:gd name="T17" fmla="*/ 254 h 254"/>
                <a:gd name="T18" fmla="*/ 0 w 173"/>
                <a:gd name="T19" fmla="*/ 0 h 254"/>
                <a:gd name="T20" fmla="*/ 173 w 173"/>
                <a:gd name="T21" fmla="*/ 0 h 254"/>
                <a:gd name="T22" fmla="*/ 173 w 173"/>
                <a:gd name="T23" fmla="*/ 31 h 254"/>
                <a:gd name="T24" fmla="*/ 41 w 173"/>
                <a:gd name="T25" fmla="*/ 3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54">
                  <a:moveTo>
                    <a:pt x="41" y="31"/>
                  </a:moveTo>
                  <a:lnTo>
                    <a:pt x="41" y="102"/>
                  </a:lnTo>
                  <a:lnTo>
                    <a:pt x="135" y="102"/>
                  </a:lnTo>
                  <a:lnTo>
                    <a:pt x="135" y="131"/>
                  </a:lnTo>
                  <a:lnTo>
                    <a:pt x="41" y="131"/>
                  </a:lnTo>
                  <a:lnTo>
                    <a:pt x="41" y="223"/>
                  </a:lnTo>
                  <a:lnTo>
                    <a:pt x="173" y="223"/>
                  </a:lnTo>
                  <a:lnTo>
                    <a:pt x="173" y="254"/>
                  </a:lnTo>
                  <a:lnTo>
                    <a:pt x="0" y="254"/>
                  </a:lnTo>
                  <a:lnTo>
                    <a:pt x="0" y="0"/>
                  </a:lnTo>
                  <a:lnTo>
                    <a:pt x="173" y="0"/>
                  </a:lnTo>
                  <a:lnTo>
                    <a:pt x="173" y="31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61"/>
            <p:cNvSpPr>
              <a:spLocks/>
            </p:cNvSpPr>
            <p:nvPr userDrawn="1"/>
          </p:nvSpPr>
          <p:spPr bwMode="auto">
            <a:xfrm>
              <a:off x="939" y="194"/>
              <a:ext cx="55" cy="61"/>
            </a:xfrm>
            <a:custGeom>
              <a:avLst/>
              <a:gdLst>
                <a:gd name="T0" fmla="*/ 131 w 237"/>
                <a:gd name="T1" fmla="*/ 257 h 257"/>
                <a:gd name="T2" fmla="*/ 110 w 237"/>
                <a:gd name="T3" fmla="*/ 257 h 257"/>
                <a:gd name="T4" fmla="*/ 0 w 237"/>
                <a:gd name="T5" fmla="*/ 0 h 257"/>
                <a:gd name="T6" fmla="*/ 44 w 237"/>
                <a:gd name="T7" fmla="*/ 0 h 257"/>
                <a:gd name="T8" fmla="*/ 121 w 237"/>
                <a:gd name="T9" fmla="*/ 187 h 257"/>
                <a:gd name="T10" fmla="*/ 194 w 237"/>
                <a:gd name="T11" fmla="*/ 0 h 257"/>
                <a:gd name="T12" fmla="*/ 237 w 237"/>
                <a:gd name="T13" fmla="*/ 0 h 257"/>
                <a:gd name="T14" fmla="*/ 131 w 237"/>
                <a:gd name="T15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257">
                  <a:moveTo>
                    <a:pt x="131" y="257"/>
                  </a:moveTo>
                  <a:lnTo>
                    <a:pt x="110" y="25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121" y="187"/>
                  </a:lnTo>
                  <a:lnTo>
                    <a:pt x="194" y="0"/>
                  </a:lnTo>
                  <a:lnTo>
                    <a:pt x="237" y="0"/>
                  </a:lnTo>
                  <a:lnTo>
                    <a:pt x="131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62"/>
            <p:cNvSpPr>
              <a:spLocks noEditPoints="1"/>
            </p:cNvSpPr>
            <p:nvPr userDrawn="1"/>
          </p:nvSpPr>
          <p:spPr bwMode="auto">
            <a:xfrm>
              <a:off x="1002" y="194"/>
              <a:ext cx="47" cy="60"/>
            </a:xfrm>
            <a:custGeom>
              <a:avLst/>
              <a:gdLst>
                <a:gd name="T0" fmla="*/ 160 w 207"/>
                <a:gd name="T1" fmla="*/ 257 h 257"/>
                <a:gd name="T2" fmla="*/ 83 w 207"/>
                <a:gd name="T3" fmla="*/ 148 h 257"/>
                <a:gd name="T4" fmla="*/ 40 w 207"/>
                <a:gd name="T5" fmla="*/ 146 h 257"/>
                <a:gd name="T6" fmla="*/ 40 w 207"/>
                <a:gd name="T7" fmla="*/ 257 h 257"/>
                <a:gd name="T8" fmla="*/ 0 w 207"/>
                <a:gd name="T9" fmla="*/ 257 h 257"/>
                <a:gd name="T10" fmla="*/ 0 w 207"/>
                <a:gd name="T11" fmla="*/ 3 h 257"/>
                <a:gd name="T12" fmla="*/ 31 w 207"/>
                <a:gd name="T13" fmla="*/ 1 h 257"/>
                <a:gd name="T14" fmla="*/ 73 w 207"/>
                <a:gd name="T15" fmla="*/ 0 h 257"/>
                <a:gd name="T16" fmla="*/ 179 w 207"/>
                <a:gd name="T17" fmla="*/ 73 h 257"/>
                <a:gd name="T18" fmla="*/ 162 w 207"/>
                <a:gd name="T19" fmla="*/ 116 h 257"/>
                <a:gd name="T20" fmla="*/ 121 w 207"/>
                <a:gd name="T21" fmla="*/ 140 h 257"/>
                <a:gd name="T22" fmla="*/ 207 w 207"/>
                <a:gd name="T23" fmla="*/ 257 h 257"/>
                <a:gd name="T24" fmla="*/ 160 w 207"/>
                <a:gd name="T25" fmla="*/ 257 h 257"/>
                <a:gd name="T26" fmla="*/ 40 w 207"/>
                <a:gd name="T27" fmla="*/ 34 h 257"/>
                <a:gd name="T28" fmla="*/ 40 w 207"/>
                <a:gd name="T29" fmla="*/ 117 h 257"/>
                <a:gd name="T30" fmla="*/ 68 w 207"/>
                <a:gd name="T31" fmla="*/ 119 h 257"/>
                <a:gd name="T32" fmla="*/ 121 w 207"/>
                <a:gd name="T33" fmla="*/ 109 h 257"/>
                <a:gd name="T34" fmla="*/ 137 w 207"/>
                <a:gd name="T35" fmla="*/ 73 h 257"/>
                <a:gd name="T36" fmla="*/ 120 w 207"/>
                <a:gd name="T37" fmla="*/ 41 h 257"/>
                <a:gd name="T38" fmla="*/ 63 w 207"/>
                <a:gd name="T39" fmla="*/ 32 h 257"/>
                <a:gd name="T40" fmla="*/ 40 w 207"/>
                <a:gd name="T41" fmla="*/ 3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7" h="257">
                  <a:moveTo>
                    <a:pt x="160" y="257"/>
                  </a:moveTo>
                  <a:lnTo>
                    <a:pt x="83" y="148"/>
                  </a:lnTo>
                  <a:cubicBezTo>
                    <a:pt x="74" y="148"/>
                    <a:pt x="60" y="147"/>
                    <a:pt x="40" y="146"/>
                  </a:cubicBezTo>
                  <a:lnTo>
                    <a:pt x="40" y="257"/>
                  </a:lnTo>
                  <a:lnTo>
                    <a:pt x="0" y="257"/>
                  </a:lnTo>
                  <a:lnTo>
                    <a:pt x="0" y="3"/>
                  </a:lnTo>
                  <a:cubicBezTo>
                    <a:pt x="1" y="3"/>
                    <a:pt x="12" y="2"/>
                    <a:pt x="31" y="1"/>
                  </a:cubicBezTo>
                  <a:cubicBezTo>
                    <a:pt x="51" y="0"/>
                    <a:pt x="65" y="0"/>
                    <a:pt x="73" y="0"/>
                  </a:cubicBezTo>
                  <a:cubicBezTo>
                    <a:pt x="143" y="0"/>
                    <a:pt x="179" y="24"/>
                    <a:pt x="179" y="73"/>
                  </a:cubicBezTo>
                  <a:cubicBezTo>
                    <a:pt x="179" y="89"/>
                    <a:pt x="173" y="103"/>
                    <a:pt x="162" y="116"/>
                  </a:cubicBezTo>
                  <a:cubicBezTo>
                    <a:pt x="151" y="129"/>
                    <a:pt x="137" y="137"/>
                    <a:pt x="121" y="140"/>
                  </a:cubicBezTo>
                  <a:lnTo>
                    <a:pt x="207" y="257"/>
                  </a:lnTo>
                  <a:lnTo>
                    <a:pt x="160" y="257"/>
                  </a:lnTo>
                  <a:close/>
                  <a:moveTo>
                    <a:pt x="40" y="34"/>
                  </a:moveTo>
                  <a:lnTo>
                    <a:pt x="40" y="117"/>
                  </a:lnTo>
                  <a:cubicBezTo>
                    <a:pt x="50" y="118"/>
                    <a:pt x="59" y="119"/>
                    <a:pt x="68" y="119"/>
                  </a:cubicBezTo>
                  <a:cubicBezTo>
                    <a:pt x="92" y="119"/>
                    <a:pt x="110" y="116"/>
                    <a:pt x="121" y="109"/>
                  </a:cubicBezTo>
                  <a:cubicBezTo>
                    <a:pt x="132" y="102"/>
                    <a:pt x="137" y="90"/>
                    <a:pt x="137" y="73"/>
                  </a:cubicBezTo>
                  <a:cubicBezTo>
                    <a:pt x="137" y="58"/>
                    <a:pt x="132" y="48"/>
                    <a:pt x="120" y="41"/>
                  </a:cubicBezTo>
                  <a:cubicBezTo>
                    <a:pt x="108" y="35"/>
                    <a:pt x="89" y="32"/>
                    <a:pt x="63" y="32"/>
                  </a:cubicBezTo>
                  <a:cubicBezTo>
                    <a:pt x="60" y="32"/>
                    <a:pt x="52" y="33"/>
                    <a:pt x="40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63"/>
            <p:cNvSpPr>
              <a:spLocks noEditPoints="1"/>
            </p:cNvSpPr>
            <p:nvPr userDrawn="1"/>
          </p:nvSpPr>
          <p:spPr bwMode="auto">
            <a:xfrm>
              <a:off x="1052" y="193"/>
              <a:ext cx="56" cy="62"/>
            </a:xfrm>
            <a:custGeom>
              <a:avLst/>
              <a:gdLst>
                <a:gd name="T0" fmla="*/ 0 w 244"/>
                <a:gd name="T1" fmla="*/ 129 h 262"/>
                <a:gd name="T2" fmla="*/ 33 w 244"/>
                <a:gd name="T3" fmla="*/ 37 h 262"/>
                <a:gd name="T4" fmla="*/ 118 w 244"/>
                <a:gd name="T5" fmla="*/ 0 h 262"/>
                <a:gd name="T6" fmla="*/ 212 w 244"/>
                <a:gd name="T7" fmla="*/ 34 h 262"/>
                <a:gd name="T8" fmla="*/ 244 w 244"/>
                <a:gd name="T9" fmla="*/ 129 h 262"/>
                <a:gd name="T10" fmla="*/ 212 w 244"/>
                <a:gd name="T11" fmla="*/ 227 h 262"/>
                <a:gd name="T12" fmla="*/ 118 w 244"/>
                <a:gd name="T13" fmla="*/ 262 h 262"/>
                <a:gd name="T14" fmla="*/ 32 w 244"/>
                <a:gd name="T15" fmla="*/ 225 h 262"/>
                <a:gd name="T16" fmla="*/ 0 w 244"/>
                <a:gd name="T17" fmla="*/ 129 h 262"/>
                <a:gd name="T18" fmla="*/ 42 w 244"/>
                <a:gd name="T19" fmla="*/ 129 h 262"/>
                <a:gd name="T20" fmla="*/ 62 w 244"/>
                <a:gd name="T21" fmla="*/ 202 h 262"/>
                <a:gd name="T22" fmla="*/ 118 w 244"/>
                <a:gd name="T23" fmla="*/ 231 h 262"/>
                <a:gd name="T24" fmla="*/ 180 w 244"/>
                <a:gd name="T25" fmla="*/ 204 h 262"/>
                <a:gd name="T26" fmla="*/ 202 w 244"/>
                <a:gd name="T27" fmla="*/ 129 h 262"/>
                <a:gd name="T28" fmla="*/ 118 w 244"/>
                <a:gd name="T29" fmla="*/ 31 h 262"/>
                <a:gd name="T30" fmla="*/ 62 w 244"/>
                <a:gd name="T31" fmla="*/ 57 h 262"/>
                <a:gd name="T32" fmla="*/ 42 w 244"/>
                <a:gd name="T33" fmla="*/ 12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4" h="262">
                  <a:moveTo>
                    <a:pt x="0" y="129"/>
                  </a:moveTo>
                  <a:cubicBezTo>
                    <a:pt x="0" y="92"/>
                    <a:pt x="11" y="62"/>
                    <a:pt x="33" y="37"/>
                  </a:cubicBezTo>
                  <a:cubicBezTo>
                    <a:pt x="53" y="12"/>
                    <a:pt x="82" y="0"/>
                    <a:pt x="118" y="0"/>
                  </a:cubicBezTo>
                  <a:cubicBezTo>
                    <a:pt x="158" y="0"/>
                    <a:pt x="190" y="11"/>
                    <a:pt x="212" y="34"/>
                  </a:cubicBezTo>
                  <a:cubicBezTo>
                    <a:pt x="233" y="57"/>
                    <a:pt x="244" y="88"/>
                    <a:pt x="244" y="129"/>
                  </a:cubicBezTo>
                  <a:cubicBezTo>
                    <a:pt x="244" y="171"/>
                    <a:pt x="233" y="203"/>
                    <a:pt x="212" y="227"/>
                  </a:cubicBezTo>
                  <a:cubicBezTo>
                    <a:pt x="190" y="250"/>
                    <a:pt x="158" y="262"/>
                    <a:pt x="118" y="262"/>
                  </a:cubicBezTo>
                  <a:cubicBezTo>
                    <a:pt x="81" y="262"/>
                    <a:pt x="52" y="250"/>
                    <a:pt x="32" y="225"/>
                  </a:cubicBezTo>
                  <a:cubicBezTo>
                    <a:pt x="11" y="200"/>
                    <a:pt x="0" y="168"/>
                    <a:pt x="0" y="129"/>
                  </a:cubicBezTo>
                  <a:close/>
                  <a:moveTo>
                    <a:pt x="42" y="129"/>
                  </a:moveTo>
                  <a:cubicBezTo>
                    <a:pt x="42" y="158"/>
                    <a:pt x="49" y="182"/>
                    <a:pt x="62" y="202"/>
                  </a:cubicBezTo>
                  <a:cubicBezTo>
                    <a:pt x="75" y="221"/>
                    <a:pt x="94" y="231"/>
                    <a:pt x="118" y="231"/>
                  </a:cubicBezTo>
                  <a:cubicBezTo>
                    <a:pt x="146" y="231"/>
                    <a:pt x="167" y="222"/>
                    <a:pt x="180" y="204"/>
                  </a:cubicBezTo>
                  <a:cubicBezTo>
                    <a:pt x="195" y="186"/>
                    <a:pt x="202" y="161"/>
                    <a:pt x="202" y="129"/>
                  </a:cubicBezTo>
                  <a:cubicBezTo>
                    <a:pt x="202" y="64"/>
                    <a:pt x="175" y="31"/>
                    <a:pt x="118" y="31"/>
                  </a:cubicBezTo>
                  <a:cubicBezTo>
                    <a:pt x="93" y="31"/>
                    <a:pt x="74" y="40"/>
                    <a:pt x="62" y="57"/>
                  </a:cubicBezTo>
                  <a:cubicBezTo>
                    <a:pt x="49" y="75"/>
                    <a:pt x="42" y="99"/>
                    <a:pt x="42" y="1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64"/>
            <p:cNvSpPr>
              <a:spLocks noEditPoints="1"/>
            </p:cNvSpPr>
            <p:nvPr userDrawn="1"/>
          </p:nvSpPr>
          <p:spPr bwMode="auto">
            <a:xfrm>
              <a:off x="1119" y="194"/>
              <a:ext cx="42" cy="60"/>
            </a:xfrm>
            <a:custGeom>
              <a:avLst/>
              <a:gdLst>
                <a:gd name="T0" fmla="*/ 41 w 183"/>
                <a:gd name="T1" fmla="*/ 158 h 256"/>
                <a:gd name="T2" fmla="*/ 41 w 183"/>
                <a:gd name="T3" fmla="*/ 256 h 256"/>
                <a:gd name="T4" fmla="*/ 0 w 183"/>
                <a:gd name="T5" fmla="*/ 256 h 256"/>
                <a:gd name="T6" fmla="*/ 0 w 183"/>
                <a:gd name="T7" fmla="*/ 2 h 256"/>
                <a:gd name="T8" fmla="*/ 55 w 183"/>
                <a:gd name="T9" fmla="*/ 0 h 256"/>
                <a:gd name="T10" fmla="*/ 183 w 183"/>
                <a:gd name="T11" fmla="*/ 74 h 256"/>
                <a:gd name="T12" fmla="*/ 71 w 183"/>
                <a:gd name="T13" fmla="*/ 160 h 256"/>
                <a:gd name="T14" fmla="*/ 41 w 183"/>
                <a:gd name="T15" fmla="*/ 158 h 256"/>
                <a:gd name="T16" fmla="*/ 41 w 183"/>
                <a:gd name="T17" fmla="*/ 33 h 256"/>
                <a:gd name="T18" fmla="*/ 41 w 183"/>
                <a:gd name="T19" fmla="*/ 127 h 256"/>
                <a:gd name="T20" fmla="*/ 67 w 183"/>
                <a:gd name="T21" fmla="*/ 129 h 256"/>
                <a:gd name="T22" fmla="*/ 141 w 183"/>
                <a:gd name="T23" fmla="*/ 78 h 256"/>
                <a:gd name="T24" fmla="*/ 63 w 183"/>
                <a:gd name="T25" fmla="*/ 31 h 256"/>
                <a:gd name="T26" fmla="*/ 41 w 183"/>
                <a:gd name="T27" fmla="*/ 3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56">
                  <a:moveTo>
                    <a:pt x="41" y="158"/>
                  </a:moveTo>
                  <a:lnTo>
                    <a:pt x="41" y="256"/>
                  </a:lnTo>
                  <a:lnTo>
                    <a:pt x="0" y="256"/>
                  </a:lnTo>
                  <a:lnTo>
                    <a:pt x="0" y="2"/>
                  </a:lnTo>
                  <a:cubicBezTo>
                    <a:pt x="30" y="1"/>
                    <a:pt x="49" y="0"/>
                    <a:pt x="55" y="0"/>
                  </a:cubicBezTo>
                  <a:cubicBezTo>
                    <a:pt x="140" y="0"/>
                    <a:pt x="183" y="25"/>
                    <a:pt x="183" y="74"/>
                  </a:cubicBezTo>
                  <a:cubicBezTo>
                    <a:pt x="183" y="131"/>
                    <a:pt x="146" y="160"/>
                    <a:pt x="71" y="160"/>
                  </a:cubicBezTo>
                  <a:cubicBezTo>
                    <a:pt x="66" y="160"/>
                    <a:pt x="56" y="159"/>
                    <a:pt x="41" y="158"/>
                  </a:cubicBezTo>
                  <a:close/>
                  <a:moveTo>
                    <a:pt x="41" y="33"/>
                  </a:moveTo>
                  <a:lnTo>
                    <a:pt x="41" y="127"/>
                  </a:lnTo>
                  <a:cubicBezTo>
                    <a:pt x="58" y="128"/>
                    <a:pt x="66" y="129"/>
                    <a:pt x="67" y="129"/>
                  </a:cubicBezTo>
                  <a:cubicBezTo>
                    <a:pt x="117" y="129"/>
                    <a:pt x="141" y="112"/>
                    <a:pt x="141" y="78"/>
                  </a:cubicBezTo>
                  <a:cubicBezTo>
                    <a:pt x="141" y="47"/>
                    <a:pt x="115" y="31"/>
                    <a:pt x="63" y="31"/>
                  </a:cubicBezTo>
                  <a:cubicBezTo>
                    <a:pt x="57" y="31"/>
                    <a:pt x="50" y="32"/>
                    <a:pt x="41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5"/>
            <p:cNvSpPr>
              <a:spLocks/>
            </p:cNvSpPr>
            <p:nvPr userDrawn="1"/>
          </p:nvSpPr>
          <p:spPr bwMode="auto">
            <a:xfrm>
              <a:off x="1168" y="193"/>
              <a:ext cx="38" cy="62"/>
            </a:xfrm>
            <a:custGeom>
              <a:avLst/>
              <a:gdLst>
                <a:gd name="T0" fmla="*/ 1 w 165"/>
                <a:gd name="T1" fmla="*/ 246 h 262"/>
                <a:gd name="T2" fmla="*/ 16 w 165"/>
                <a:gd name="T3" fmla="*/ 214 h 262"/>
                <a:gd name="T4" fmla="*/ 44 w 165"/>
                <a:gd name="T5" fmla="*/ 226 h 262"/>
                <a:gd name="T6" fmla="*/ 73 w 165"/>
                <a:gd name="T7" fmla="*/ 231 h 262"/>
                <a:gd name="T8" fmla="*/ 111 w 165"/>
                <a:gd name="T9" fmla="*/ 220 h 262"/>
                <a:gd name="T10" fmla="*/ 125 w 165"/>
                <a:gd name="T11" fmla="*/ 192 h 262"/>
                <a:gd name="T12" fmla="*/ 117 w 165"/>
                <a:gd name="T13" fmla="*/ 168 h 262"/>
                <a:gd name="T14" fmla="*/ 77 w 165"/>
                <a:gd name="T15" fmla="*/ 144 h 262"/>
                <a:gd name="T16" fmla="*/ 53 w 165"/>
                <a:gd name="T17" fmla="*/ 134 h 262"/>
                <a:gd name="T18" fmla="*/ 12 w 165"/>
                <a:gd name="T19" fmla="*/ 106 h 262"/>
                <a:gd name="T20" fmla="*/ 0 w 165"/>
                <a:gd name="T21" fmla="*/ 66 h 262"/>
                <a:gd name="T22" fmla="*/ 23 w 165"/>
                <a:gd name="T23" fmla="*/ 19 h 262"/>
                <a:gd name="T24" fmla="*/ 83 w 165"/>
                <a:gd name="T25" fmla="*/ 0 h 262"/>
                <a:gd name="T26" fmla="*/ 151 w 165"/>
                <a:gd name="T27" fmla="*/ 14 h 262"/>
                <a:gd name="T28" fmla="*/ 140 w 165"/>
                <a:gd name="T29" fmla="*/ 44 h 262"/>
                <a:gd name="T30" fmla="*/ 116 w 165"/>
                <a:gd name="T31" fmla="*/ 34 h 262"/>
                <a:gd name="T32" fmla="*/ 84 w 165"/>
                <a:gd name="T33" fmla="*/ 29 h 262"/>
                <a:gd name="T34" fmla="*/ 52 w 165"/>
                <a:gd name="T35" fmla="*/ 39 h 262"/>
                <a:gd name="T36" fmla="*/ 41 w 165"/>
                <a:gd name="T37" fmla="*/ 65 h 262"/>
                <a:gd name="T38" fmla="*/ 45 w 165"/>
                <a:gd name="T39" fmla="*/ 83 h 262"/>
                <a:gd name="T40" fmla="*/ 57 w 165"/>
                <a:gd name="T41" fmla="*/ 96 h 262"/>
                <a:gd name="T42" fmla="*/ 87 w 165"/>
                <a:gd name="T43" fmla="*/ 111 h 262"/>
                <a:gd name="T44" fmla="*/ 111 w 165"/>
                <a:gd name="T45" fmla="*/ 121 h 262"/>
                <a:gd name="T46" fmla="*/ 154 w 165"/>
                <a:gd name="T47" fmla="*/ 150 h 262"/>
                <a:gd name="T48" fmla="*/ 165 w 165"/>
                <a:gd name="T49" fmla="*/ 194 h 262"/>
                <a:gd name="T50" fmla="*/ 139 w 165"/>
                <a:gd name="T51" fmla="*/ 242 h 262"/>
                <a:gd name="T52" fmla="*/ 68 w 165"/>
                <a:gd name="T53" fmla="*/ 262 h 262"/>
                <a:gd name="T54" fmla="*/ 1 w 165"/>
                <a:gd name="T55" fmla="*/ 24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5" h="262">
                  <a:moveTo>
                    <a:pt x="1" y="246"/>
                  </a:moveTo>
                  <a:lnTo>
                    <a:pt x="16" y="214"/>
                  </a:lnTo>
                  <a:cubicBezTo>
                    <a:pt x="23" y="219"/>
                    <a:pt x="32" y="223"/>
                    <a:pt x="44" y="226"/>
                  </a:cubicBezTo>
                  <a:cubicBezTo>
                    <a:pt x="54" y="229"/>
                    <a:pt x="65" y="231"/>
                    <a:pt x="73" y="231"/>
                  </a:cubicBezTo>
                  <a:cubicBezTo>
                    <a:pt x="89" y="231"/>
                    <a:pt x="102" y="227"/>
                    <a:pt x="111" y="220"/>
                  </a:cubicBezTo>
                  <a:cubicBezTo>
                    <a:pt x="120" y="213"/>
                    <a:pt x="125" y="203"/>
                    <a:pt x="125" y="192"/>
                  </a:cubicBezTo>
                  <a:cubicBezTo>
                    <a:pt x="125" y="183"/>
                    <a:pt x="122" y="175"/>
                    <a:pt x="117" y="168"/>
                  </a:cubicBezTo>
                  <a:cubicBezTo>
                    <a:pt x="112" y="161"/>
                    <a:pt x="98" y="153"/>
                    <a:pt x="77" y="144"/>
                  </a:cubicBezTo>
                  <a:lnTo>
                    <a:pt x="53" y="134"/>
                  </a:lnTo>
                  <a:cubicBezTo>
                    <a:pt x="34" y="126"/>
                    <a:pt x="20" y="117"/>
                    <a:pt x="12" y="106"/>
                  </a:cubicBezTo>
                  <a:cubicBezTo>
                    <a:pt x="4" y="95"/>
                    <a:pt x="0" y="81"/>
                    <a:pt x="0" y="66"/>
                  </a:cubicBezTo>
                  <a:cubicBezTo>
                    <a:pt x="0" y="47"/>
                    <a:pt x="8" y="31"/>
                    <a:pt x="23" y="19"/>
                  </a:cubicBezTo>
                  <a:cubicBezTo>
                    <a:pt x="39" y="6"/>
                    <a:pt x="59" y="0"/>
                    <a:pt x="83" y="0"/>
                  </a:cubicBezTo>
                  <a:cubicBezTo>
                    <a:pt x="116" y="0"/>
                    <a:pt x="139" y="5"/>
                    <a:pt x="151" y="14"/>
                  </a:cubicBezTo>
                  <a:lnTo>
                    <a:pt x="140" y="44"/>
                  </a:lnTo>
                  <a:cubicBezTo>
                    <a:pt x="134" y="41"/>
                    <a:pt x="126" y="37"/>
                    <a:pt x="116" y="34"/>
                  </a:cubicBezTo>
                  <a:cubicBezTo>
                    <a:pt x="104" y="31"/>
                    <a:pt x="94" y="29"/>
                    <a:pt x="84" y="29"/>
                  </a:cubicBezTo>
                  <a:cubicBezTo>
                    <a:pt x="71" y="29"/>
                    <a:pt x="60" y="32"/>
                    <a:pt x="52" y="39"/>
                  </a:cubicBezTo>
                  <a:cubicBezTo>
                    <a:pt x="44" y="46"/>
                    <a:pt x="41" y="54"/>
                    <a:pt x="41" y="65"/>
                  </a:cubicBezTo>
                  <a:cubicBezTo>
                    <a:pt x="41" y="71"/>
                    <a:pt x="42" y="77"/>
                    <a:pt x="45" y="83"/>
                  </a:cubicBezTo>
                  <a:cubicBezTo>
                    <a:pt x="47" y="88"/>
                    <a:pt x="51" y="92"/>
                    <a:pt x="57" y="96"/>
                  </a:cubicBezTo>
                  <a:cubicBezTo>
                    <a:pt x="61" y="100"/>
                    <a:pt x="72" y="105"/>
                    <a:pt x="87" y="111"/>
                  </a:cubicBezTo>
                  <a:lnTo>
                    <a:pt x="111" y="121"/>
                  </a:lnTo>
                  <a:cubicBezTo>
                    <a:pt x="131" y="129"/>
                    <a:pt x="146" y="139"/>
                    <a:pt x="154" y="150"/>
                  </a:cubicBezTo>
                  <a:cubicBezTo>
                    <a:pt x="162" y="162"/>
                    <a:pt x="165" y="176"/>
                    <a:pt x="165" y="194"/>
                  </a:cubicBezTo>
                  <a:cubicBezTo>
                    <a:pt x="165" y="213"/>
                    <a:pt x="156" y="229"/>
                    <a:pt x="139" y="242"/>
                  </a:cubicBezTo>
                  <a:cubicBezTo>
                    <a:pt x="121" y="255"/>
                    <a:pt x="97" y="262"/>
                    <a:pt x="68" y="262"/>
                  </a:cubicBezTo>
                  <a:cubicBezTo>
                    <a:pt x="42" y="262"/>
                    <a:pt x="20" y="257"/>
                    <a:pt x="1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6"/>
            <p:cNvSpPr>
              <a:spLocks/>
            </p:cNvSpPr>
            <p:nvPr userDrawn="1"/>
          </p:nvSpPr>
          <p:spPr bwMode="auto">
            <a:xfrm>
              <a:off x="1216" y="194"/>
              <a:ext cx="48" cy="60"/>
            </a:xfrm>
            <a:custGeom>
              <a:avLst/>
              <a:gdLst>
                <a:gd name="T0" fmla="*/ 162 w 206"/>
                <a:gd name="T1" fmla="*/ 254 h 254"/>
                <a:gd name="T2" fmla="*/ 80 w 206"/>
                <a:gd name="T3" fmla="*/ 137 h 254"/>
                <a:gd name="T4" fmla="*/ 41 w 206"/>
                <a:gd name="T5" fmla="*/ 185 h 254"/>
                <a:gd name="T6" fmla="*/ 41 w 206"/>
                <a:gd name="T7" fmla="*/ 254 h 254"/>
                <a:gd name="T8" fmla="*/ 0 w 206"/>
                <a:gd name="T9" fmla="*/ 254 h 254"/>
                <a:gd name="T10" fmla="*/ 0 w 206"/>
                <a:gd name="T11" fmla="*/ 0 h 254"/>
                <a:gd name="T12" fmla="*/ 41 w 206"/>
                <a:gd name="T13" fmla="*/ 0 h 254"/>
                <a:gd name="T14" fmla="*/ 41 w 206"/>
                <a:gd name="T15" fmla="*/ 138 h 254"/>
                <a:gd name="T16" fmla="*/ 148 w 206"/>
                <a:gd name="T17" fmla="*/ 0 h 254"/>
                <a:gd name="T18" fmla="*/ 193 w 206"/>
                <a:gd name="T19" fmla="*/ 0 h 254"/>
                <a:gd name="T20" fmla="*/ 106 w 206"/>
                <a:gd name="T21" fmla="*/ 110 h 254"/>
                <a:gd name="T22" fmla="*/ 206 w 206"/>
                <a:gd name="T23" fmla="*/ 254 h 254"/>
                <a:gd name="T24" fmla="*/ 162 w 206"/>
                <a:gd name="T2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" h="254">
                  <a:moveTo>
                    <a:pt x="162" y="254"/>
                  </a:moveTo>
                  <a:lnTo>
                    <a:pt x="80" y="137"/>
                  </a:lnTo>
                  <a:lnTo>
                    <a:pt x="41" y="185"/>
                  </a:lnTo>
                  <a:lnTo>
                    <a:pt x="41" y="254"/>
                  </a:lnTo>
                  <a:lnTo>
                    <a:pt x="0" y="254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138"/>
                  </a:lnTo>
                  <a:lnTo>
                    <a:pt x="148" y="0"/>
                  </a:lnTo>
                  <a:lnTo>
                    <a:pt x="193" y="0"/>
                  </a:lnTo>
                  <a:lnTo>
                    <a:pt x="106" y="110"/>
                  </a:lnTo>
                  <a:lnTo>
                    <a:pt x="206" y="254"/>
                  </a:lnTo>
                  <a:lnTo>
                    <a:pt x="162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7"/>
            <p:cNvSpPr>
              <a:spLocks noEditPoints="1"/>
            </p:cNvSpPr>
            <p:nvPr userDrawn="1"/>
          </p:nvSpPr>
          <p:spPr bwMode="auto">
            <a:xfrm>
              <a:off x="1264" y="176"/>
              <a:ext cx="55" cy="78"/>
            </a:xfrm>
            <a:custGeom>
              <a:avLst/>
              <a:gdLst>
                <a:gd name="T0" fmla="*/ 196 w 240"/>
                <a:gd name="T1" fmla="*/ 333 h 333"/>
                <a:gd name="T2" fmla="*/ 176 w 240"/>
                <a:gd name="T3" fmla="*/ 280 h 333"/>
                <a:gd name="T4" fmla="*/ 67 w 240"/>
                <a:gd name="T5" fmla="*/ 280 h 333"/>
                <a:gd name="T6" fmla="*/ 45 w 240"/>
                <a:gd name="T7" fmla="*/ 333 h 333"/>
                <a:gd name="T8" fmla="*/ 0 w 240"/>
                <a:gd name="T9" fmla="*/ 333 h 333"/>
                <a:gd name="T10" fmla="*/ 119 w 240"/>
                <a:gd name="T11" fmla="*/ 76 h 333"/>
                <a:gd name="T12" fmla="*/ 129 w 240"/>
                <a:gd name="T13" fmla="*/ 76 h 333"/>
                <a:gd name="T14" fmla="*/ 240 w 240"/>
                <a:gd name="T15" fmla="*/ 333 h 333"/>
                <a:gd name="T16" fmla="*/ 196 w 240"/>
                <a:gd name="T17" fmla="*/ 333 h 333"/>
                <a:gd name="T18" fmla="*/ 123 w 240"/>
                <a:gd name="T19" fmla="*/ 143 h 333"/>
                <a:gd name="T20" fmla="*/ 78 w 240"/>
                <a:gd name="T21" fmla="*/ 255 h 333"/>
                <a:gd name="T22" fmla="*/ 164 w 240"/>
                <a:gd name="T23" fmla="*/ 255 h 333"/>
                <a:gd name="T24" fmla="*/ 123 w 240"/>
                <a:gd name="T25" fmla="*/ 143 h 333"/>
                <a:gd name="T26" fmla="*/ 172 w 240"/>
                <a:gd name="T27" fmla="*/ 0 h 333"/>
                <a:gd name="T28" fmla="*/ 127 w 240"/>
                <a:gd name="T29" fmla="*/ 58 h 333"/>
                <a:gd name="T30" fmla="*/ 99 w 240"/>
                <a:gd name="T31" fmla="*/ 58 h 333"/>
                <a:gd name="T32" fmla="*/ 133 w 240"/>
                <a:gd name="T33" fmla="*/ 0 h 333"/>
                <a:gd name="T34" fmla="*/ 172 w 240"/>
                <a:gd name="T3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333">
                  <a:moveTo>
                    <a:pt x="196" y="333"/>
                  </a:moveTo>
                  <a:lnTo>
                    <a:pt x="176" y="280"/>
                  </a:lnTo>
                  <a:lnTo>
                    <a:pt x="67" y="280"/>
                  </a:lnTo>
                  <a:lnTo>
                    <a:pt x="45" y="333"/>
                  </a:lnTo>
                  <a:lnTo>
                    <a:pt x="0" y="333"/>
                  </a:lnTo>
                  <a:lnTo>
                    <a:pt x="119" y="76"/>
                  </a:lnTo>
                  <a:lnTo>
                    <a:pt x="129" y="76"/>
                  </a:lnTo>
                  <a:lnTo>
                    <a:pt x="240" y="333"/>
                  </a:lnTo>
                  <a:lnTo>
                    <a:pt x="196" y="333"/>
                  </a:lnTo>
                  <a:close/>
                  <a:moveTo>
                    <a:pt x="123" y="143"/>
                  </a:moveTo>
                  <a:lnTo>
                    <a:pt x="78" y="255"/>
                  </a:lnTo>
                  <a:lnTo>
                    <a:pt x="164" y="255"/>
                  </a:lnTo>
                  <a:lnTo>
                    <a:pt x="123" y="143"/>
                  </a:lnTo>
                  <a:close/>
                  <a:moveTo>
                    <a:pt x="172" y="0"/>
                  </a:moveTo>
                  <a:lnTo>
                    <a:pt x="127" y="58"/>
                  </a:lnTo>
                  <a:lnTo>
                    <a:pt x="99" y="58"/>
                  </a:lnTo>
                  <a:lnTo>
                    <a:pt x="133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8"/>
            <p:cNvSpPr>
              <a:spLocks/>
            </p:cNvSpPr>
            <p:nvPr userDrawn="1"/>
          </p:nvSpPr>
          <p:spPr bwMode="auto">
            <a:xfrm>
              <a:off x="1354" y="194"/>
              <a:ext cx="47" cy="61"/>
            </a:xfrm>
            <a:custGeom>
              <a:avLst/>
              <a:gdLst>
                <a:gd name="T0" fmla="*/ 0 w 206"/>
                <a:gd name="T1" fmla="*/ 0 h 258"/>
                <a:gd name="T2" fmla="*/ 41 w 206"/>
                <a:gd name="T3" fmla="*/ 0 h 258"/>
                <a:gd name="T4" fmla="*/ 41 w 206"/>
                <a:gd name="T5" fmla="*/ 174 h 258"/>
                <a:gd name="T6" fmla="*/ 58 w 206"/>
                <a:gd name="T7" fmla="*/ 212 h 258"/>
                <a:gd name="T8" fmla="*/ 102 w 206"/>
                <a:gd name="T9" fmla="*/ 227 h 258"/>
                <a:gd name="T10" fmla="*/ 148 w 206"/>
                <a:gd name="T11" fmla="*/ 212 h 258"/>
                <a:gd name="T12" fmla="*/ 165 w 206"/>
                <a:gd name="T13" fmla="*/ 173 h 258"/>
                <a:gd name="T14" fmla="*/ 165 w 206"/>
                <a:gd name="T15" fmla="*/ 0 h 258"/>
                <a:gd name="T16" fmla="*/ 206 w 206"/>
                <a:gd name="T17" fmla="*/ 0 h 258"/>
                <a:gd name="T18" fmla="*/ 206 w 206"/>
                <a:gd name="T19" fmla="*/ 176 h 258"/>
                <a:gd name="T20" fmla="*/ 178 w 206"/>
                <a:gd name="T21" fmla="*/ 236 h 258"/>
                <a:gd name="T22" fmla="*/ 103 w 206"/>
                <a:gd name="T23" fmla="*/ 258 h 258"/>
                <a:gd name="T24" fmla="*/ 27 w 206"/>
                <a:gd name="T25" fmla="*/ 237 h 258"/>
                <a:gd name="T26" fmla="*/ 0 w 206"/>
                <a:gd name="T27" fmla="*/ 176 h 258"/>
                <a:gd name="T28" fmla="*/ 0 w 206"/>
                <a:gd name="T2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6" h="258">
                  <a:moveTo>
                    <a:pt x="0" y="0"/>
                  </a:moveTo>
                  <a:lnTo>
                    <a:pt x="41" y="0"/>
                  </a:lnTo>
                  <a:lnTo>
                    <a:pt x="41" y="174"/>
                  </a:lnTo>
                  <a:cubicBezTo>
                    <a:pt x="41" y="189"/>
                    <a:pt x="47" y="202"/>
                    <a:pt x="58" y="212"/>
                  </a:cubicBezTo>
                  <a:cubicBezTo>
                    <a:pt x="68" y="222"/>
                    <a:pt x="83" y="227"/>
                    <a:pt x="102" y="227"/>
                  </a:cubicBezTo>
                  <a:cubicBezTo>
                    <a:pt x="122" y="227"/>
                    <a:pt x="138" y="222"/>
                    <a:pt x="148" y="212"/>
                  </a:cubicBezTo>
                  <a:cubicBezTo>
                    <a:pt x="160" y="203"/>
                    <a:pt x="165" y="190"/>
                    <a:pt x="165" y="173"/>
                  </a:cubicBezTo>
                  <a:lnTo>
                    <a:pt x="165" y="0"/>
                  </a:lnTo>
                  <a:lnTo>
                    <a:pt x="206" y="0"/>
                  </a:lnTo>
                  <a:lnTo>
                    <a:pt x="206" y="176"/>
                  </a:lnTo>
                  <a:cubicBezTo>
                    <a:pt x="206" y="202"/>
                    <a:pt x="197" y="222"/>
                    <a:pt x="178" y="236"/>
                  </a:cubicBezTo>
                  <a:cubicBezTo>
                    <a:pt x="160" y="251"/>
                    <a:pt x="134" y="258"/>
                    <a:pt x="103" y="258"/>
                  </a:cubicBezTo>
                  <a:cubicBezTo>
                    <a:pt x="70" y="258"/>
                    <a:pt x="44" y="251"/>
                    <a:pt x="27" y="237"/>
                  </a:cubicBezTo>
                  <a:cubicBezTo>
                    <a:pt x="10" y="223"/>
                    <a:pt x="0" y="203"/>
                    <a:pt x="0" y="1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9"/>
            <p:cNvSpPr>
              <a:spLocks/>
            </p:cNvSpPr>
            <p:nvPr userDrawn="1"/>
          </p:nvSpPr>
          <p:spPr bwMode="auto">
            <a:xfrm>
              <a:off x="1415" y="194"/>
              <a:ext cx="46" cy="61"/>
            </a:xfrm>
            <a:custGeom>
              <a:avLst/>
              <a:gdLst>
                <a:gd name="T0" fmla="*/ 191 w 202"/>
                <a:gd name="T1" fmla="*/ 257 h 257"/>
                <a:gd name="T2" fmla="*/ 38 w 202"/>
                <a:gd name="T3" fmla="*/ 72 h 257"/>
                <a:gd name="T4" fmla="*/ 38 w 202"/>
                <a:gd name="T5" fmla="*/ 254 h 257"/>
                <a:gd name="T6" fmla="*/ 0 w 202"/>
                <a:gd name="T7" fmla="*/ 254 h 257"/>
                <a:gd name="T8" fmla="*/ 0 w 202"/>
                <a:gd name="T9" fmla="*/ 0 h 257"/>
                <a:gd name="T10" fmla="*/ 16 w 202"/>
                <a:gd name="T11" fmla="*/ 0 h 257"/>
                <a:gd name="T12" fmla="*/ 164 w 202"/>
                <a:gd name="T13" fmla="*/ 175 h 257"/>
                <a:gd name="T14" fmla="*/ 164 w 202"/>
                <a:gd name="T15" fmla="*/ 0 h 257"/>
                <a:gd name="T16" fmla="*/ 202 w 202"/>
                <a:gd name="T17" fmla="*/ 0 h 257"/>
                <a:gd name="T18" fmla="*/ 202 w 202"/>
                <a:gd name="T19" fmla="*/ 257 h 257"/>
                <a:gd name="T20" fmla="*/ 191 w 202"/>
                <a:gd name="T2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" h="257">
                  <a:moveTo>
                    <a:pt x="191" y="257"/>
                  </a:moveTo>
                  <a:lnTo>
                    <a:pt x="38" y="72"/>
                  </a:lnTo>
                  <a:lnTo>
                    <a:pt x="38" y="254"/>
                  </a:lnTo>
                  <a:lnTo>
                    <a:pt x="0" y="25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4" y="175"/>
                  </a:lnTo>
                  <a:lnTo>
                    <a:pt x="164" y="0"/>
                  </a:lnTo>
                  <a:lnTo>
                    <a:pt x="202" y="0"/>
                  </a:lnTo>
                  <a:lnTo>
                    <a:pt x="202" y="257"/>
                  </a:lnTo>
                  <a:lnTo>
                    <a:pt x="191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Rectangle 70"/>
            <p:cNvSpPr>
              <a:spLocks noChangeArrowheads="1"/>
            </p:cNvSpPr>
            <p:nvPr userDrawn="1"/>
          </p:nvSpPr>
          <p:spPr bwMode="auto">
            <a:xfrm>
              <a:off x="1477" y="194"/>
              <a:ext cx="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71"/>
            <p:cNvSpPr>
              <a:spLocks/>
            </p:cNvSpPr>
            <p:nvPr userDrawn="1"/>
          </p:nvSpPr>
          <p:spPr bwMode="auto">
            <a:xfrm>
              <a:off x="1501" y="194"/>
              <a:ext cx="40" cy="60"/>
            </a:xfrm>
            <a:custGeom>
              <a:avLst/>
              <a:gdLst>
                <a:gd name="T0" fmla="*/ 40 w 173"/>
                <a:gd name="T1" fmla="*/ 31 h 254"/>
                <a:gd name="T2" fmla="*/ 40 w 173"/>
                <a:gd name="T3" fmla="*/ 102 h 254"/>
                <a:gd name="T4" fmla="*/ 135 w 173"/>
                <a:gd name="T5" fmla="*/ 102 h 254"/>
                <a:gd name="T6" fmla="*/ 135 w 173"/>
                <a:gd name="T7" fmla="*/ 131 h 254"/>
                <a:gd name="T8" fmla="*/ 40 w 173"/>
                <a:gd name="T9" fmla="*/ 131 h 254"/>
                <a:gd name="T10" fmla="*/ 40 w 173"/>
                <a:gd name="T11" fmla="*/ 223 h 254"/>
                <a:gd name="T12" fmla="*/ 173 w 173"/>
                <a:gd name="T13" fmla="*/ 223 h 254"/>
                <a:gd name="T14" fmla="*/ 173 w 173"/>
                <a:gd name="T15" fmla="*/ 254 h 254"/>
                <a:gd name="T16" fmla="*/ 0 w 173"/>
                <a:gd name="T17" fmla="*/ 254 h 254"/>
                <a:gd name="T18" fmla="*/ 0 w 173"/>
                <a:gd name="T19" fmla="*/ 0 h 254"/>
                <a:gd name="T20" fmla="*/ 173 w 173"/>
                <a:gd name="T21" fmla="*/ 0 h 254"/>
                <a:gd name="T22" fmla="*/ 173 w 173"/>
                <a:gd name="T23" fmla="*/ 31 h 254"/>
                <a:gd name="T24" fmla="*/ 40 w 173"/>
                <a:gd name="T25" fmla="*/ 3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54">
                  <a:moveTo>
                    <a:pt x="40" y="31"/>
                  </a:moveTo>
                  <a:lnTo>
                    <a:pt x="40" y="102"/>
                  </a:lnTo>
                  <a:lnTo>
                    <a:pt x="135" y="102"/>
                  </a:lnTo>
                  <a:lnTo>
                    <a:pt x="135" y="131"/>
                  </a:lnTo>
                  <a:lnTo>
                    <a:pt x="40" y="131"/>
                  </a:lnTo>
                  <a:lnTo>
                    <a:pt x="40" y="223"/>
                  </a:lnTo>
                  <a:lnTo>
                    <a:pt x="173" y="223"/>
                  </a:lnTo>
                  <a:lnTo>
                    <a:pt x="173" y="254"/>
                  </a:lnTo>
                  <a:lnTo>
                    <a:pt x="0" y="254"/>
                  </a:lnTo>
                  <a:lnTo>
                    <a:pt x="0" y="0"/>
                  </a:lnTo>
                  <a:lnTo>
                    <a:pt x="173" y="0"/>
                  </a:lnTo>
                  <a:lnTo>
                    <a:pt x="173" y="31"/>
                  </a:lnTo>
                  <a:lnTo>
                    <a:pt x="4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Rectangle 72"/>
            <p:cNvSpPr>
              <a:spLocks noChangeArrowheads="1"/>
            </p:cNvSpPr>
            <p:nvPr userDrawn="1"/>
          </p:nvSpPr>
          <p:spPr bwMode="auto">
            <a:xfrm>
              <a:off x="886" y="275"/>
              <a:ext cx="159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Evropské strukturální a investiční fondy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3"/>
            <p:cNvSpPr>
              <a:spLocks noChangeArrowheads="1"/>
            </p:cNvSpPr>
            <p:nvPr userDrawn="1"/>
          </p:nvSpPr>
          <p:spPr bwMode="auto">
            <a:xfrm>
              <a:off x="886" y="373"/>
              <a:ext cx="185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Operační program Výzkum, vývoj a vzdělávání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27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9869-1D4F-4317-B763-9C5C7067888F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214313" y="260351"/>
            <a:ext cx="413147" cy="677863"/>
            <a:chOff x="285750" y="260350"/>
            <a:chExt cx="550863" cy="67786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210014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9869-1D4F-4317-B763-9C5C7067888F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71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9869-1D4F-4317-B763-9C5C7067888F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17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9869-1D4F-4317-B763-9C5C7067888F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285750" y="260350"/>
            <a:ext cx="550863" cy="677863"/>
            <a:chOff x="380999" y="260349"/>
            <a:chExt cx="734485" cy="67786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80999" y="260349"/>
              <a:ext cx="728134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380999" y="260349"/>
              <a:ext cx="334434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80999" y="260349"/>
              <a:ext cx="734485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590550" y="665162"/>
              <a:ext cx="524934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210020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9869-1D4F-4317-B763-9C5C7067888F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214313" y="260351"/>
            <a:ext cx="413147" cy="677863"/>
            <a:chOff x="285750" y="260350"/>
            <a:chExt cx="550863" cy="67786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9738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9869-1D4F-4317-B763-9C5C7067888F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214313" y="260351"/>
            <a:ext cx="413147" cy="677863"/>
            <a:chOff x="285750" y="260350"/>
            <a:chExt cx="550863" cy="677863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23214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9869-1D4F-4317-B763-9C5C7067888F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214313" y="260351"/>
            <a:ext cx="413147" cy="677863"/>
            <a:chOff x="285750" y="260350"/>
            <a:chExt cx="550863" cy="67786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57507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9869-1D4F-4317-B763-9C5C7067888F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Skupina 4"/>
          <p:cNvGrpSpPr/>
          <p:nvPr userDrawn="1"/>
        </p:nvGrpSpPr>
        <p:grpSpPr>
          <a:xfrm>
            <a:off x="214313" y="260351"/>
            <a:ext cx="413147" cy="677863"/>
            <a:chOff x="285750" y="260350"/>
            <a:chExt cx="550863" cy="67786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13333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9869-1D4F-4317-B763-9C5C7067888F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214313" y="260351"/>
            <a:ext cx="413147" cy="677863"/>
            <a:chOff x="285750" y="260350"/>
            <a:chExt cx="550863" cy="67786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282480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9869-1D4F-4317-B763-9C5C7067888F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214313" y="260351"/>
            <a:ext cx="413147" cy="677863"/>
            <a:chOff x="285750" y="260350"/>
            <a:chExt cx="550863" cy="67786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113970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19869-1D4F-4317-B763-9C5C7067888F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63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iri.polasek@nuv.c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0"/>
          <p:cNvSpPr>
            <a:spLocks noChangeArrowheads="1"/>
          </p:cNvSpPr>
          <p:nvPr/>
        </p:nvSpPr>
        <p:spPr bwMode="auto">
          <a:xfrm>
            <a:off x="756000" y="2493000"/>
            <a:ext cx="7345363" cy="246863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ts val="600"/>
              </a:spcBef>
              <a:defRPr/>
            </a:pPr>
            <a:endParaRPr lang="cs-CZ" sz="36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Tahoma" pitchFamily="34" charset="0"/>
              </a:rPr>
              <a:t>Školní </a:t>
            </a: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akční plány (ŠAP)</a:t>
            </a:r>
          </a:p>
          <a:p>
            <a:pPr algn="ctr">
              <a:spcBef>
                <a:spcPts val="600"/>
              </a:spcBef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Tahoma" pitchFamily="34" charset="0"/>
              </a:rPr>
              <a:t> a </a:t>
            </a: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plány aktivit </a:t>
            </a:r>
            <a:r>
              <a:rPr lang="cs-CZ" sz="3600" b="1" dirty="0" smtClean="0">
                <a:solidFill>
                  <a:schemeClr val="bg1"/>
                </a:solidFill>
                <a:latin typeface="Tahoma" pitchFamily="34" charset="0"/>
              </a:rPr>
              <a:t> (</a:t>
            </a: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PA</a:t>
            </a:r>
            <a:r>
              <a:rPr lang="cs-CZ" sz="3600" b="1" dirty="0" smtClean="0">
                <a:solidFill>
                  <a:schemeClr val="bg1"/>
                </a:solidFill>
                <a:latin typeface="Tahoma" pitchFamily="34" charset="0"/>
              </a:rPr>
              <a:t>)</a:t>
            </a:r>
          </a:p>
          <a:p>
            <a:pPr algn="ctr">
              <a:spcBef>
                <a:spcPts val="600"/>
              </a:spcBef>
              <a:defRPr/>
            </a:pPr>
            <a:endParaRPr lang="cs-CZ" sz="3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2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4000" y="538956"/>
            <a:ext cx="7111350" cy="849131"/>
          </a:xfr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2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ŠKOLNÍ AKČNÍ </a:t>
            </a:r>
            <a:r>
              <a:rPr lang="cs-CZ" sz="2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 II</a:t>
            </a:r>
            <a:endParaRPr lang="cs-CZ" sz="29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277000"/>
            <a:ext cx="8267320" cy="295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cs-CZ" sz="2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ŠAP</a:t>
            </a:r>
            <a:r>
              <a:rPr lang="cs-CZ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 </a:t>
            </a:r>
            <a:endParaRPr lang="cs-CZ" sz="29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moci škola navázat 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vytvořením:</a:t>
            </a:r>
          </a:p>
          <a:p>
            <a:pPr marL="0" indent="0">
              <a:buNone/>
            </a:pPr>
            <a:endParaRPr lang="cs-CZ" sz="2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ŠAP </a:t>
            </a:r>
            <a:r>
              <a:rPr lang="cs-C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(na další 3 roky), </a:t>
            </a:r>
            <a:endParaRPr lang="cs-CZ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němž 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aktualizuje a zohlední </a:t>
            </a:r>
            <a:b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zkušenosti a výsledky ze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ŠAP I. </a:t>
            </a:r>
            <a:endParaRPr lang="cs-CZ" sz="2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65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48"/>
          <p:cNvPicPr>
            <a:picLocks noChangeAspect="1" noChangeArrowheads="1"/>
          </p:cNvPicPr>
          <p:nvPr/>
        </p:nvPicPr>
        <p:blipFill>
          <a:blip r:embed="rId3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49363" y="477000"/>
            <a:ext cx="7426638" cy="1008000"/>
          </a:xfrm>
          <a:prstGeom prst="rect">
            <a:avLst/>
          </a:prstGeom>
          <a:solidFill>
            <a:schemeClr val="tx2"/>
          </a:solidFill>
          <a:ln w="9525">
            <a:solidFill>
              <a:srgbClr val="666699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spcBef>
                <a:spcPts val="600"/>
              </a:spcBef>
              <a:buFont typeface="Arial Unicode MS" pitchFamily="34" charset="-128"/>
              <a:buNone/>
              <a:defRPr/>
            </a:pPr>
            <a:r>
              <a:rPr lang="cs-CZ" altLang="cs-CZ" sz="2900" b="1" spc="-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Jaké jsou podporované strategické </a:t>
            </a:r>
            <a:r>
              <a:rPr lang="cs-CZ" altLang="cs-CZ" sz="2900" b="1" spc="-3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oblasti (</a:t>
            </a:r>
            <a:r>
              <a:rPr lang="cs-CZ" altLang="cs-CZ" sz="2900" b="1" spc="-3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tzv</a:t>
            </a:r>
            <a:r>
              <a:rPr lang="cs-CZ" altLang="cs-CZ" sz="2900" b="1" spc="-3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oblasti intervencí</a:t>
            </a:r>
            <a:r>
              <a:rPr lang="cs-CZ" altLang="cs-CZ" sz="2900" b="1" spc="-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  <a:r>
              <a:rPr lang="cs-CZ" altLang="cs-CZ" sz="2900" dirty="0"/>
              <a:t>	</a:t>
            </a:r>
            <a:endParaRPr lang="cs-CZ" altLang="cs-CZ" sz="2900" dirty="0">
              <a:latin typeface="Arial Unicode MS" pitchFamily="34" charset="-128"/>
            </a:endParaRPr>
          </a:p>
        </p:txBody>
      </p:sp>
      <p:sp>
        <p:nvSpPr>
          <p:cNvPr id="7174" name="TextovéPole 14"/>
          <p:cNvSpPr txBox="1">
            <a:spLocks noChangeArrowheads="1"/>
          </p:cNvSpPr>
          <p:nvPr/>
        </p:nvSpPr>
        <p:spPr bwMode="auto">
          <a:xfrm>
            <a:off x="431800" y="1845000"/>
            <a:ext cx="8388200" cy="476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cs-CZ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Šest </a:t>
            </a:r>
            <a:r>
              <a:rPr lang="cs-CZ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oblastí povinných pro </a:t>
            </a:r>
            <a:r>
              <a:rPr lang="cs-CZ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ŠAP: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Rozvoj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kariérového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poradenství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kompetencí k podnikavosti, iniciativě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kreativitě </a:t>
            </a: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polytechnického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vzdělávání </a:t>
            </a: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odborného vzdělávání včetně spolupráce škol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zaměstnavatelů </a:t>
            </a: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Rozvoj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 jako center dalšího profesního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vzdělávání</a:t>
            </a: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inkluze</a:t>
            </a: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300"/>
              </a:spcBef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17000"/>
            <a:ext cx="7886700" cy="4259963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Tři nepovinné oblasti</a:t>
            </a:r>
            <a:r>
              <a:rPr lang="cs-CZ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0" lvl="0" indent="0">
              <a:spcBef>
                <a:spcPts val="400"/>
              </a:spcBef>
              <a:buNone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škola si je zvolí do plánů z oblastí dle své potřeby:</a:t>
            </a:r>
          </a:p>
          <a:p>
            <a:pPr marL="0" lvl="0" indent="0">
              <a:lnSpc>
                <a:spcPct val="150000"/>
              </a:lnSpc>
              <a:spcBef>
                <a:spcPts val="400"/>
              </a:spcBef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Rozvoj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výuky cizích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jazyků</a:t>
            </a:r>
          </a:p>
          <a:p>
            <a:pPr marL="0" lv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2. ICT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kompetence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3. Čtenářská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 matematická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gramotnost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cs-CZ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 plánu aktivit lze zařadit i vlastní témata dle potřeby školy.</a:t>
            </a:r>
            <a:endParaRPr lang="cs-CZ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49363" y="477000"/>
            <a:ext cx="7426638" cy="1008000"/>
          </a:xfrm>
          <a:prstGeom prst="rect">
            <a:avLst/>
          </a:prstGeom>
          <a:solidFill>
            <a:schemeClr val="tx2"/>
          </a:solidFill>
          <a:ln w="9525">
            <a:solidFill>
              <a:srgbClr val="666699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spcBef>
                <a:spcPts val="600"/>
              </a:spcBef>
              <a:buFont typeface="Arial Unicode MS" pitchFamily="34" charset="-128"/>
              <a:buNone/>
              <a:defRPr/>
            </a:pPr>
            <a:r>
              <a:rPr lang="cs-CZ" altLang="cs-CZ" sz="2900" b="1" spc="-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Jaké jsou podporované strategické </a:t>
            </a:r>
            <a:r>
              <a:rPr lang="cs-CZ" altLang="cs-CZ" sz="2900" b="1" spc="-3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oblasti (</a:t>
            </a:r>
            <a:r>
              <a:rPr lang="cs-CZ" altLang="cs-CZ" sz="2900" b="1" spc="-3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tzv</a:t>
            </a:r>
            <a:r>
              <a:rPr lang="cs-CZ" altLang="cs-CZ" sz="2900" b="1" spc="-3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oblasti intervencí</a:t>
            </a:r>
            <a:r>
              <a:rPr lang="cs-CZ" altLang="cs-CZ" sz="2900" b="1" spc="-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  <a:r>
              <a:rPr lang="cs-CZ" altLang="cs-CZ" sz="2900" dirty="0"/>
              <a:t>	</a:t>
            </a:r>
            <a:endParaRPr lang="cs-CZ" altLang="cs-CZ" sz="29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78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48"/>
          <p:cNvPicPr>
            <a:picLocks noChangeAspect="1" noChangeArrowheads="1"/>
          </p:cNvPicPr>
          <p:nvPr/>
        </p:nvPicPr>
        <p:blipFill>
          <a:blip r:embed="rId3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88001" y="477000"/>
            <a:ext cx="7416000" cy="648000"/>
          </a:xfrm>
          <a:prstGeom prst="rect">
            <a:avLst/>
          </a:prstGeom>
          <a:solidFill>
            <a:schemeClr val="tx2"/>
          </a:solidFill>
          <a:ln w="9525">
            <a:solidFill>
              <a:srgbClr val="666699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spcBef>
                <a:spcPts val="600"/>
              </a:spcBef>
              <a:buFont typeface="Arial Unicode MS" pitchFamily="34" charset="-128"/>
              <a:buNone/>
              <a:defRPr/>
            </a:pPr>
            <a:r>
              <a:rPr lang="cs-CZ" altLang="cs-CZ" sz="2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 aktivit  /PA/</a:t>
            </a:r>
            <a:endParaRPr lang="cs-CZ" altLang="cs-CZ" sz="2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ovéPole 14"/>
          <p:cNvSpPr txBox="1">
            <a:spLocks noChangeArrowheads="1"/>
          </p:cNvSpPr>
          <p:nvPr/>
        </p:nvSpPr>
        <p:spPr bwMode="auto">
          <a:xfrm>
            <a:off x="624680" y="1485000"/>
            <a:ext cx="7979321" cy="184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tvorbu PA platí stejná pravidla a postupy jako pro tvorbu ŠAP.</a:t>
            </a:r>
          </a:p>
          <a:p>
            <a:pPr>
              <a:spcBef>
                <a:spcPts val="200"/>
              </a:spcBef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PA - jen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vybranou oblast nebo oblasti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povinné, nepovinné i vlastní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 descr="skrinka-s-patino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001" y="3455999"/>
            <a:ext cx="1584000" cy="285300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88000" y="4005000"/>
            <a:ext cx="43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</a:t>
            </a:r>
          </a:p>
          <a:p>
            <a:pPr algn="ctr"/>
            <a:r>
              <a:rPr lang="cs-CZ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pPr algn="ctr"/>
            <a:r>
              <a:rPr lang="cs-CZ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pic>
        <p:nvPicPr>
          <p:cNvPr id="8" name="Obrázek 7" descr="skrinka-s-patino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8000" y="4373775"/>
            <a:ext cx="1583999" cy="50742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708000" y="4356225"/>
            <a:ext cx="8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84000" y="4365000"/>
            <a:ext cx="792000" cy="504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4"/>
          <p:cNvSpPr txBox="1">
            <a:spLocks noChangeArrowheads="1"/>
          </p:cNvSpPr>
          <p:nvPr/>
        </p:nvSpPr>
        <p:spPr bwMode="auto">
          <a:xfrm>
            <a:off x="5076000" y="3773118"/>
            <a:ext cx="338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/>
              <a:t>Plán aktivit lze chápat</a:t>
            </a:r>
          </a:p>
          <a:p>
            <a:r>
              <a:rPr lang="cs-CZ" sz="2800" dirty="0"/>
              <a:t>jako podmnožinu ŠAP</a:t>
            </a:r>
          </a:p>
          <a:p>
            <a:r>
              <a:rPr lang="cs-CZ" sz="2800" dirty="0"/>
              <a:t>pro vybranou oblast nebo </a:t>
            </a:r>
            <a:r>
              <a:rPr lang="cs-CZ" sz="2800" dirty="0" smtClean="0"/>
              <a:t>oblasti.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48"/>
          <p:cNvPicPr>
            <a:picLocks noChangeAspect="1" noChangeArrowheads="1"/>
          </p:cNvPicPr>
          <p:nvPr/>
        </p:nvPicPr>
        <p:blipFill>
          <a:blip r:embed="rId3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49363" y="621000"/>
            <a:ext cx="7354637" cy="1008000"/>
          </a:xfrm>
          <a:prstGeom prst="rect">
            <a:avLst/>
          </a:prstGeom>
          <a:solidFill>
            <a:schemeClr val="tx2"/>
          </a:solidFill>
          <a:ln w="9525">
            <a:solidFill>
              <a:srgbClr val="666699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buFont typeface="Arial Unicode MS" pitchFamily="34" charset="-128"/>
              <a:buNone/>
              <a:defRPr/>
            </a:pPr>
            <a:r>
              <a:rPr lang="cs-CZ" altLang="cs-CZ" sz="2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Jaký je dlouhodobý </a:t>
            </a:r>
            <a:r>
              <a:rPr lang="cs-CZ" altLang="cs-CZ" sz="2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přínos </a:t>
            </a:r>
            <a:r>
              <a:rPr lang="cs-CZ" altLang="cs-CZ" sz="2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tvorby </a:t>
            </a:r>
            <a:r>
              <a:rPr lang="cs-CZ" altLang="cs-CZ" sz="2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ŠAP/PA pro školu?</a:t>
            </a:r>
            <a:r>
              <a:rPr lang="cs-CZ" altLang="cs-CZ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</p:txBody>
      </p:sp>
      <p:sp>
        <p:nvSpPr>
          <p:cNvPr id="7174" name="TextovéPole 14"/>
          <p:cNvSpPr txBox="1">
            <a:spLocks noChangeArrowheads="1"/>
          </p:cNvSpPr>
          <p:nvPr/>
        </p:nvSpPr>
        <p:spPr bwMode="auto">
          <a:xfrm>
            <a:off x="431800" y="2024063"/>
            <a:ext cx="8172200" cy="431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Přímý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hmotný efekt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z projektů MŠMT navazujících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na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ŠAP/PA. </a:t>
            </a:r>
            <a:r>
              <a:rPr lang="cs-CZ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Posílení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strategického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plánování, zkvalitnění řízení školy a výsledků vzdělávání.</a:t>
            </a: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Zatraktivnění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image školy směrem k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veřejnosti (škola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ví, co chce, systematicky nastavuje a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realizuje své záměry).</a:t>
            </a: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200"/>
              </a:spcBef>
            </a:pPr>
            <a:endParaRPr lang="cs-CZ" sz="2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341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2" y="549000"/>
            <a:ext cx="7265987" cy="911087"/>
          </a:xfr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Možnosti školy zapojit se do projektů </a:t>
            </a:r>
            <a:br>
              <a:rPr lang="cs-C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VVV MŠMT</a:t>
            </a:r>
            <a:endParaRPr lang="cs-CZ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00" y="1989001"/>
            <a:ext cx="8352000" cy="41879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9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Šablony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–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projekty se 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zjednodušeným vykazováním.</a:t>
            </a:r>
          </a:p>
          <a:p>
            <a:pPr marL="0" indent="0">
              <a:buNone/>
            </a:pPr>
            <a:r>
              <a:rPr lang="cs-CZ" sz="29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Ipo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individuální projekty ostatní pro školy.</a:t>
            </a:r>
          </a:p>
          <a:p>
            <a:pPr marL="0" indent="0">
              <a:buNone/>
            </a:pPr>
            <a:r>
              <a:rPr lang="cs-CZ" sz="29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Ipo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individuální projekty ostatní pro kraje. </a:t>
            </a:r>
          </a:p>
          <a:p>
            <a:pPr marL="0" indent="0">
              <a:buNone/>
            </a:pPr>
            <a:r>
              <a:rPr lang="cs-CZ" sz="29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IPs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individuální 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systémový NÚV Praha.</a:t>
            </a:r>
            <a:endParaRPr lang="cs-CZ"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60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2" y="477000"/>
            <a:ext cx="7282637" cy="1018044"/>
          </a:xfr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Šablony </a:t>
            </a:r>
            <a:r>
              <a:rPr lang="cs-CZ" sz="3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projekty se </a:t>
            </a:r>
            <a:r>
              <a:rPr lang="cs-CZ" sz="3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zjednodušeným</a:t>
            </a:r>
            <a:r>
              <a:rPr lang="cs-CZ" sz="3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vykazováním</a:t>
            </a:r>
            <a:r>
              <a:rPr lang="cs-CZ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00" y="1845000"/>
            <a:ext cx="8208000" cy="4752000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10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Budou </a:t>
            </a:r>
            <a:r>
              <a:rPr lang="cs-CZ" sz="10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probíhat v návaznosti na výzvy  OP VVV - MŠMT a podmínky v těchto </a:t>
            </a:r>
            <a:r>
              <a:rPr lang="cs-CZ" sz="10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výzvách /bude vydána metodika/.</a:t>
            </a:r>
            <a:endParaRPr lang="cs-CZ" sz="10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9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sz="9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Výzva LISTOPAD 2016</a:t>
            </a:r>
          </a:p>
          <a:p>
            <a:pPr marL="742950" lvl="1" indent="-285750">
              <a:spcBef>
                <a:spcPts val="300"/>
              </a:spcBef>
            </a:pPr>
            <a:r>
              <a:rPr lang="cs-CZ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témata </a:t>
            </a:r>
            <a:r>
              <a:rPr lang="cs-CZ" sz="9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zaměřená na podporu pracovníků školy (zaplacení úvazku nebo </a:t>
            </a:r>
            <a:r>
              <a:rPr lang="cs-CZ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DVPP</a:t>
            </a:r>
            <a:r>
              <a:rPr lang="cs-CZ" sz="9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742950" lvl="1" indent="-285750">
              <a:spcBef>
                <a:spcPts val="300"/>
              </a:spcBef>
            </a:pPr>
            <a:r>
              <a:rPr lang="cs-CZ" sz="9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zatím </a:t>
            </a:r>
            <a:r>
              <a:rPr lang="cs-CZ" sz="9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nebude třeba PA ani </a:t>
            </a:r>
            <a:r>
              <a:rPr lang="cs-CZ" sz="9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ŠAP.</a:t>
            </a:r>
            <a:endParaRPr lang="cs-CZ" sz="9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cs-CZ" sz="9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Další výzva </a:t>
            </a:r>
            <a:r>
              <a:rPr lang="cs-CZ" sz="9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nebo 2018</a:t>
            </a:r>
          </a:p>
          <a:p>
            <a:pPr marL="742950" lvl="1" indent="-285750">
              <a:spcBef>
                <a:spcPts val="300"/>
              </a:spcBef>
            </a:pPr>
            <a:r>
              <a:rPr lang="cs-CZ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témata </a:t>
            </a:r>
            <a:r>
              <a:rPr lang="cs-CZ" sz="9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zaměřená na podporu vzdělávání v oblastech povinných </a:t>
            </a:r>
            <a:r>
              <a:rPr lang="cs-CZ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intervencí</a:t>
            </a:r>
          </a:p>
          <a:p>
            <a:pPr lvl="1">
              <a:spcBef>
                <a:spcPts val="300"/>
              </a:spcBef>
              <a:buFont typeface="Symbol" panose="05050102010706020507" pitchFamily="18" charset="2"/>
              <a:buChar char=""/>
            </a:pPr>
            <a:r>
              <a:rPr lang="cs-CZ" sz="9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už </a:t>
            </a:r>
            <a:r>
              <a:rPr lang="cs-CZ" sz="9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 třeba mít zpracovaný PA, který v sobě bude </a:t>
            </a:r>
            <a:r>
              <a:rPr lang="cs-CZ" sz="9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zahrnovat </a:t>
            </a:r>
            <a:r>
              <a:rPr lang="cs-CZ" sz="9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 </a:t>
            </a:r>
            <a:r>
              <a:rPr lang="cs-CZ" sz="9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9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úkoly </a:t>
            </a:r>
            <a:r>
              <a:rPr lang="cs-CZ" sz="9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řešené </a:t>
            </a:r>
            <a:r>
              <a:rPr lang="cs-CZ" sz="9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šablonami 2016, </a:t>
            </a:r>
            <a:r>
              <a:rPr lang="cs-CZ" sz="9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cs-CZ" sz="9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9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šablonami </a:t>
            </a:r>
            <a:r>
              <a:rPr lang="cs-CZ" sz="9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2017, resp. </a:t>
            </a:r>
            <a:r>
              <a:rPr lang="cs-CZ" sz="9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2018.</a:t>
            </a:r>
            <a:endParaRPr lang="cs-CZ" sz="9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spcBef>
                <a:spcPts val="300"/>
              </a:spcBef>
            </a:pPr>
            <a:endParaRPr lang="cs-CZ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4900" dirty="0"/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9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2" y="538956"/>
            <a:ext cx="7393337" cy="1018044"/>
          </a:xfr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IPo</a:t>
            </a:r>
            <a:r>
              <a:rPr lang="cs-C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individuální projekty ostatní </a:t>
            </a:r>
            <a:br>
              <a:rPr lang="cs-C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školy</a:t>
            </a:r>
            <a:r>
              <a:rPr 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17000"/>
            <a:ext cx="7886700" cy="425996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První výzva k podání projektů od MŠMT bude vypsána pravděpodobně v 2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pololetí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2017.</a:t>
            </a:r>
          </a:p>
          <a:p>
            <a:pPr>
              <a:spcBef>
                <a:spcPts val="1200"/>
              </a:spcBef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Výrazně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vyšší finanční podpora než u šablon.</a:t>
            </a:r>
          </a:p>
          <a:p>
            <a:pPr>
              <a:spcBef>
                <a:spcPts val="1200"/>
              </a:spcBef>
            </a:pPr>
            <a:r>
              <a:rPr lang="cs-CZ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Podmínkou </a:t>
            </a:r>
            <a:r>
              <a:rPr lang="cs-CZ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 zpracovaný ŠAP,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který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 detailně stanovovat cíle a úkoly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všech šesti povinných strategických oblastech (oblastech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intervencí), k nimž se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školy vyjadřovaly </a:t>
            </a:r>
            <a:b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dotazníkovém šetření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800" dirty="0"/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42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2" y="549000"/>
            <a:ext cx="7265987" cy="1055088"/>
          </a:xfr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9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IPo</a:t>
            </a:r>
            <a:r>
              <a:rPr lang="cs-CZ" sz="2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individuální projekty ostatní </a:t>
            </a:r>
            <a:r>
              <a:rPr lang="cs-CZ" sz="2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cs-CZ" sz="2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</a:t>
            </a:r>
            <a:r>
              <a:rPr lang="cs-CZ" sz="2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školy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17000"/>
            <a:ext cx="7886700" cy="4259963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Projekty získá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výzvu MŠMT jen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omezený počet škol, v návaznosti na hodnocení hodnotitelů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MŠMT OP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VVV. </a:t>
            </a:r>
            <a:endParaRPr lang="cs-CZ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500"/>
              </a:spcBef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Mají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být preferovány školy s obory strategického nadregionálního významu.</a:t>
            </a:r>
          </a:p>
          <a:p>
            <a:pPr>
              <a:spcBef>
                <a:spcPts val="2400"/>
              </a:spcBef>
            </a:pPr>
            <a:r>
              <a:rPr lang="cs-CZ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 se jednat o projekty pro konkrétní </a:t>
            </a:r>
            <a:r>
              <a:rPr lang="cs-CZ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školy.</a:t>
            </a:r>
            <a:endParaRPr lang="cs-CZ" sz="2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44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48"/>
          <p:cNvPicPr>
            <a:picLocks noChangeAspect="1" noChangeArrowheads="1"/>
          </p:cNvPicPr>
          <p:nvPr/>
        </p:nvPicPr>
        <p:blipFill>
          <a:blip r:embed="rId3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49363" y="405000"/>
            <a:ext cx="7354638" cy="935999"/>
          </a:xfrm>
          <a:prstGeom prst="rect">
            <a:avLst/>
          </a:prstGeom>
          <a:solidFill>
            <a:schemeClr val="tx2"/>
          </a:solidFill>
          <a:ln w="9525">
            <a:solidFill>
              <a:srgbClr val="666699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spcBef>
                <a:spcPts val="600"/>
              </a:spcBef>
              <a:buFont typeface="Arial Unicode MS" pitchFamily="34" charset="-128"/>
              <a:buNone/>
              <a:defRPr/>
            </a:pPr>
            <a:r>
              <a:rPr lang="cs-CZ" altLang="cs-CZ" sz="2900" b="1" spc="-3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Jaké jsou hlavní kroky při tvorbě </a:t>
            </a:r>
            <a:r>
              <a:rPr lang="cs-CZ" altLang="cs-CZ" sz="2900" b="1" spc="-3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ŠAP/PA</a:t>
            </a:r>
            <a:r>
              <a:rPr lang="cs-CZ" altLang="cs-CZ" sz="2900" b="1" spc="-3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cs-CZ" altLang="cs-CZ" sz="2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</p:txBody>
      </p:sp>
      <p:sp>
        <p:nvSpPr>
          <p:cNvPr id="7174" name="TextovéPole 14"/>
          <p:cNvSpPr txBox="1">
            <a:spLocks noChangeArrowheads="1"/>
          </p:cNvSpPr>
          <p:nvPr/>
        </p:nvSpPr>
        <p:spPr bwMode="auto">
          <a:xfrm>
            <a:off x="324000" y="1701000"/>
            <a:ext cx="8496000" cy="446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Charakterizovat 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školu, její profil, záměry,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vize.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Provést 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analýzu stavu v jednotlivých oblastech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intervencí </a:t>
            </a:r>
          </a:p>
          <a:p>
            <a:pPr lvl="0"/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(využít  vyplněný dotazník šetření škol).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Stanovit 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priority v jednotlivých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oblastech. 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Stanovit 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cíle jednotlivých priorit a kritéria jejich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hodnocení.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Stanovit 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 konkretizovat úkoly (činnosti) vedoucí ke splnění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cílů a </a:t>
            </a:r>
            <a:r>
              <a:rPr lang="cs-CZ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pověřit odpovědné osoby za jejich splnění.</a:t>
            </a:r>
            <a:endParaRPr lang="cs-CZ" sz="2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Bef>
                <a:spcPts val="1200"/>
              </a:spcBef>
            </a:pPr>
            <a:r>
              <a:rPr lang="cs-CZ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Tyto </a:t>
            </a:r>
            <a:r>
              <a:rPr lang="cs-CZ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kroky jsou stejné pro ŠAP i PA.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PA se však může omezit 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jen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na vybranou oblast 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či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oblasti.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ŠAP zahrnuje všechny povinné strategické oblasti.</a:t>
            </a:r>
          </a:p>
          <a:p>
            <a:pPr lvl="0">
              <a:spcBef>
                <a:spcPts val="300"/>
              </a:spcBef>
            </a:pPr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812000" y="1430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999" y="549000"/>
            <a:ext cx="6891381" cy="746305"/>
          </a:xfr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Cíl akčního plánování</a:t>
            </a:r>
            <a:endParaRPr lang="cs-CZ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73000"/>
            <a:ext cx="8047350" cy="4403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Cílem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posílení strategického 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plánování. </a:t>
            </a:r>
          </a:p>
          <a:p>
            <a:pPr>
              <a:spcBef>
                <a:spcPts val="1800"/>
              </a:spcBef>
            </a:pP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Zvýšení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efektivity systému řízení a 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zvýšení kvality výsledků vzdělávání. </a:t>
            </a:r>
            <a:endParaRPr lang="cs-CZ"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Posílení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důležitosti dosahování stanovených cílů 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stanovení 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prioritních oblastí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jejich podpora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/.</a:t>
            </a:r>
            <a:endParaRPr lang="cs-CZ" dirty="0"/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31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0"/>
          <p:cNvSpPr>
            <a:spLocks noChangeArrowheads="1"/>
          </p:cNvSpPr>
          <p:nvPr/>
        </p:nvSpPr>
        <p:spPr bwMode="auto">
          <a:xfrm>
            <a:off x="756000" y="2853000"/>
            <a:ext cx="7345363" cy="63736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Tahoma" pitchFamily="34" charset="0"/>
              </a:rPr>
              <a:t>Čím začít?</a:t>
            </a:r>
            <a:endParaRPr lang="cs-CZ" sz="40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48"/>
          <p:cNvPicPr>
            <a:picLocks noChangeAspect="1" noChangeArrowheads="1"/>
          </p:cNvPicPr>
          <p:nvPr/>
        </p:nvPicPr>
        <p:blipFill>
          <a:blip r:embed="rId3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6001" y="405000"/>
            <a:ext cx="7488000" cy="864000"/>
          </a:xfrm>
          <a:prstGeom prst="rect">
            <a:avLst/>
          </a:prstGeom>
          <a:solidFill>
            <a:schemeClr val="tx2"/>
          </a:solidFill>
          <a:ln w="9525">
            <a:solidFill>
              <a:srgbClr val="666699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spcBef>
                <a:spcPts val="600"/>
              </a:spcBef>
              <a:buFont typeface="Arial Unicode MS" pitchFamily="34" charset="-128"/>
              <a:buNone/>
              <a:defRPr/>
            </a:pPr>
            <a:r>
              <a:rPr lang="cs-CZ" altLang="cs-CZ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Sestavení týmu </a:t>
            </a:r>
            <a:r>
              <a:rPr lang="cs-CZ" altLang="cs-CZ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 tvorbu </a:t>
            </a:r>
            <a:r>
              <a:rPr lang="cs-CZ" altLang="cs-CZ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ŠAP</a:t>
            </a:r>
          </a:p>
          <a:p>
            <a:pPr algn="ctr">
              <a:spcBef>
                <a:spcPts val="600"/>
              </a:spcBef>
              <a:buFont typeface="Arial Unicode MS" pitchFamily="34" charset="-128"/>
              <a:buNone/>
              <a:defRPr/>
            </a:pPr>
            <a:r>
              <a:rPr lang="cs-CZ" altLang="cs-CZ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Realizace v období říjen – listopad 2016</a:t>
            </a:r>
            <a:endParaRPr lang="cs-CZ" altLang="cs-CZ" sz="2000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7174" name="TextovéPole 14"/>
          <p:cNvSpPr txBox="1">
            <a:spLocks noChangeArrowheads="1"/>
          </p:cNvSpPr>
          <p:nvPr/>
        </p:nvSpPr>
        <p:spPr bwMode="auto">
          <a:xfrm>
            <a:off x="396000" y="1557000"/>
            <a:ext cx="8423999" cy="509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Interní  tým školy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vytvářející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ŠAP 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nebo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PA: 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0738" lvl="1" indent="-363538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Zástupce vedení 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školy, vybraní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vyučující 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(v průběhu možno doplnit podle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oblastí intervencí). 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0738" lvl="1" indent="-363538">
              <a:spcBef>
                <a:spcPts val="400"/>
              </a:spcBef>
              <a:buFont typeface="Symbol" panose="05050102010706020507" pitchFamily="18" charset="2"/>
              <a:buChar char=""/>
            </a:pP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 hlavní zpracovatel – postupně zpracovává výsledky diskusí </a:t>
            </a:r>
            <a:r>
              <a:rPr lang="cs-CZ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cs-CZ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výstupu – šablony ŠAP/PA.</a:t>
            </a:r>
            <a:endParaRPr lang="cs-CZ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1200"/>
              </a:spcBef>
            </a:pPr>
            <a:r>
              <a:rPr lang="cs-CZ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Širší partnerství 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projednávající východiska, priority, cíle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		doporučeno 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v případě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ŠAP: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0738" lvl="1" indent="-363538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Doplnění 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interního týmu o další relevantní aktéry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např. zřizovatel, zaměstnavatelé, školská rada, zástupce žáků, rodičů atd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.).</a:t>
            </a:r>
          </a:p>
          <a:p>
            <a:pPr marL="0" lvl="1">
              <a:spcBef>
                <a:spcPts val="1200"/>
              </a:spcBef>
            </a:pPr>
            <a:r>
              <a:rPr lang="cs-CZ" sz="2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Seznámení realizačního týmu se zaslanou metodikou a dokumenty od P-KAP! </a:t>
            </a:r>
            <a:endParaRPr lang="cs-CZ" sz="2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2" y="477000"/>
            <a:ext cx="7437437" cy="1008000"/>
          </a:xfr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altLang="cs-CZ" sz="2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 </a:t>
            </a:r>
            <a:r>
              <a:rPr lang="cs-CZ" altLang="cs-CZ" sz="27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řešit na prvním </a:t>
            </a:r>
            <a:r>
              <a:rPr lang="cs-CZ" altLang="cs-CZ" sz="2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setkání školního týmu?</a:t>
            </a:r>
            <a:br>
              <a:rPr lang="cs-CZ" altLang="cs-CZ" sz="2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altLang="cs-CZ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Realizace v období říjen – prosinec 2016</a:t>
            </a:r>
            <a:r>
              <a:rPr lang="cs-CZ" altLang="cs-CZ" sz="2000" dirty="0"/>
              <a:t>	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39837"/>
            <a:ext cx="8229600" cy="4569163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b="1" dirty="0" smtClean="0"/>
              <a:t> </a:t>
            </a:r>
            <a:r>
              <a:rPr lang="cs-CZ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Vstupní </a:t>
            </a:r>
            <a:r>
              <a:rPr lang="cs-CZ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- ujasnění východisek:</a:t>
            </a:r>
          </a:p>
          <a:p>
            <a:pPr>
              <a:spcBef>
                <a:spcPts val="800"/>
              </a:spcBef>
              <a:buFont typeface="Symbol" panose="05050102010706020507" pitchFamily="18" charset="2"/>
              <a:buChar char=""/>
            </a:pPr>
            <a:r>
              <a:rPr lang="cs-CZ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proč </a:t>
            </a:r>
            <a:r>
              <a:rPr lang="cs-CZ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chce škola ŠAP tvořit, </a:t>
            </a:r>
          </a:p>
          <a:p>
            <a:pPr>
              <a:spcBef>
                <a:spcPts val="800"/>
              </a:spcBef>
              <a:buFont typeface="Symbol" panose="05050102010706020507" pitchFamily="18" charset="2"/>
              <a:buChar char=""/>
            </a:pPr>
            <a:r>
              <a:rPr lang="cs-CZ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zda </a:t>
            </a:r>
            <a:r>
              <a:rPr lang="cs-CZ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 v úmyslu věnovat se </a:t>
            </a:r>
            <a:r>
              <a:rPr lang="cs-CZ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dlouhodobějšímu plánování</a:t>
            </a:r>
            <a:r>
              <a:rPr lang="cs-CZ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spcBef>
                <a:spcPts val="800"/>
              </a:spcBef>
              <a:buFont typeface="Symbol" panose="05050102010706020507" pitchFamily="18" charset="2"/>
              <a:buChar char=""/>
            </a:pPr>
            <a:r>
              <a:rPr lang="cs-CZ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které </a:t>
            </a:r>
            <a:r>
              <a:rPr lang="cs-CZ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oblasti jsou pro ni klíčové, </a:t>
            </a:r>
          </a:p>
          <a:p>
            <a:pPr>
              <a:spcBef>
                <a:spcPts val="800"/>
              </a:spcBef>
              <a:buFont typeface="Symbol" panose="05050102010706020507" pitchFamily="18" charset="2"/>
              <a:buChar char=""/>
            </a:pPr>
            <a:r>
              <a:rPr lang="cs-CZ" sz="31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 </a:t>
            </a:r>
            <a:r>
              <a:rPr lang="cs-CZ" sz="31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kterých zdrojů (dokumentů, údajů, statistik </a:t>
            </a:r>
            <a:r>
              <a:rPr lang="cs-CZ" sz="31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apod</a:t>
            </a:r>
            <a:r>
              <a:rPr lang="cs-CZ" sz="31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lze v dalším postupu vycházet,</a:t>
            </a:r>
            <a:endParaRPr lang="cs-CZ" sz="3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800"/>
              </a:spcBef>
              <a:buFont typeface="Symbol" panose="05050102010706020507" pitchFamily="18" charset="2"/>
              <a:buChar char=""/>
            </a:pPr>
            <a:r>
              <a:rPr lang="cs-CZ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rozdělení </a:t>
            </a:r>
            <a:r>
              <a:rPr lang="cs-CZ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rolí - kdo s čím může přispět, kdo za </a:t>
            </a:r>
            <a:r>
              <a:rPr lang="cs-CZ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bude </a:t>
            </a:r>
            <a:r>
              <a:rPr lang="cs-CZ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zodpovídat</a:t>
            </a:r>
            <a:r>
              <a:rPr lang="cs-CZ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cs-CZ" sz="3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Prostudování zaslaných dokumentů </a:t>
            </a:r>
            <a:br>
              <a:rPr lang="cs-CZ" sz="3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3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 intervenčním oblastem a metodiky od P-KAP.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2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2" y="477000"/>
            <a:ext cx="7437437" cy="1007999"/>
          </a:xfr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2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Prostředky podpory školy </a:t>
            </a:r>
            <a:br>
              <a:rPr lang="cs-CZ" sz="2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tvorbě plánů</a:t>
            </a:r>
            <a:endParaRPr lang="cs-CZ" sz="2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7000"/>
            <a:ext cx="8362800" cy="420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Metodická podpora  P-KAP NUV Praha:</a:t>
            </a:r>
          </a:p>
          <a:p>
            <a:pPr marL="0" indent="0">
              <a:buNone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Metodika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tvorby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ŠAP a PA</a:t>
            </a:r>
          </a:p>
          <a:p>
            <a:pPr marL="0" indent="0">
              <a:buNone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příloha Šablona ŠAP a PA</a:t>
            </a:r>
          </a:p>
          <a:p>
            <a:pPr>
              <a:buFontTx/>
              <a:buChar char="-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Metodika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tvorby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ŠAP  příloha PŘÍKLADY uplatnění</a:t>
            </a:r>
          </a:p>
          <a:p>
            <a:pPr marL="0" indent="0">
              <a:buNone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povinných oblastí intervencí 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cs-CZ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Podklady v elektronické verzi byly </a:t>
            </a:r>
            <a:r>
              <a:rPr lang="cs-CZ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školám zaslány </a:t>
            </a:r>
            <a:r>
              <a:rPr lang="cs-CZ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17.10.2016.</a:t>
            </a:r>
            <a:endParaRPr lang="cs-CZ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93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0"/>
            <a:ext cx="8229600" cy="57852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Prostředky podpory školy </a:t>
            </a:r>
            <a:br>
              <a:rPr lang="cs-CZ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</a:t>
            </a:r>
            <a:r>
              <a:rPr lang="cs-CZ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Prostře</a:t>
            </a:r>
            <a:br>
              <a:rPr lang="cs-CZ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</a:t>
            </a:r>
            <a:r>
              <a:rPr lang="cs-CZ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tvorbě plánů</a:t>
            </a:r>
            <a:r>
              <a:rPr lang="cs-CZ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tvorbě plánů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3001"/>
            <a:ext cx="8229600" cy="3993162"/>
          </a:xfrm>
        </p:spPr>
        <p:txBody>
          <a:bodyPr anchor="ctr">
            <a:normAutofit/>
          </a:bodyPr>
          <a:lstStyle/>
          <a:p>
            <a:pPr marL="216000" lvl="1" indent="0">
              <a:spcBef>
                <a:spcPts val="0"/>
              </a:spcBef>
              <a:buClr>
                <a:srgbClr val="3366CC"/>
              </a:buClr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semináře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přípravě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ŠAP/PA 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6000" lvl="1" indent="0">
              <a:spcBef>
                <a:spcPts val="0"/>
              </a:spcBef>
              <a:buClr>
                <a:srgbClr val="3366CC"/>
              </a:buClr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příprava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podpůrných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materiálů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6000" lvl="1" indent="0">
              <a:spcBef>
                <a:spcPts val="0"/>
              </a:spcBef>
              <a:buClr>
                <a:srgbClr val="3366CC"/>
              </a:buClr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přímá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se školami při přípravě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ŠAP/PA -               monitorování realizace ŠAP/PA, poskytování zpětné</a:t>
            </a:r>
          </a:p>
          <a:p>
            <a:pPr marL="216000" lvl="1" indent="0">
              <a:spcBef>
                <a:spcPts val="0"/>
              </a:spcBef>
              <a:buClr>
                <a:srgbClr val="3366CC"/>
              </a:buClr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vazby</a:t>
            </a:r>
          </a:p>
          <a:p>
            <a:pPr marL="216000" lvl="1" indent="0">
              <a:spcBef>
                <a:spcPts val="0"/>
              </a:spcBef>
              <a:buClr>
                <a:srgbClr val="3366CC"/>
              </a:buClr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vyhodnocení realizace ŠAP/PA, formulování doporučení                     pro přípravu dalších ŠAP/PA</a:t>
            </a:r>
          </a:p>
          <a:p>
            <a:pPr marL="216000" lvl="1" indent="0">
              <a:spcBef>
                <a:spcPts val="0"/>
              </a:spcBef>
              <a:buClr>
                <a:srgbClr val="3366CC"/>
              </a:buClr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zajištění výměny zkušeností škol s akčním plánováním</a:t>
            </a:r>
          </a:p>
          <a:p>
            <a:pPr marL="216000" lvl="1" indent="0">
              <a:spcBef>
                <a:spcPts val="0"/>
              </a:spcBef>
              <a:buClr>
                <a:srgbClr val="3366CC"/>
              </a:buClr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zajištění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sběru příkladů dobré praxe a jejich zveřejnění.</a:t>
            </a:r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249362" y="693000"/>
            <a:ext cx="7437437" cy="936000"/>
          </a:xfrm>
          <a:prstGeom prst="rect">
            <a:avLst/>
          </a:prstGeo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Metodická podpora školy </a:t>
            </a:r>
            <a:br>
              <a:rPr lang="cs-CZ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tvorbě plánů</a:t>
            </a:r>
            <a:endParaRPr lang="cs-CZ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9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200" y="477000"/>
            <a:ext cx="7498800" cy="1152000"/>
          </a:xfr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2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Prostředky podpory školy </a:t>
            </a:r>
            <a:r>
              <a:rPr lang="cs-CZ" sz="2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</a:t>
            </a:r>
            <a:r>
              <a:rPr lang="cs-CZ" sz="2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tvorbě </a:t>
            </a:r>
            <a:r>
              <a:rPr lang="cs-CZ" sz="2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plánů    </a:t>
            </a:r>
            <a:br>
              <a:rPr lang="cs-CZ" sz="2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cs-CZ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Realizace v období od počátku roku 2017 - 2021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7000"/>
            <a:ext cx="8229600" cy="4209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Semináře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akční plánování,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výměna zkušeností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dvoudenní (</a:t>
            </a:r>
            <a:r>
              <a:rPr lang="cs-CZ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rozsahu 16 hodin) </a:t>
            </a:r>
            <a:r>
              <a:rPr lang="cs-CZ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cs-CZ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8</a:t>
            </a:r>
            <a:endParaRPr lang="cs-CZ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"/>
            </a:pPr>
            <a:endParaRPr lang="cs-CZ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Semináře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setkání platforem,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webináře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konzultace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jednodenní </a:t>
            </a:r>
            <a:r>
              <a:rPr lang="cs-CZ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 rozsahu 4 hodiny) 	</a:t>
            </a:r>
            <a:r>
              <a:rPr lang="cs-CZ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139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Podporu bude poskytovat odborný garant projektu P-KAP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vyžádání školy.</a:t>
            </a:r>
            <a:r>
              <a:rPr lang="cs-CZ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latin typeface="Calibri" panose="020F0502020204030204" pitchFamily="34" charset="0"/>
              </a:rPr>
              <a:t>Zpracovaný ŠAP a PA </a:t>
            </a:r>
            <a:r>
              <a:rPr lang="cs-CZ" sz="2400" b="1" dirty="0">
                <a:latin typeface="Calibri" panose="020F0502020204030204" pitchFamily="34" charset="0"/>
              </a:rPr>
              <a:t>pro rozvoj vzdělávání školy, </a:t>
            </a:r>
            <a:r>
              <a:rPr lang="cs-CZ" sz="2400" b="1" dirty="0" smtClean="0">
                <a:latin typeface="Calibri" panose="020F0502020204030204" pitchFamily="34" charset="0"/>
              </a:rPr>
              <a:t>bude </a:t>
            </a:r>
            <a:r>
              <a:rPr lang="cs-CZ" sz="2400" b="1" dirty="0">
                <a:latin typeface="Calibri" panose="020F0502020204030204" pitchFamily="34" charset="0"/>
              </a:rPr>
              <a:t>posouzen a odsouhlasen odborným garantem ve spolupráci s realizačním týmem. 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044000" y="3573000"/>
            <a:ext cx="7416000" cy="2160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buFont typeface="Arial Unicode MS" pitchFamily="34" charset="-128"/>
              <a:buNone/>
            </a:pPr>
            <a:endParaRPr lang="cs-CZ" alt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buFont typeface="Arial Unicode MS" pitchFamily="34" charset="-128"/>
              <a:buNone/>
            </a:pPr>
            <a:endParaRPr lang="cs-CZ" alt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buFont typeface="Arial Unicode MS" pitchFamily="34" charset="-128"/>
              <a:buNone/>
            </a:pPr>
            <a:r>
              <a:rPr lang="cs-CZ" alt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Olomouc, 24. 10. 2016	</a:t>
            </a:r>
            <a:r>
              <a:rPr lang="cs-CZ" altLang="cs-CZ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	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PaedDr</a:t>
            </a: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Jiří Polášek</a:t>
            </a:r>
          </a:p>
          <a:p>
            <a:pPr>
              <a:spcBef>
                <a:spcPts val="300"/>
              </a:spcBef>
              <a:buFont typeface="Arial Unicode MS" pitchFamily="34" charset="-128"/>
              <a:buNone/>
            </a:pP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odborný garant P-KAP</a:t>
            </a:r>
          </a:p>
          <a:p>
            <a:pPr>
              <a:spcBef>
                <a:spcPts val="300"/>
              </a:spcBef>
              <a:buFont typeface="Arial Unicode MS" pitchFamily="34" charset="-128"/>
              <a:buNone/>
            </a:pP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pro Olomoucký kraj</a:t>
            </a:r>
          </a:p>
          <a:p>
            <a:pPr>
              <a:spcBef>
                <a:spcPts val="300"/>
              </a:spcBef>
              <a:buFont typeface="Arial Unicode MS" pitchFamily="34" charset="-128"/>
              <a:buNone/>
            </a:pP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jiri.polasek@nuv.cz</a:t>
            </a:r>
            <a:endParaRPr lang="cs-CZ" alt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buFont typeface="Arial Unicode MS" pitchFamily="34" charset="-128"/>
              <a:buNone/>
            </a:pPr>
            <a:endParaRPr lang="cs-CZ" altLang="cs-CZ" sz="2200" dirty="0">
              <a:solidFill>
                <a:schemeClr val="tx1"/>
              </a:solidFill>
            </a:endParaRPr>
          </a:p>
          <a:p>
            <a:pPr>
              <a:buFont typeface="Arial Unicode MS" pitchFamily="34" charset="-128"/>
              <a:buNone/>
            </a:pPr>
            <a:endParaRPr lang="cs-CZ" altLang="cs-CZ" sz="22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Font typeface="Arial Unicode MS" pitchFamily="34" charset="-128"/>
              <a:buNone/>
            </a:pPr>
            <a:r>
              <a:rPr lang="cs-CZ" altLang="cs-CZ" sz="2200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1800"/>
              </a:spcBef>
              <a:buFont typeface="Arial Unicode MS" pitchFamily="34" charset="-128"/>
              <a:buNone/>
            </a:pPr>
            <a:endParaRPr lang="cs-CZ" altLang="cs-CZ" sz="22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 Unicode MS" pitchFamily="34" charset="-128"/>
              <a:buNone/>
            </a:pPr>
            <a:endParaRPr lang="cs-CZ" altLang="cs-CZ" sz="2000" dirty="0">
              <a:solidFill>
                <a:schemeClr val="tx1"/>
              </a:solidFill>
            </a:endParaRPr>
          </a:p>
          <a:p>
            <a:pPr>
              <a:spcBef>
                <a:spcPct val="10000"/>
              </a:spcBef>
              <a:buFont typeface="Arial Unicode MS" pitchFamily="34" charset="-128"/>
              <a:buNone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spcBef>
                <a:spcPct val="5000"/>
              </a:spcBef>
              <a:buFont typeface="Arial Unicode MS" pitchFamily="34" charset="-128"/>
              <a:buNone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spcBef>
                <a:spcPct val="40000"/>
              </a:spcBef>
              <a:buFont typeface="Arial Unicode MS" pitchFamily="34" charset="-128"/>
              <a:buNone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spcBef>
                <a:spcPct val="80000"/>
              </a:spcBef>
              <a:buFont typeface="Arial Unicode MS" pitchFamily="34" charset="-128"/>
              <a:buNone/>
            </a:pPr>
            <a:endParaRPr lang="cs-CZ" altLang="cs-CZ" sz="18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Arial Unicode MS" pitchFamily="34" charset="-128"/>
              <a:buNone/>
            </a:pPr>
            <a:endParaRPr lang="cs-CZ" altLang="cs-CZ" sz="18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pic>
        <p:nvPicPr>
          <p:cNvPr id="9219" name="Obrázek 48"/>
          <p:cNvPicPr>
            <a:picLocks noChangeAspect="1" noChangeArrowheads="1"/>
          </p:cNvPicPr>
          <p:nvPr/>
        </p:nvPicPr>
        <p:blipFill>
          <a:blip r:embed="rId4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116000" y="2061000"/>
            <a:ext cx="7200000" cy="1728000"/>
          </a:xfrm>
          <a:prstGeom prst="rect">
            <a:avLst/>
          </a:prstGeo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cs-CZ" alt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cs-CZ" alt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</a:t>
            </a:r>
            <a:r>
              <a:rPr lang="cs-CZ" alt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Vám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2" y="549000"/>
            <a:ext cx="7348219" cy="864000"/>
          </a:xfr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východiska tvorby plánů</a:t>
            </a:r>
            <a:endParaRPr lang="cs-CZ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00" y="1690689"/>
            <a:ext cx="8280000" cy="447431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Tvorba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školních akčních plánů (ŠAP) je součástí postupně se rozvíjejícího modelu krajského akčního 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plánování.</a:t>
            </a:r>
          </a:p>
          <a:p>
            <a:pPr>
              <a:spcBef>
                <a:spcPts val="1800"/>
              </a:spcBef>
            </a:pPr>
            <a:r>
              <a:rPr lang="cs-CZ" sz="29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Tvorba </a:t>
            </a:r>
            <a:r>
              <a:rPr lang="cs-CZ" sz="2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ŠAP </a:t>
            </a:r>
            <a:r>
              <a:rPr lang="cs-CZ" sz="29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</a:t>
            </a:r>
            <a:r>
              <a:rPr lang="cs-CZ" sz="2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klíčovým východiskem v tomto </a:t>
            </a:r>
            <a:r>
              <a:rPr lang="cs-CZ" sz="29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procesu.</a:t>
            </a:r>
          </a:p>
          <a:p>
            <a:pPr>
              <a:spcBef>
                <a:spcPts val="1800"/>
              </a:spcBef>
            </a:pP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Školní akční plán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(ŠAP) je strategický dokument, který bude 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vycházet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dosavadních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strategických a koncepčních 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materiálů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školy. 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76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4000" y="525911"/>
            <a:ext cx="7111349" cy="1175089"/>
          </a:xfr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Tahoma" pitchFamily="34" charset="0"/>
              </a:rPr>
              <a:t>Zasazení </a:t>
            </a: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akčního plánování </a:t>
            </a:r>
            <a:br>
              <a:rPr lang="cs-CZ" sz="36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do širšího kontextu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33000"/>
            <a:ext cx="7886700" cy="4043963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Nový model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snaží propojit cíle v oblasti vzdělávání na 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úrovni:</a:t>
            </a:r>
          </a:p>
          <a:p>
            <a:pPr marL="1977300" lvl="3" indent="-540000">
              <a:buFont typeface="Symbol" panose="05050102010706020507" pitchFamily="18" charset="2"/>
              <a:buChar char=""/>
            </a:pPr>
            <a:r>
              <a:rPr lang="cs-CZ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národní </a:t>
            </a:r>
          </a:p>
          <a:p>
            <a:pPr marL="1977300" lvl="3" indent="-540000">
              <a:buFont typeface="Symbol" panose="05050102010706020507" pitchFamily="18" charset="2"/>
              <a:buChar char=""/>
            </a:pPr>
            <a:r>
              <a:rPr lang="cs-CZ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krajské </a:t>
            </a:r>
          </a:p>
          <a:p>
            <a:pPr marL="1977300" lvl="3" indent="-540000">
              <a:buFont typeface="Symbol" panose="05050102010706020507" pitchFamily="18" charset="2"/>
              <a:buChar char=""/>
            </a:pPr>
            <a:r>
              <a:rPr lang="cs-CZ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školské </a:t>
            </a:r>
            <a:endParaRPr lang="cs-CZ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21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8"/>
          <p:cNvPicPr>
            <a:picLocks noChangeAspect="1" noChangeArrowheads="1"/>
          </p:cNvPicPr>
          <p:nvPr/>
        </p:nvPicPr>
        <p:blipFill>
          <a:blip r:embed="rId3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http://www.drevoastavby.cz/images/stories/doporucujeme/Nebytovy%20budovy_Otaznik1.jpg"/>
          <p:cNvPicPr>
            <a:picLocks noChangeAspect="1" noChangeArrowheads="1"/>
          </p:cNvPicPr>
          <p:nvPr/>
        </p:nvPicPr>
        <p:blipFill>
          <a:blip r:embed="rId4" cstate="print"/>
          <a:srcRect l="9442" r="7726" b="2190"/>
          <a:stretch>
            <a:fillRect/>
          </a:stretch>
        </p:blipFill>
        <p:spPr bwMode="auto">
          <a:xfrm>
            <a:off x="358775" y="1160463"/>
            <a:ext cx="84264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267549" y="261000"/>
            <a:ext cx="7389304" cy="991787"/>
          </a:xfrm>
          <a:prstGeom prst="rect">
            <a:avLst/>
          </a:prstGeom>
          <a:solidFill>
            <a:schemeClr val="tx2"/>
          </a:solidFill>
          <a:ln w="9525">
            <a:solidFill>
              <a:srgbClr val="666699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spcBef>
                <a:spcPts val="600"/>
              </a:spcBef>
              <a:buFont typeface="Arial Unicode MS" pitchFamily="34" charset="-128"/>
              <a:buNone/>
              <a:defRPr/>
            </a:pPr>
            <a:r>
              <a:rPr lang="cs-CZ" altLang="cs-CZ" sz="2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Jaké jsou hlavní dokumenty a aktéři </a:t>
            </a:r>
            <a:r>
              <a:rPr lang="cs-CZ" altLang="cs-CZ" sz="2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2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2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altLang="cs-CZ" sz="2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čemu se směřuje? </a:t>
            </a:r>
            <a:r>
              <a:rPr lang="cs-CZ" altLang="cs-CZ" sz="2200" dirty="0">
                <a:solidFill>
                  <a:schemeClr val="tx1"/>
                </a:solidFill>
              </a:rPr>
              <a:t>	</a:t>
            </a:r>
            <a:endParaRPr lang="cs-CZ" altLang="cs-CZ" sz="18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pic>
        <p:nvPicPr>
          <p:cNvPr id="4101" name="Obrázek 48"/>
          <p:cNvPicPr>
            <a:picLocks noChangeAspect="1" noChangeArrowheads="1"/>
          </p:cNvPicPr>
          <p:nvPr/>
        </p:nvPicPr>
        <p:blipFill>
          <a:blip r:embed="rId3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1726762" y="2385775"/>
            <a:ext cx="757238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1700" dirty="0">
                <a:solidFill>
                  <a:schemeClr val="tx1"/>
                </a:solidFill>
                <a:latin typeface="Tahoma" pitchFamily="34" charset="0"/>
              </a:rPr>
              <a:t>IROP</a:t>
            </a:r>
          </a:p>
        </p:txBody>
      </p:sp>
      <p:sp>
        <p:nvSpPr>
          <p:cNvPr id="2" name="Zástupný symbol pro obsah 2"/>
          <p:cNvSpPr txBox="1">
            <a:spLocks/>
          </p:cNvSpPr>
          <p:nvPr/>
        </p:nvSpPr>
        <p:spPr bwMode="auto">
          <a:xfrm>
            <a:off x="3240088" y="2385775"/>
            <a:ext cx="863600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1700" dirty="0">
                <a:solidFill>
                  <a:schemeClr val="tx1"/>
                </a:solidFill>
                <a:latin typeface="Tahoma" pitchFamily="34" charset="0"/>
              </a:rPr>
              <a:t>OP VVV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2556000" y="2996963"/>
            <a:ext cx="2160000" cy="6124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1700" dirty="0">
                <a:solidFill>
                  <a:schemeClr val="tx1"/>
                </a:solidFill>
                <a:latin typeface="Tahoma" pitchFamily="34" charset="0"/>
              </a:rPr>
              <a:t>Strategické oblasti</a:t>
            </a:r>
          </a:p>
          <a:p>
            <a:pPr algn="ctr">
              <a:buFont typeface="Arial" charset="0"/>
              <a:buNone/>
            </a:pPr>
            <a:r>
              <a:rPr lang="cs-CZ" sz="1700" dirty="0">
                <a:solidFill>
                  <a:schemeClr val="tx1"/>
                </a:solidFill>
                <a:latin typeface="Tahoma" pitchFamily="34" charset="0"/>
              </a:rPr>
              <a:t>(oblasti intervencí)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3348000" y="5661000"/>
            <a:ext cx="12240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2000" b="1" dirty="0">
                <a:solidFill>
                  <a:schemeClr val="tx1"/>
                </a:solidFill>
                <a:latin typeface="Tahoma" pitchFamily="34" charset="0"/>
              </a:rPr>
              <a:t>ŠAP, </a:t>
            </a:r>
            <a:r>
              <a:rPr lang="cs-CZ" sz="2000" b="1" dirty="0" smtClean="0">
                <a:solidFill>
                  <a:schemeClr val="tx1"/>
                </a:solidFill>
                <a:latin typeface="Tahoma" pitchFamily="34" charset="0"/>
              </a:rPr>
              <a:t>PA</a:t>
            </a:r>
            <a:endParaRPr lang="cs-CZ" sz="20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11" name="Zástupný symbol pro obsah 2"/>
          <p:cNvSpPr txBox="1">
            <a:spLocks/>
          </p:cNvSpPr>
          <p:nvPr/>
        </p:nvSpPr>
        <p:spPr bwMode="auto">
          <a:xfrm>
            <a:off x="646763" y="2061000"/>
            <a:ext cx="757237" cy="395288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2000" b="1" dirty="0">
                <a:solidFill>
                  <a:schemeClr val="bg1"/>
                </a:solidFill>
                <a:latin typeface="Tahoma" pitchFamily="34" charset="0"/>
              </a:rPr>
              <a:t>ČR</a:t>
            </a:r>
          </a:p>
        </p:txBody>
      </p:sp>
      <p:sp>
        <p:nvSpPr>
          <p:cNvPr id="4112" name="Zástupný symbol pro obsah 2"/>
          <p:cNvSpPr txBox="1">
            <a:spLocks/>
          </p:cNvSpPr>
          <p:nvPr/>
        </p:nvSpPr>
        <p:spPr bwMode="auto">
          <a:xfrm>
            <a:off x="646763" y="4328125"/>
            <a:ext cx="829237" cy="396875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2000" b="1" dirty="0">
                <a:solidFill>
                  <a:schemeClr val="bg1"/>
                </a:solidFill>
                <a:latin typeface="Tahoma" pitchFamily="34" charset="0"/>
              </a:rPr>
              <a:t>Kraj</a:t>
            </a:r>
          </a:p>
        </p:txBody>
      </p:sp>
      <p:sp>
        <p:nvSpPr>
          <p:cNvPr id="4113" name="Zástupný symbol pro obsah 2"/>
          <p:cNvSpPr txBox="1">
            <a:spLocks/>
          </p:cNvSpPr>
          <p:nvPr/>
        </p:nvSpPr>
        <p:spPr bwMode="auto">
          <a:xfrm>
            <a:off x="624681" y="5589000"/>
            <a:ext cx="851319" cy="430775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2000" b="1" dirty="0">
                <a:solidFill>
                  <a:schemeClr val="bg1"/>
                </a:solidFill>
                <a:latin typeface="Tahoma" pitchFamily="34" charset="0"/>
              </a:rPr>
              <a:t>Škola</a:t>
            </a:r>
          </a:p>
        </p:txBody>
      </p:sp>
      <p:sp>
        <p:nvSpPr>
          <p:cNvPr id="4114" name="Line 38"/>
          <p:cNvSpPr>
            <a:spLocks noChangeShapeType="1"/>
          </p:cNvSpPr>
          <p:nvPr/>
        </p:nvSpPr>
        <p:spPr bwMode="auto">
          <a:xfrm>
            <a:off x="0" y="3717000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8000" tIns="10800" rIns="18000" bIns="10800"/>
          <a:lstStyle/>
          <a:p>
            <a:endParaRPr lang="cs-CZ" dirty="0"/>
          </a:p>
        </p:txBody>
      </p:sp>
      <p:sp>
        <p:nvSpPr>
          <p:cNvPr id="4115" name="Line 39"/>
          <p:cNvSpPr>
            <a:spLocks noChangeShapeType="1"/>
          </p:cNvSpPr>
          <p:nvPr/>
        </p:nvSpPr>
        <p:spPr bwMode="auto">
          <a:xfrm>
            <a:off x="0" y="5373000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8000" tIns="10800" rIns="18000" bIns="10800"/>
          <a:lstStyle/>
          <a:p>
            <a:endParaRPr lang="cs-CZ" dirty="0"/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1726762" y="4293000"/>
            <a:ext cx="757238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2000" b="1" dirty="0">
                <a:solidFill>
                  <a:schemeClr val="tx1"/>
                </a:solidFill>
                <a:latin typeface="Tahoma" pitchFamily="34" charset="0"/>
              </a:rPr>
              <a:t>RAP</a:t>
            </a:r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2052000" y="2744550"/>
            <a:ext cx="0" cy="1530406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18000" tIns="10800" rIns="18000" bIns="10800"/>
          <a:lstStyle/>
          <a:p>
            <a:endParaRPr lang="cs-CZ" dirty="0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3635375" y="2744550"/>
            <a:ext cx="0" cy="252413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18000" tIns="10800" rIns="18000" bIns="10800"/>
          <a:lstStyle/>
          <a:p>
            <a:endParaRPr lang="cs-CZ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3204337" y="1773000"/>
            <a:ext cx="1871663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1700" dirty="0">
                <a:solidFill>
                  <a:schemeClr val="tx1"/>
                </a:solidFill>
                <a:latin typeface="Tahoma" pitchFamily="34" charset="0"/>
              </a:rPr>
              <a:t>Strategie VP 2020</a:t>
            </a:r>
          </a:p>
        </p:txBody>
      </p:sp>
      <p:sp>
        <p:nvSpPr>
          <p:cNvPr id="4155" name="Line 59"/>
          <p:cNvSpPr>
            <a:spLocks noChangeShapeType="1"/>
          </p:cNvSpPr>
          <p:nvPr/>
        </p:nvSpPr>
        <p:spPr bwMode="auto">
          <a:xfrm>
            <a:off x="3635375" y="2133363"/>
            <a:ext cx="0" cy="252412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18000" tIns="10800" rIns="18000" bIns="10800"/>
          <a:lstStyle/>
          <a:p>
            <a:endParaRPr lang="cs-CZ" dirty="0"/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1692600" y="1773000"/>
            <a:ext cx="1295400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1700" dirty="0">
                <a:solidFill>
                  <a:schemeClr val="tx1"/>
                </a:solidFill>
                <a:latin typeface="Tahoma" pitchFamily="34" charset="0"/>
              </a:rPr>
              <a:t>Strategie </a:t>
            </a:r>
            <a:r>
              <a:rPr lang="cs-CZ" sz="1700" dirty="0" smtClean="0">
                <a:solidFill>
                  <a:schemeClr val="tx1"/>
                </a:solidFill>
                <a:latin typeface="Tahoma" pitchFamily="34" charset="0"/>
              </a:rPr>
              <a:t>RR</a:t>
            </a:r>
            <a:endParaRPr lang="cs-CZ" sz="17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>
            <a:off x="2052000" y="2133363"/>
            <a:ext cx="0" cy="252412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18000" tIns="10800" rIns="18000" bIns="10800"/>
          <a:lstStyle/>
          <a:p>
            <a:endParaRPr lang="cs-CZ" dirty="0"/>
          </a:p>
        </p:txBody>
      </p:sp>
      <p:sp>
        <p:nvSpPr>
          <p:cNvPr id="4158" name="Line 62"/>
          <p:cNvSpPr>
            <a:spLocks noChangeShapeType="1"/>
          </p:cNvSpPr>
          <p:nvPr/>
        </p:nvSpPr>
        <p:spPr bwMode="auto">
          <a:xfrm>
            <a:off x="3707374" y="4653000"/>
            <a:ext cx="626" cy="1007112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18000" tIns="10800" rIns="18000" bIns="10800"/>
          <a:lstStyle/>
          <a:p>
            <a:endParaRPr lang="cs-CZ" dirty="0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 bwMode="auto">
          <a:xfrm>
            <a:off x="1728650" y="5661000"/>
            <a:ext cx="1403350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1700" dirty="0">
                <a:solidFill>
                  <a:schemeClr val="tx1"/>
                </a:solidFill>
                <a:latin typeface="Tahoma" pitchFamily="34" charset="0"/>
              </a:rPr>
              <a:t>Potřeby škol</a:t>
            </a:r>
          </a:p>
        </p:txBody>
      </p:sp>
      <p:sp>
        <p:nvSpPr>
          <p:cNvPr id="4175" name="Line 79"/>
          <p:cNvSpPr>
            <a:spLocks noChangeShapeType="1"/>
          </p:cNvSpPr>
          <p:nvPr/>
        </p:nvSpPr>
        <p:spPr bwMode="auto">
          <a:xfrm>
            <a:off x="3132000" y="5877000"/>
            <a:ext cx="216000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18000" tIns="10800" rIns="18000" bIns="10800"/>
          <a:lstStyle/>
          <a:p>
            <a:endParaRPr lang="cs-CZ" dirty="0"/>
          </a:p>
        </p:txBody>
      </p:sp>
      <p:sp>
        <p:nvSpPr>
          <p:cNvPr id="4184" name="Line 88"/>
          <p:cNvSpPr>
            <a:spLocks noChangeShapeType="1"/>
          </p:cNvSpPr>
          <p:nvPr/>
        </p:nvSpPr>
        <p:spPr bwMode="auto">
          <a:xfrm flipV="1">
            <a:off x="2556001" y="4755000"/>
            <a:ext cx="1024324" cy="90600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18000" tIns="10800" rIns="18000" bIns="10800"/>
          <a:lstStyle/>
          <a:p>
            <a:endParaRPr lang="cs-CZ" dirty="0"/>
          </a:p>
        </p:txBody>
      </p:sp>
      <p:sp>
        <p:nvSpPr>
          <p:cNvPr id="4187" name="Line 91"/>
          <p:cNvSpPr>
            <a:spLocks noChangeShapeType="1"/>
          </p:cNvSpPr>
          <p:nvPr/>
        </p:nvSpPr>
        <p:spPr bwMode="auto">
          <a:xfrm flipH="1">
            <a:off x="3671886" y="3609375"/>
            <a:ext cx="1" cy="683625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18000" tIns="10800" rIns="18000" bIns="10800"/>
          <a:lstStyle/>
          <a:p>
            <a:endParaRPr lang="cs-CZ" dirty="0"/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 bwMode="auto">
          <a:xfrm>
            <a:off x="3240088" y="4293000"/>
            <a:ext cx="757237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2000" b="1" dirty="0">
                <a:solidFill>
                  <a:schemeClr val="tx1"/>
                </a:solidFill>
                <a:latin typeface="Tahoma" pitchFamily="34" charset="0"/>
              </a:rPr>
              <a:t>KAP</a:t>
            </a:r>
          </a:p>
        </p:txBody>
      </p:sp>
      <p:sp>
        <p:nvSpPr>
          <p:cNvPr id="4189" name="Line 93"/>
          <p:cNvSpPr>
            <a:spLocks noChangeShapeType="1"/>
          </p:cNvSpPr>
          <p:nvPr/>
        </p:nvSpPr>
        <p:spPr bwMode="auto">
          <a:xfrm>
            <a:off x="2303463" y="4724400"/>
            <a:ext cx="936625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18000" tIns="10800" rIns="18000" bIns="10800"/>
          <a:lstStyle/>
          <a:p>
            <a:endParaRPr lang="cs-CZ" dirty="0"/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075999" y="5157000"/>
            <a:ext cx="1546667" cy="432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Projekty škol</a:t>
            </a:r>
          </a:p>
        </p:txBody>
      </p:sp>
      <p:sp>
        <p:nvSpPr>
          <p:cNvPr id="44" name="Text Box 1"/>
          <p:cNvSpPr txBox="1">
            <a:spLocks noChangeArrowheads="1"/>
          </p:cNvSpPr>
          <p:nvPr/>
        </p:nvSpPr>
        <p:spPr bwMode="auto">
          <a:xfrm>
            <a:off x="5076000" y="5661000"/>
            <a:ext cx="1872000" cy="432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Další </a:t>
            </a:r>
            <a:r>
              <a:rPr kumimoji="0" lang="cs-CZ" sz="17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aktivity</a:t>
            </a:r>
            <a:r>
              <a:rPr kumimoji="0" lang="cs-C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škol</a:t>
            </a:r>
          </a:p>
        </p:txBody>
      </p: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5075999" y="3861000"/>
            <a:ext cx="1546667" cy="432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Projekty krajů</a:t>
            </a:r>
          </a:p>
        </p:txBody>
      </p:sp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5076000" y="4365000"/>
            <a:ext cx="1872000" cy="432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Další</a:t>
            </a:r>
            <a:r>
              <a:rPr kumimoji="0" lang="cs-CZ" sz="17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aktivity</a:t>
            </a:r>
            <a:r>
              <a:rPr kumimoji="0" lang="cs-C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krajů</a:t>
            </a: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103688" y="4149000"/>
            <a:ext cx="900312" cy="504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4644000" y="5445000"/>
            <a:ext cx="360000" cy="504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7092000" y="3645000"/>
            <a:ext cx="1546667" cy="2448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ts val="600"/>
              </a:spcBef>
            </a:pPr>
            <a:r>
              <a:rPr lang="cs-CZ" sz="17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Posílení</a:t>
            </a:r>
          </a:p>
          <a:p>
            <a:pPr lvl="0" fontAlgn="base">
              <a:spcBef>
                <a:spcPts val="1200"/>
              </a:spcBef>
              <a:buFont typeface="Wingdings" pitchFamily="2" charset="2"/>
              <a:buChar char="q"/>
            </a:pPr>
            <a:r>
              <a:rPr lang="cs-CZ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strategického plánování</a:t>
            </a:r>
          </a:p>
          <a:p>
            <a:pPr lvl="0" fontAlgn="base">
              <a:spcBef>
                <a:spcPts val="1800"/>
              </a:spcBef>
              <a:buFont typeface="Wingdings" pitchFamily="2" charset="2"/>
              <a:buChar char="q"/>
            </a:pPr>
            <a:r>
              <a:rPr lang="cs-CZ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efektivity systému řízení</a:t>
            </a:r>
          </a:p>
          <a:p>
            <a:pPr lvl="0" fontAlgn="base">
              <a:spcBef>
                <a:spcPts val="1800"/>
              </a:spcBef>
              <a:buFont typeface="Wingdings" pitchFamily="2" charset="2"/>
              <a:buChar char="q"/>
            </a:pPr>
            <a:r>
              <a:rPr lang="cs-CZ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zaměření na cíle a výsledky</a:t>
            </a:r>
            <a:endParaRPr kumimoji="0" lang="cs-CZ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2" y="405000"/>
            <a:ext cx="7265987" cy="1008000"/>
          </a:xfr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Postavení školy v procesu tvorby školního akčního plánu</a:t>
            </a:r>
            <a:endParaRPr lang="cs-CZ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73000"/>
            <a:ext cx="7886700" cy="4403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Škola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(SŠ, VOŠ) je v těchto aktivitách nejdůležitějším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aktérem.</a:t>
            </a:r>
          </a:p>
          <a:p>
            <a:pPr>
              <a:spcBef>
                <a:spcPts val="1200"/>
              </a:spcBef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 centru pozornosti projektu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 OK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 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Podpory KAP MŠMT. </a:t>
            </a:r>
          </a:p>
          <a:p>
            <a:pPr>
              <a:spcBef>
                <a:spcPts val="1200"/>
              </a:spcBef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projekty pracují s podněty, které od škol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získávají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pomohou zajistit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školám maximální možnou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podporu v tvorbě svého školního plánu. </a:t>
            </a: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4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3" y="549000"/>
            <a:ext cx="7457482" cy="576001"/>
          </a:xfr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Varianty tvorby akčního plánu školy</a:t>
            </a:r>
            <a:endParaRPr lang="cs-CZ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4680" y="1557000"/>
            <a:ext cx="8062119" cy="456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Škola má možnost vytvořit:</a:t>
            </a:r>
          </a:p>
          <a:p>
            <a:pPr marL="0" indent="0">
              <a:buNone/>
            </a:pPr>
            <a:endParaRPr lang="cs-CZ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 Školní akční plán </a:t>
            </a:r>
            <a:r>
              <a:rPr lang="cs-CZ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/ve zkratce ŠAP/</a:t>
            </a:r>
          </a:p>
          <a:p>
            <a:pPr marL="0" indent="0">
              <a:buNone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		nebo</a:t>
            </a:r>
          </a:p>
          <a:p>
            <a:pPr marL="514350" indent="-514350">
              <a:buAutoNum type="arabicPeriod" startAt="2"/>
            </a:pPr>
            <a:r>
              <a:rPr lang="cs-CZ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Plán aktivit </a:t>
            </a:r>
            <a:r>
              <a:rPr lang="cs-CZ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/ve zkratce PA/</a:t>
            </a:r>
          </a:p>
          <a:p>
            <a:pPr marL="0" indent="0">
              <a:buNone/>
            </a:pP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Škola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rozhodne od počátku pro jednu z variant tvorby akčního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plánu:</a:t>
            </a:r>
          </a:p>
          <a:p>
            <a:pPr marL="0" indent="0" algn="ctr">
              <a:buNone/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ŠAP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PA.</a:t>
            </a: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 startAt="2"/>
            </a:pP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4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362" y="549000"/>
            <a:ext cx="7265987" cy="767087"/>
          </a:xfrm>
          <a:solidFill>
            <a:schemeClr val="tx2"/>
          </a:solidFill>
          <a:ln>
            <a:solidFill>
              <a:srgbClr val="66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2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ŠKOLNÍ AKČNÍ PLÁN I</a:t>
            </a:r>
            <a:endParaRPr lang="cs-CZ" sz="2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00" y="1845000"/>
            <a:ext cx="8280000" cy="4403963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ŠAP </a:t>
            </a:r>
            <a:r>
              <a:rPr lang="cs-CZ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endParaRPr lang="cs-CZ" sz="4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 </a:t>
            </a:r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pomoci </a:t>
            </a: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komplexně plánovat </a:t>
            </a:r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řídit zkvalitnění a rozvoj vzdělávacího systému konkrétní SŠ nebo </a:t>
            </a: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VOŠ ve </a:t>
            </a:r>
            <a:r>
              <a:rPr lang="cs-CZ" sz="4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všech povinných a zvolených nepovinných oblastech vzdělávání.</a:t>
            </a:r>
            <a:r>
              <a:rPr lang="cs-CZ" sz="4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Předpokladem tvorby </a:t>
            </a:r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je, že bude pro naplnění některých svých cílů usilovat o získání </a:t>
            </a: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finančních </a:t>
            </a:r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prostředků z evropských dotací </a:t>
            </a: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OP VVV a IROP</a:t>
            </a: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0" indent="0">
              <a:buNone/>
            </a:pPr>
            <a:r>
              <a:rPr lang="cs-C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cs-CZ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 je nastavený na tříleté období r</a:t>
            </a:r>
            <a:r>
              <a:rPr lang="cs-CZ" sz="4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2017 </a:t>
            </a:r>
            <a:r>
              <a:rPr lang="cs-CZ" sz="4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2019</a:t>
            </a:r>
            <a:r>
              <a:rPr lang="cs-CZ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8"/>
          <p:cNvPicPr>
            <a:picLocks noChangeAspect="1" noChangeArrowheads="1"/>
          </p:cNvPicPr>
          <p:nvPr/>
        </p:nvPicPr>
        <p:blipFill>
          <a:blip r:embed="rId2" cstate="print"/>
          <a:srcRect l="4791" t="25618" r="78690"/>
          <a:stretch>
            <a:fillRect/>
          </a:stretch>
        </p:blipFill>
        <p:spPr bwMode="auto">
          <a:xfrm>
            <a:off x="0" y="0"/>
            <a:ext cx="1249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4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2385</TotalTime>
  <Words>865</Words>
  <Application>Microsoft Office PowerPoint</Application>
  <PresentationFormat>Předvádění na obrazovce (4:3)</PresentationFormat>
  <Paragraphs>197</Paragraphs>
  <Slides>26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Prezentace aplikace PowerPoint</vt:lpstr>
      <vt:lpstr>Cíl akčního plánování</vt:lpstr>
      <vt:lpstr>Základní východiska tvorby plánů</vt:lpstr>
      <vt:lpstr> Zasazení akčního plánování  do širšího kontextu </vt:lpstr>
      <vt:lpstr>Prezentace aplikace PowerPoint</vt:lpstr>
      <vt:lpstr>Prezentace aplikace PowerPoint</vt:lpstr>
      <vt:lpstr>Postavení školy v procesu tvorby školního akčního plánu</vt:lpstr>
      <vt:lpstr>Varianty tvorby akčního plánu školy</vt:lpstr>
      <vt:lpstr>ŠKOLNÍ AKČNÍ PLÁN I</vt:lpstr>
      <vt:lpstr>ŠKOLNÍ AKČNÍ PLÁN II</vt:lpstr>
      <vt:lpstr>Prezentace aplikace PowerPoint</vt:lpstr>
      <vt:lpstr>Prezentace aplikace PowerPoint</vt:lpstr>
      <vt:lpstr>Prezentace aplikace PowerPoint</vt:lpstr>
      <vt:lpstr>Prezentace aplikace PowerPoint</vt:lpstr>
      <vt:lpstr>Možnosti školy zapojit se do projektů   OP VVV MŠMT</vt:lpstr>
      <vt:lpstr> Šablony - projekty se zjednodušeným vykazováním </vt:lpstr>
      <vt:lpstr> IPo – individuální projekty ostatní  pro školy </vt:lpstr>
      <vt:lpstr> IPo – individuální projekty ostatní   pro školy </vt:lpstr>
      <vt:lpstr>Prezentace aplikace PowerPoint</vt:lpstr>
      <vt:lpstr>Prezentace aplikace PowerPoint</vt:lpstr>
      <vt:lpstr>Prezentace aplikace PowerPoint</vt:lpstr>
      <vt:lpstr>Co řešit na prvním setkání školního týmu? Realizace v období říjen – prosinec 2016 </vt:lpstr>
      <vt:lpstr>Prostředky podpory školy  v tvorbě plánů</vt:lpstr>
      <vt:lpstr>Prostředky podpory školy  v Prostře v tvorbě plánů tvorbě plánů</vt:lpstr>
      <vt:lpstr>Prostředky podpory školy  v tvorbě plánů        Realizace v období od počátku roku 2017 - 2021</vt:lpstr>
      <vt:lpstr>Prezentace aplikace PowerPoint</vt:lpstr>
    </vt:vector>
  </TitlesOfParts>
  <Company>NUV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velicky</dc:creator>
  <cp:lastModifiedBy>Vláčilová Bronislava</cp:lastModifiedBy>
  <cp:revision>306</cp:revision>
  <dcterms:created xsi:type="dcterms:W3CDTF">2016-03-04T10:08:09Z</dcterms:created>
  <dcterms:modified xsi:type="dcterms:W3CDTF">2016-10-24T06:22:20Z</dcterms:modified>
</cp:coreProperties>
</file>