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5" r:id="rId4"/>
    <p:sldId id="316" r:id="rId5"/>
    <p:sldId id="287" r:id="rId6"/>
    <p:sldId id="297" r:id="rId7"/>
    <p:sldId id="300" r:id="rId8"/>
    <p:sldId id="298" r:id="rId9"/>
    <p:sldId id="292" r:id="rId10"/>
    <p:sldId id="293" r:id="rId11"/>
    <p:sldId id="304" r:id="rId12"/>
    <p:sldId id="302" r:id="rId13"/>
    <p:sldId id="317" r:id="rId14"/>
    <p:sldId id="318" r:id="rId15"/>
    <p:sldId id="319" r:id="rId16"/>
    <p:sldId id="320" r:id="rId17"/>
    <p:sldId id="321" r:id="rId18"/>
    <p:sldId id="285" r:id="rId19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94"/>
    <a:srgbClr val="FF9900"/>
    <a:srgbClr val="33339A"/>
    <a:srgbClr val="6CD72D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78632" autoAdjust="0"/>
  </p:normalViewPr>
  <p:slideViewPr>
    <p:cSldViewPr>
      <p:cViewPr>
        <p:scale>
          <a:sx n="80" d="100"/>
          <a:sy n="80" d="100"/>
        </p:scale>
        <p:origin x="-75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90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7DACB-D3ED-41D4-ADAE-1D2899CE14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54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302493" y="4716464"/>
            <a:ext cx="6192688" cy="446722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07D48A1-2235-4DA4-BBB2-AB8F78F20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122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029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997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39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34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72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00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99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99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98"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689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997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D48A1-2235-4DA4-BBB2-AB8F78F2020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99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/>
          <a:lstStyle>
            <a:lvl1pPr>
              <a:defRPr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3F862-01A0-4BE8-816D-6611BA9074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9413" y="115888"/>
            <a:ext cx="2090737" cy="60102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119813" cy="6010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237D-4A9F-4F07-B906-6D40D35B59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98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0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0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0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8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491880" y="6381750"/>
            <a:ext cx="2133600" cy="476250"/>
          </a:xfrm>
        </p:spPr>
        <p:txBody>
          <a:bodyPr/>
          <a:lstStyle>
            <a:lvl1pPr algn="ctr">
              <a:defRPr/>
            </a:lvl1pPr>
          </a:lstStyle>
          <a:p>
            <a:fld id="{57167D27-7101-4338-82A1-62DB34D25E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2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D20E1-4466-4E27-87DE-B0D49EC82F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44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4875" y="1557338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24EE2-3262-49D8-9480-6FD6B078DE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9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30BF-7845-4DD5-AA4B-0A161B1EA47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84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1AD28-FD34-4F86-94F5-A8EBA202B1D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66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C4A4-5060-46E1-BDD3-765BDC0EB6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88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8E0E-A28D-4724-A341-DEEEB9ACC7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41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9B751-CEED-437F-93AA-430EA0203F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38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4563" y="115888"/>
            <a:ext cx="46815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36295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5738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75" y="6337300"/>
            <a:ext cx="3327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fld id="{1953BCB5-15D9-4407-BFAE-1237D34761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39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39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00399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14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76872"/>
            <a:ext cx="8208912" cy="1872208"/>
          </a:xfrm>
        </p:spPr>
        <p:txBody>
          <a:bodyPr/>
          <a:lstStyle/>
          <a:p>
            <a:r>
              <a:rPr lang="cs-CZ" sz="4000" dirty="0" smtClean="0">
                <a:solidFill>
                  <a:srgbClr val="FF9900"/>
                </a:solidFill>
              </a:rPr>
              <a:t>Regionální stálá konference pro území Olomouckého kraje</a:t>
            </a:r>
            <a:endParaRPr lang="cs-CZ" sz="4000" dirty="0">
              <a:solidFill>
                <a:srgbClr val="FF99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293096"/>
            <a:ext cx="8784976" cy="1346200"/>
          </a:xfrm>
        </p:spPr>
        <p:txBody>
          <a:bodyPr/>
          <a:lstStyle/>
          <a:p>
            <a:endParaRPr lang="cs-CZ" dirty="0"/>
          </a:p>
          <a:p>
            <a:r>
              <a:rPr lang="cs-CZ" sz="2800" dirty="0" smtClean="0">
                <a:solidFill>
                  <a:srgbClr val="003994"/>
                </a:solidFill>
              </a:rPr>
              <a:t>Konference k problematice sociálního vyloučení</a:t>
            </a:r>
          </a:p>
          <a:p>
            <a:r>
              <a:rPr lang="cs-CZ" sz="2800" dirty="0" smtClean="0">
                <a:solidFill>
                  <a:srgbClr val="003994"/>
                </a:solidFill>
              </a:rPr>
              <a:t>16. 9. 2015</a:t>
            </a:r>
            <a:endParaRPr lang="cs-CZ" sz="2800" dirty="0">
              <a:solidFill>
                <a:srgbClr val="00399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24586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362950" cy="5184576"/>
          </a:xfrm>
        </p:spPr>
        <p:txBody>
          <a:bodyPr/>
          <a:lstStyle/>
          <a:p>
            <a:endParaRPr lang="cs-CZ" dirty="0" smtClean="0"/>
          </a:p>
          <a:p>
            <a:endParaRPr lang="cs-CZ" sz="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77368"/>
              </p:ext>
            </p:extLst>
          </p:nvPr>
        </p:nvGraphicFramePr>
        <p:xfrm>
          <a:off x="11875" y="-63514"/>
          <a:ext cx="9132125" cy="513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061"/>
                <a:gridCol w="5148064"/>
              </a:tblGrid>
              <a:tr h="316286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Organizace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Stálý host RSK OK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MMR ČR, odbor </a:t>
                      </a:r>
                      <a:r>
                        <a:rPr lang="cs-CZ" sz="2000" smtClean="0"/>
                        <a:t>regionální politiky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Mgr. Ondřej Pergl</a:t>
                      </a:r>
                      <a:endParaRPr lang="cs-CZ" sz="2000" b="1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Územně příslušný zprostředkující subjekt pro implementaci IROP - CRR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Veronika Škutová</a:t>
                      </a:r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Česká biskupská konference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Mgr. Štěpán </a:t>
                      </a:r>
                      <a:r>
                        <a:rPr lang="cs-CZ" sz="2000" b="1" dirty="0" err="1" smtClean="0"/>
                        <a:t>Sittek</a:t>
                      </a:r>
                      <a:endParaRPr lang="cs-CZ" sz="2000" b="1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ÚRR ROP SM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Ivan Matulík</a:t>
                      </a:r>
                      <a:endParaRPr lang="cs-CZ" sz="2000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???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0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317877" cy="1143000"/>
          </a:xfrm>
        </p:spPr>
        <p:txBody>
          <a:bodyPr/>
          <a:lstStyle/>
          <a:p>
            <a:r>
              <a:rPr lang="cs-CZ" altLang="cs-CZ" dirty="0"/>
              <a:t>Regionální stálá konference Olomouckého kraje (RSK 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670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/>
              <a:t>Zasedání RSK OK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1. zasedání RSK OK – 15. 10. 2014</a:t>
            </a:r>
          </a:p>
          <a:p>
            <a:pPr marL="540000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800" b="0" dirty="0" smtClean="0"/>
              <a:t>Schválení statutu a jednacího řádu, volba místopředsedy, volba zástupce a náhradníka do NSK, ustavení sekretariátu 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2. zasedání RSK </a:t>
            </a:r>
            <a:r>
              <a:rPr lang="cs-CZ" sz="2800" b="0" dirty="0"/>
              <a:t>OK – </a:t>
            </a:r>
            <a:r>
              <a:rPr lang="cs-CZ" sz="2800" b="0" dirty="0" smtClean="0"/>
              <a:t>18. 2. 2015</a:t>
            </a:r>
          </a:p>
          <a:p>
            <a:pPr marL="540000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800" b="0" dirty="0" smtClean="0"/>
              <a:t>Informace z NSK, ustavení pracovních skupin, projednání návrhu Regionálního akčního plánu Olomouckého kraje, sběr významných projektových námětů z území Olomouckého kraje – stále probíhá</a:t>
            </a:r>
          </a:p>
          <a:p>
            <a:pPr lvl="1">
              <a:spcAft>
                <a:spcPts val="600"/>
              </a:spcAft>
              <a:defRPr/>
            </a:pPr>
            <a:endParaRPr lang="cs-CZ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02653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317877" cy="1143000"/>
          </a:xfrm>
        </p:spPr>
        <p:txBody>
          <a:bodyPr/>
          <a:lstStyle/>
          <a:p>
            <a:r>
              <a:rPr lang="cs-CZ" altLang="cs-CZ" dirty="0"/>
              <a:t>Regionální stálá konference Olomouckého kraje (RSK 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670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/>
              <a:t>Zasedání RSK OK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3. zasedání RSK OK – 1. 6. 2015</a:t>
            </a:r>
          </a:p>
          <a:p>
            <a:pPr marL="540000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800" b="0" dirty="0" smtClean="0"/>
              <a:t>Informace z OP VVV – KAP, kolegium cestovního ruchu, schválení verze RAP OK k dopracování, informace o MAP v Olomouckém kraji 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4. </a:t>
            </a:r>
            <a:r>
              <a:rPr lang="cs-CZ" sz="2800" b="0" dirty="0"/>
              <a:t>zasedání RSK OK – </a:t>
            </a:r>
            <a:r>
              <a:rPr lang="cs-CZ" sz="2800" b="0" dirty="0" smtClean="0"/>
              <a:t>říjen 2015</a:t>
            </a:r>
            <a:endParaRPr lang="cs-CZ" sz="2800" b="0" dirty="0"/>
          </a:p>
          <a:p>
            <a:pPr marL="540000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800" b="0" dirty="0" smtClean="0"/>
              <a:t>předpokládaný program: </a:t>
            </a:r>
            <a:r>
              <a:rPr lang="cs-CZ" sz="2800" b="0" dirty="0" err="1" smtClean="0"/>
              <a:t>MAPy</a:t>
            </a:r>
            <a:r>
              <a:rPr lang="cs-CZ" sz="2800" b="0" dirty="0" smtClean="0"/>
              <a:t> v Olomouckém kraji, IROP specifická výzva 1.1 – silnice II. a III. třídy</a:t>
            </a:r>
          </a:p>
        </p:txBody>
      </p:sp>
    </p:spTree>
    <p:extLst>
      <p:ext uri="{BB962C8B-B14F-4D97-AF65-F5344CB8AC3E}">
        <p14:creationId xmlns:p14="http://schemas.microsoft.com/office/powerpoint/2010/main" val="141790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317877" cy="1143000"/>
          </a:xfrm>
        </p:spPr>
        <p:txBody>
          <a:bodyPr/>
          <a:lstStyle/>
          <a:p>
            <a:r>
              <a:rPr lang="cs-CZ" altLang="cs-CZ" dirty="0"/>
              <a:t>Regionální stálá konference Olomouckého kraje (RSK 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670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 smtClean="0"/>
              <a:t>Pracovní skupiny RSK </a:t>
            </a:r>
            <a:r>
              <a:rPr lang="cs-CZ" sz="3200" dirty="0"/>
              <a:t>OK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PS Vzdělávání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PS Sociální oblast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PS Zaměstnanost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PS RIS 3</a:t>
            </a:r>
            <a:endParaRPr lang="cs-CZ" sz="2800" b="0" dirty="0"/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První jednání pracovních skupin se uskutečnilo v květnu 2015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Program: personální obsazení PS, aktuální stav OP ČR, RAP OK</a:t>
            </a:r>
          </a:p>
        </p:txBody>
      </p:sp>
    </p:spTree>
    <p:extLst>
      <p:ext uri="{BB962C8B-B14F-4D97-AF65-F5344CB8AC3E}">
        <p14:creationId xmlns:p14="http://schemas.microsoft.com/office/powerpoint/2010/main" val="222712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317877" cy="1143000"/>
          </a:xfrm>
        </p:spPr>
        <p:txBody>
          <a:bodyPr/>
          <a:lstStyle/>
          <a:p>
            <a:r>
              <a:rPr lang="cs-CZ" altLang="cs-CZ" dirty="0" smtClean="0"/>
              <a:t>Regionální akční plán Olomouckého kraje (RAP 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670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 smtClean="0"/>
              <a:t>RAP OK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Příprava dokumentu RAP sekretariátem RSK OK podle metodik MMR</a:t>
            </a:r>
          </a:p>
          <a:p>
            <a:pPr marL="71145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Zásobník projektových námětů – informace z území</a:t>
            </a:r>
          </a:p>
          <a:p>
            <a:pPr marL="71145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Projektové náměty kraje a příspěvkových organizací </a:t>
            </a:r>
            <a:endParaRPr lang="cs-CZ" sz="2600" b="0" dirty="0"/>
          </a:p>
          <a:p>
            <a:pPr marL="71145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Sběr </a:t>
            </a:r>
            <a:r>
              <a:rPr lang="cs-CZ" sz="2600" b="0" dirty="0"/>
              <a:t>významných projektových námětů z území Olomouckého kraje – členové RSK </a:t>
            </a:r>
            <a:r>
              <a:rPr lang="cs-CZ" sz="2600" b="0" dirty="0" smtClean="0"/>
              <a:t>OK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RAP OK odevzdán na MMR 30. 4. 2015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Probíhá aktualizace dat dle projektových námětů z území kraje</a:t>
            </a:r>
          </a:p>
          <a:p>
            <a:pPr marL="540000" lvl="1">
              <a:spcAft>
                <a:spcPts val="600"/>
              </a:spcAft>
              <a:defRPr/>
            </a:pPr>
            <a:endParaRPr lang="cs-CZ" sz="2800" b="0" dirty="0"/>
          </a:p>
          <a:p>
            <a:pPr lvl="1">
              <a:spcAft>
                <a:spcPts val="600"/>
              </a:spcAft>
              <a:defRPr/>
            </a:pPr>
            <a:endParaRPr lang="cs-CZ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35569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317877" cy="1143000"/>
          </a:xfrm>
        </p:spPr>
        <p:txBody>
          <a:bodyPr/>
          <a:lstStyle/>
          <a:p>
            <a:r>
              <a:rPr lang="cs-CZ" altLang="cs-CZ" dirty="0" smtClean="0"/>
              <a:t>Regionální akční plán Olomouckého kraje (RAP 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670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 smtClean="0"/>
              <a:t>RAP OK</a:t>
            </a:r>
          </a:p>
          <a:p>
            <a:pPr marL="254250" lvl="1" indent="0">
              <a:spcAft>
                <a:spcPts val="600"/>
              </a:spcAft>
              <a:buNone/>
              <a:defRPr/>
            </a:pPr>
            <a:r>
              <a:rPr lang="cs-CZ" sz="2800" dirty="0" smtClean="0"/>
              <a:t>Probíhá aktualizace RAP OK v návaznosti na:</a:t>
            </a:r>
          </a:p>
          <a:p>
            <a:pPr marL="648000" lvl="1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vyhlášení výzvy na specifický cíl 1.1 IROP – silnice II. a III. třídy</a:t>
            </a:r>
          </a:p>
          <a:p>
            <a:pPr marL="648000" lvl="1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územní a věcné zaměření výzev v OP ČR</a:t>
            </a:r>
          </a:p>
          <a:p>
            <a:pPr marL="648000" lvl="1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identifikaci „bílých míst“ - oblastí, které nebudou podporovány z OP ČR  </a:t>
            </a:r>
          </a:p>
          <a:p>
            <a:pPr marL="648000" lvl="1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přípravu výzvy OP VVV na zpracování </a:t>
            </a:r>
            <a:r>
              <a:rPr lang="cs-CZ" sz="2600" b="0" dirty="0" err="1" smtClean="0"/>
              <a:t>MAPů</a:t>
            </a:r>
            <a:endParaRPr lang="cs-CZ" sz="2600" b="0" dirty="0" smtClean="0"/>
          </a:p>
          <a:p>
            <a:pPr marL="648000" lvl="1" indent="-457200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b="0" dirty="0" smtClean="0"/>
              <a:t>sběr projektových námětů členů ze strany členů RSK OK a PS RSK OK</a:t>
            </a:r>
          </a:p>
          <a:p>
            <a:pPr marL="6480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cs-CZ" sz="2600" b="0" dirty="0" smtClean="0"/>
          </a:p>
          <a:p>
            <a:pPr marL="540000" lvl="1">
              <a:spcAft>
                <a:spcPts val="600"/>
              </a:spcAft>
              <a:defRPr/>
            </a:pPr>
            <a:endParaRPr lang="cs-CZ" sz="2800" b="0" dirty="0" smtClean="0"/>
          </a:p>
          <a:p>
            <a:pPr marL="540000" lvl="1">
              <a:spcAft>
                <a:spcPts val="600"/>
              </a:spcAft>
              <a:defRPr/>
            </a:pPr>
            <a:endParaRPr lang="cs-CZ" sz="2800" b="0" dirty="0"/>
          </a:p>
          <a:p>
            <a:pPr lvl="1">
              <a:spcAft>
                <a:spcPts val="600"/>
              </a:spcAft>
              <a:defRPr/>
            </a:pPr>
            <a:endParaRPr lang="cs-CZ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221531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Projekt OPTP</a:t>
            </a:r>
            <a:br>
              <a:rPr lang="cs-CZ" altLang="cs-CZ" dirty="0" smtClean="0"/>
            </a:br>
            <a:r>
              <a:rPr lang="cs-CZ" altLang="cs-CZ" dirty="0" smtClean="0"/>
              <a:t>2014-2020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029200"/>
          </a:xfrm>
        </p:spPr>
        <p:txBody>
          <a:bodyPr lIns="90000"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100" b="1" dirty="0" smtClean="0"/>
              <a:t>Projekt Rozvoj regionálního partnerství v programovém období EU 2014-2020 – OP TP</a:t>
            </a:r>
            <a:endParaRPr lang="cs-CZ" altLang="cs-CZ" sz="3100" b="1" dirty="0"/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600" dirty="0" smtClean="0">
                <a:solidFill>
                  <a:srgbClr val="003994"/>
                </a:solidFill>
              </a:rPr>
              <a:t>cíle projektu:</a:t>
            </a:r>
          </a:p>
          <a:p>
            <a:pPr marL="360000" algn="just" eaLnBrk="1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sz="2500" b="0" dirty="0" smtClean="0">
                <a:solidFill>
                  <a:srgbClr val="003994"/>
                </a:solidFill>
              </a:rPr>
              <a:t>podpora </a:t>
            </a:r>
            <a:r>
              <a:rPr lang="cs-CZ" sz="2500" b="0" dirty="0">
                <a:solidFill>
                  <a:srgbClr val="003994"/>
                </a:solidFill>
              </a:rPr>
              <a:t>rozvoje partnerství </a:t>
            </a:r>
            <a:r>
              <a:rPr lang="cs-CZ" sz="2500" b="0" dirty="0" smtClean="0">
                <a:solidFill>
                  <a:srgbClr val="003994"/>
                </a:solidFill>
              </a:rPr>
              <a:t>v souvislosti se směřováním EU a národních dotací do území kraje  </a:t>
            </a:r>
          </a:p>
          <a:p>
            <a:pPr marL="360000" algn="just" eaLnBrk="1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sz="2500" b="0" dirty="0" smtClean="0">
                <a:solidFill>
                  <a:srgbClr val="003994"/>
                </a:solidFill>
              </a:rPr>
              <a:t>podpora zvyšování absorpční kapacity a úspěšného čerpání finančních prostředků v období 2014-2020</a:t>
            </a:r>
          </a:p>
          <a:p>
            <a:pPr marL="360000" algn="just" eaLnBrk="1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sz="2500" b="0" dirty="0" smtClean="0">
                <a:solidFill>
                  <a:srgbClr val="003994"/>
                </a:solidFill>
              </a:rPr>
              <a:t>podpora činnosti RSK OK a jejích pracovních skupin, zajištění chodu sekretariátu</a:t>
            </a:r>
          </a:p>
          <a:p>
            <a:pPr marL="360000" algn="just" eaLnBrk="1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sz="2500" b="0" dirty="0" smtClean="0">
                <a:solidFill>
                  <a:srgbClr val="003994"/>
                </a:solidFill>
              </a:rPr>
              <a:t>příprava a zpracování </a:t>
            </a:r>
            <a:r>
              <a:rPr lang="cs-CZ" sz="2500" b="0" dirty="0">
                <a:solidFill>
                  <a:srgbClr val="003994"/>
                </a:solidFill>
              </a:rPr>
              <a:t>RAP </a:t>
            </a:r>
            <a:r>
              <a:rPr lang="cs-CZ" sz="2500" b="0" dirty="0" smtClean="0">
                <a:solidFill>
                  <a:srgbClr val="003994"/>
                </a:solidFill>
              </a:rPr>
              <a:t>OK, aktualizace</a:t>
            </a:r>
          </a:p>
          <a:p>
            <a:pPr marL="17100" indent="0" algn="just">
              <a:lnSpc>
                <a:spcPct val="90000"/>
              </a:lnSpc>
              <a:spcBef>
                <a:spcPts val="300"/>
              </a:spcBef>
              <a:buNone/>
              <a:defRPr/>
            </a:pPr>
            <a:endParaRPr lang="cs-CZ" altLang="cs-CZ" sz="2500" b="0" dirty="0">
              <a:solidFill>
                <a:srgbClr val="003994"/>
              </a:solidFill>
            </a:endParaRPr>
          </a:p>
          <a:p>
            <a:pPr marL="17100" indent="0" algn="just">
              <a:lnSpc>
                <a:spcPct val="90000"/>
              </a:lnSpc>
              <a:spcBef>
                <a:spcPts val="300"/>
              </a:spcBef>
              <a:buNone/>
              <a:defRPr/>
            </a:pPr>
            <a:r>
              <a:rPr lang="cs-CZ" altLang="cs-CZ" sz="2500" b="0" dirty="0" smtClean="0">
                <a:solidFill>
                  <a:srgbClr val="003994"/>
                </a:solidFill>
              </a:rPr>
              <a:t>Sekretariát RSK OK - 3 </a:t>
            </a:r>
            <a:r>
              <a:rPr lang="cs-CZ" altLang="cs-CZ" sz="2500" b="0" dirty="0">
                <a:solidFill>
                  <a:srgbClr val="003994"/>
                </a:solidFill>
              </a:rPr>
              <a:t>pracovníci na ORR – Ing. Leona Valovičová, Ing. Petr Smička a Ing. Petr Heinisch</a:t>
            </a:r>
          </a:p>
          <a:p>
            <a:pPr marL="360000" algn="just" eaLnBrk="1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cs-CZ" sz="2500" b="0" dirty="0">
              <a:solidFill>
                <a:srgbClr val="003994"/>
              </a:solidFill>
            </a:endParaRPr>
          </a:p>
          <a:p>
            <a:pPr marL="360000" algn="just" eaLnBrk="1" hangingPunct="1">
              <a:lnSpc>
                <a:spcPct val="90000"/>
              </a:lnSpc>
              <a:buFontTx/>
              <a:buChar char="-"/>
              <a:defRPr/>
            </a:pPr>
            <a:endParaRPr lang="cs-CZ" sz="2600" dirty="0">
              <a:solidFill>
                <a:srgbClr val="003994"/>
              </a:solidFill>
            </a:endParaRP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020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276873"/>
            <a:ext cx="7772400" cy="1008112"/>
          </a:xfrm>
        </p:spPr>
        <p:txBody>
          <a:bodyPr/>
          <a:lstStyle/>
          <a:p>
            <a:r>
              <a:rPr lang="cs-CZ" sz="3200" dirty="0" smtClean="0">
                <a:solidFill>
                  <a:srgbClr val="FF9900"/>
                </a:solidFill>
              </a:rPr>
              <a:t>Děkuji za pozornost</a:t>
            </a:r>
            <a:endParaRPr lang="cs-CZ" sz="3200" dirty="0">
              <a:solidFill>
                <a:srgbClr val="FF99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2996952"/>
            <a:ext cx="8784976" cy="3456384"/>
          </a:xfrm>
        </p:spPr>
        <p:txBody>
          <a:bodyPr/>
          <a:lstStyle/>
          <a:p>
            <a:pPr algn="r"/>
            <a:r>
              <a:rPr lang="cs-CZ" sz="2400" dirty="0" smtClean="0">
                <a:solidFill>
                  <a:srgbClr val="003994"/>
                </a:solidFill>
              </a:rPr>
              <a:t>Ing. Leona Valovičová</a:t>
            </a:r>
          </a:p>
          <a:p>
            <a:pPr algn="r"/>
            <a:r>
              <a:rPr lang="cs-CZ" sz="2400" b="0" dirty="0" smtClean="0">
                <a:solidFill>
                  <a:srgbClr val="003994"/>
                </a:solidFill>
              </a:rPr>
              <a:t>oddělení regionálního rozvoje,</a:t>
            </a:r>
          </a:p>
          <a:p>
            <a:pPr algn="r"/>
            <a:r>
              <a:rPr lang="cs-CZ" sz="2400" b="0" dirty="0" smtClean="0">
                <a:solidFill>
                  <a:srgbClr val="003994"/>
                </a:solidFill>
              </a:rPr>
              <a:t>Krajský úřad Olomouckého kraje,</a:t>
            </a:r>
          </a:p>
          <a:p>
            <a:pPr algn="r"/>
            <a:r>
              <a:rPr lang="cs-CZ" sz="2400" dirty="0" smtClean="0">
                <a:solidFill>
                  <a:srgbClr val="003994"/>
                </a:solidFill>
              </a:rPr>
              <a:t>T: 585 508 236, M: 724 057 295,</a:t>
            </a:r>
          </a:p>
          <a:p>
            <a:pPr algn="r"/>
            <a:r>
              <a:rPr lang="cs-CZ" sz="2400" dirty="0" smtClean="0">
                <a:solidFill>
                  <a:srgbClr val="003994"/>
                </a:solidFill>
              </a:rPr>
              <a:t>E: l.valovicova@kr-olomoucky.cz,</a:t>
            </a:r>
          </a:p>
          <a:p>
            <a:pPr algn="r"/>
            <a:r>
              <a:rPr lang="cs-CZ" sz="2400" dirty="0" smtClean="0">
                <a:solidFill>
                  <a:srgbClr val="003994"/>
                </a:solidFill>
              </a:rPr>
              <a:t>www.kr-olomoucky.cz → regionální rozvoj → </a:t>
            </a:r>
          </a:p>
          <a:p>
            <a:pPr algn="r"/>
            <a:r>
              <a:rPr lang="cs-CZ" sz="2400" dirty="0" smtClean="0">
                <a:solidFill>
                  <a:srgbClr val="003994"/>
                </a:solidFill>
              </a:rPr>
              <a:t>EU 2014-2020 → Regionální stálá konference pro území OK</a:t>
            </a:r>
            <a:endParaRPr lang="cs-CZ" sz="2400" dirty="0">
              <a:solidFill>
                <a:srgbClr val="0039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9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823990"/>
          </a:xfrm>
        </p:spPr>
        <p:txBody>
          <a:bodyPr/>
          <a:lstStyle/>
          <a:p>
            <a:r>
              <a:rPr lang="cs-CZ" sz="3100" b="0" dirty="0" smtClean="0">
                <a:solidFill>
                  <a:srgbClr val="003994"/>
                </a:solidFill>
              </a:rPr>
              <a:t>Spolupráce kraje s partnery v území – obce, mikroregiony, MAS, podnikatelský a neziskový sektory, příjemci podpory </a:t>
            </a:r>
          </a:p>
          <a:p>
            <a:r>
              <a:rPr lang="cs-CZ" sz="3100" b="0" dirty="0" smtClean="0">
                <a:solidFill>
                  <a:srgbClr val="003994"/>
                </a:solidFill>
              </a:rPr>
              <a:t>Možnosti spolupráce v programovém období EU 2014-2020 - Národní stálá konference (NSK), Regionální stálá konference Olomouckého kraje (RSK OK)</a:t>
            </a:r>
          </a:p>
          <a:p>
            <a:r>
              <a:rPr lang="cs-CZ" sz="3100" b="0" dirty="0" smtClean="0">
                <a:solidFill>
                  <a:srgbClr val="003994"/>
                </a:solidFill>
              </a:rPr>
              <a:t>Projekt „Rozvoj regionálního partnerství v programovém období EU 2014-2020“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7824" y="116632"/>
            <a:ext cx="4681537" cy="1143000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20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24863" cy="5112420"/>
          </a:xfrm>
          <a:ln>
            <a:noFill/>
          </a:ln>
        </p:spPr>
        <p:txBody>
          <a:bodyPr/>
          <a:lstStyle/>
          <a:p>
            <a:pPr marL="0" lvl="0" indent="0">
              <a:buNone/>
              <a:defRPr/>
            </a:pPr>
            <a:r>
              <a:rPr lang="cs-CZ" sz="3200" dirty="0" smtClean="0"/>
              <a:t>Účel spolupráce s partnery </a:t>
            </a:r>
          </a:p>
          <a:p>
            <a:pPr marL="0" lvl="0" indent="0">
              <a:buNone/>
              <a:defRPr/>
            </a:pPr>
            <a:r>
              <a:rPr lang="cs-CZ" sz="2600" dirty="0" smtClean="0">
                <a:solidFill>
                  <a:srgbClr val="003994"/>
                </a:solidFill>
              </a:rPr>
              <a:t>Směřování EU dotací do území </a:t>
            </a:r>
            <a:r>
              <a:rPr lang="cs-CZ" sz="2600" b="0" dirty="0" smtClean="0">
                <a:solidFill>
                  <a:srgbClr val="003994"/>
                </a:solidFill>
              </a:rPr>
              <a:t>– komunikace s příjemci podpory </a:t>
            </a:r>
            <a:r>
              <a:rPr lang="cs-CZ" sz="2600" b="0" dirty="0">
                <a:solidFill>
                  <a:srgbClr val="003994"/>
                </a:solidFill>
              </a:rPr>
              <a:t>–</a:t>
            </a:r>
            <a:r>
              <a:rPr lang="cs-CZ" sz="2600" b="0" dirty="0" smtClean="0">
                <a:solidFill>
                  <a:srgbClr val="003994"/>
                </a:solidFill>
              </a:rPr>
              <a:t> systémová agenda oddělení regionálního rozvoje, která probíhá s podporou projektů EU (absorpční kapacita). </a:t>
            </a:r>
            <a:endParaRPr lang="cs-CZ" sz="2600" b="0" dirty="0">
              <a:solidFill>
                <a:srgbClr val="003994"/>
              </a:solidFill>
            </a:endParaRPr>
          </a:p>
          <a:p>
            <a:pPr marL="0" lvl="0" indent="0">
              <a:buNone/>
              <a:defRPr/>
            </a:pPr>
            <a:endParaRPr lang="cs-CZ" sz="1400" dirty="0" smtClean="0"/>
          </a:p>
          <a:p>
            <a:pPr marL="0" lvl="0" indent="0">
              <a:buNone/>
              <a:defRPr/>
            </a:pPr>
            <a:r>
              <a:rPr lang="cs-CZ" sz="2800" dirty="0" smtClean="0"/>
              <a:t>Spolupráce v rámci:</a:t>
            </a:r>
          </a:p>
          <a:p>
            <a:pPr lvl="1">
              <a:defRPr/>
            </a:pPr>
            <a:r>
              <a:rPr lang="cs-CZ" b="0" dirty="0" err="1" smtClean="0">
                <a:ea typeface="+mn-ea"/>
                <a:cs typeface="+mn-cs"/>
              </a:rPr>
              <a:t>Phare</a:t>
            </a:r>
            <a:r>
              <a:rPr lang="cs-CZ" b="0" dirty="0" smtClean="0">
                <a:ea typeface="+mn-ea"/>
                <a:cs typeface="+mn-cs"/>
              </a:rPr>
              <a:t> (2004 – 2005, </a:t>
            </a:r>
            <a:r>
              <a:rPr lang="cs-CZ" b="0" dirty="0" err="1" smtClean="0">
                <a:ea typeface="+mn-ea"/>
                <a:cs typeface="+mn-cs"/>
              </a:rPr>
              <a:t>AbCap</a:t>
            </a:r>
            <a:r>
              <a:rPr lang="cs-CZ" b="0" dirty="0" smtClean="0">
                <a:ea typeface="+mn-ea"/>
                <a:cs typeface="+mn-cs"/>
              </a:rPr>
              <a:t>)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SROP 3.3 (2005 – 2007)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ROP SM (2008 – 2015)</a:t>
            </a:r>
          </a:p>
          <a:p>
            <a:pPr lvl="1">
              <a:defRPr/>
            </a:pPr>
            <a:r>
              <a:rPr lang="cs-CZ" b="0" dirty="0" smtClean="0">
                <a:ea typeface="+mn-ea"/>
                <a:cs typeface="+mn-cs"/>
              </a:rPr>
              <a:t>NSK a RSK OK (2015 </a:t>
            </a:r>
            <a:r>
              <a:rPr lang="cs-CZ" b="0" dirty="0" smtClean="0"/>
              <a:t>– 2023)</a:t>
            </a:r>
            <a:r>
              <a:rPr lang="cs-CZ" b="0" dirty="0" smtClean="0">
                <a:ea typeface="+mn-ea"/>
                <a:cs typeface="+mn-cs"/>
              </a:rPr>
              <a:t> </a:t>
            </a:r>
            <a:endParaRPr lang="cs-CZ" b="0" dirty="0">
              <a:ea typeface="+mn-ea"/>
              <a:cs typeface="+mn-cs"/>
            </a:endParaRPr>
          </a:p>
          <a:p>
            <a:pPr lvl="1">
              <a:defRPr/>
            </a:pPr>
            <a:endParaRPr lang="cs-CZ" b="0" dirty="0"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4565" y="115888"/>
            <a:ext cx="4877715" cy="1143000"/>
          </a:xfrm>
        </p:spPr>
        <p:txBody>
          <a:bodyPr/>
          <a:lstStyle/>
          <a:p>
            <a:r>
              <a:rPr lang="cs-CZ" dirty="0" smtClean="0"/>
              <a:t>Spolupráce kraje s partnery v území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4" descr="logo_komp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2"/>
            <a:ext cx="23050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8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245869" cy="1143000"/>
          </a:xfrm>
        </p:spPr>
        <p:txBody>
          <a:bodyPr/>
          <a:lstStyle/>
          <a:p>
            <a:r>
              <a:rPr lang="cs-CZ" dirty="0" smtClean="0"/>
              <a:t>Územní dimenze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1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245869" cy="1143000"/>
          </a:xfrm>
        </p:spPr>
        <p:txBody>
          <a:bodyPr/>
          <a:lstStyle/>
          <a:p>
            <a:r>
              <a:rPr lang="cs-CZ" dirty="0" smtClean="0"/>
              <a:t>Národní stálá konference (NSK)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78974" cy="4968552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/>
              <a:t>Činnost NSK</a:t>
            </a:r>
            <a:endParaRPr lang="cs-CZ" sz="3200" dirty="0"/>
          </a:p>
          <a:p>
            <a:pPr marL="540000"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cs-CZ" sz="2800" b="0" dirty="0" smtClean="0"/>
              <a:t>Koordinuje územní dimenzi na národní úrovni</a:t>
            </a:r>
          </a:p>
          <a:p>
            <a:pPr marL="540000"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cs-CZ" sz="2800" b="0" dirty="0"/>
              <a:t>Bere na vědomí </a:t>
            </a:r>
            <a:r>
              <a:rPr lang="cs-CZ" sz="2800" b="0" dirty="0" err="1"/>
              <a:t>RAPy</a:t>
            </a:r>
            <a:r>
              <a:rPr lang="cs-CZ" sz="2800" b="0" dirty="0"/>
              <a:t> jednotlivých krajů a Akční plán Strategie regionálního rozvoje ČR </a:t>
            </a:r>
          </a:p>
          <a:p>
            <a:pPr marL="540000"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cs-CZ" sz="2800" b="0" dirty="0" smtClean="0"/>
              <a:t>Na základě podnětů z RSK doporučuje nastavení harmonogramu specifických výzev z OP ČR</a:t>
            </a:r>
            <a:endParaRPr lang="cs-CZ" sz="2800" b="0" dirty="0"/>
          </a:p>
          <a:p>
            <a:pPr marL="540000"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cs-CZ" sz="2800" b="0" dirty="0" smtClean="0"/>
              <a:t>Bere na vědomí schválené strategie integrovaných nástrojů</a:t>
            </a:r>
          </a:p>
          <a:p>
            <a:pPr marL="540000"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cs-CZ" sz="2800" b="0" dirty="0" smtClean="0"/>
              <a:t>Sleduje výsledky plnění územní dimenze ve vazbě na Dohodu o partnerství</a:t>
            </a:r>
            <a:endParaRPr lang="cs-CZ" sz="2800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75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317877" cy="1143000"/>
          </a:xfrm>
        </p:spPr>
        <p:txBody>
          <a:bodyPr/>
          <a:lstStyle/>
          <a:p>
            <a:r>
              <a:rPr lang="cs-CZ" dirty="0"/>
              <a:t>Národní stálá konference (NSK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638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 smtClean="0"/>
              <a:t>Zasedání NSK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1. zasedání NSK – 23. 1. 2015</a:t>
            </a:r>
          </a:p>
          <a:p>
            <a:pPr marL="540000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800" b="0" dirty="0" smtClean="0"/>
              <a:t>Aktuální stav vyjednávání OP ČR, představení statutu a jednacího řádu, aktuální stav přípravy </a:t>
            </a:r>
            <a:r>
              <a:rPr lang="cs-CZ" sz="2800" b="0" dirty="0" err="1" smtClean="0"/>
              <a:t>RAPů</a:t>
            </a:r>
            <a:r>
              <a:rPr lang="cs-CZ" sz="2800" b="0" dirty="0" smtClean="0"/>
              <a:t> a integrovaných nástrojů   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2. zasedání NSK </a:t>
            </a:r>
            <a:r>
              <a:rPr lang="cs-CZ" sz="2800" b="0" dirty="0"/>
              <a:t>– </a:t>
            </a:r>
            <a:r>
              <a:rPr lang="cs-CZ" sz="2800" b="0" dirty="0" smtClean="0"/>
              <a:t>27. 3. 2015</a:t>
            </a:r>
          </a:p>
          <a:p>
            <a:pPr marL="540000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2800" b="0" dirty="0" smtClean="0"/>
              <a:t>Samostatné jednání 3 komor NSK, společné plenární zasedání NSK, informace o územní dimenzi v jednotlivých OP ČR, schválení statutu a jednacího řádu, informace o přípravě </a:t>
            </a:r>
            <a:r>
              <a:rPr lang="cs-CZ" sz="2800" b="0" dirty="0" err="1" smtClean="0"/>
              <a:t>RAPů</a:t>
            </a:r>
            <a:endParaRPr lang="cs-CZ" sz="2800" b="0" dirty="0" smtClean="0"/>
          </a:p>
          <a:p>
            <a:pPr lvl="1">
              <a:spcAft>
                <a:spcPts val="600"/>
              </a:spcAft>
              <a:defRPr/>
            </a:pPr>
            <a:endParaRPr lang="cs-CZ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37844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317877" cy="1143000"/>
          </a:xfrm>
        </p:spPr>
        <p:txBody>
          <a:bodyPr/>
          <a:lstStyle/>
          <a:p>
            <a:r>
              <a:rPr lang="cs-CZ" altLang="cs-CZ" dirty="0" smtClean="0"/>
              <a:t>Regionální stálá konference Olomouckého kraje (RSK 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638" cy="54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3200" dirty="0"/>
              <a:t>Činnost </a:t>
            </a:r>
            <a:r>
              <a:rPr lang="cs-CZ" sz="3200" dirty="0" smtClean="0"/>
              <a:t>RSK OK</a:t>
            </a:r>
            <a:endParaRPr lang="cs-CZ" sz="3200" dirty="0">
              <a:solidFill>
                <a:srgbClr val="003994"/>
              </a:solidFill>
              <a:latin typeface="+mj-lt"/>
              <a:ea typeface="+mj-ea"/>
              <a:cs typeface="+mj-cs"/>
            </a:endParaRP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Sleduje </a:t>
            </a:r>
            <a:r>
              <a:rPr lang="cs-CZ" sz="2800" b="0" dirty="0"/>
              <a:t>a podporuje absorpční kapacitu </a:t>
            </a:r>
            <a:r>
              <a:rPr lang="cs-CZ" sz="2800" b="0" dirty="0" smtClean="0"/>
              <a:t>regionu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/>
              <a:t>Definuje územní dimenzi – schvaluje Regionální akční plán Olomouckého kraje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Přispívá </a:t>
            </a:r>
            <a:r>
              <a:rPr lang="cs-CZ" sz="2800" b="0" dirty="0"/>
              <a:t>ke sladění strategií a </a:t>
            </a:r>
            <a:r>
              <a:rPr lang="cs-CZ" sz="2800" b="0" dirty="0" smtClean="0"/>
              <a:t>integrovaných nástrojů v regionu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/>
              <a:t>Dává doporučení NSK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/>
              <a:t>Podílí se na zpracování podkladů pro ŘO OP</a:t>
            </a:r>
          </a:p>
          <a:p>
            <a:pPr marL="540000" lvl="1">
              <a:spcAft>
                <a:spcPts val="600"/>
              </a:spcAft>
              <a:defRPr/>
            </a:pPr>
            <a:r>
              <a:rPr lang="cs-CZ" sz="2800" b="0" dirty="0" smtClean="0"/>
              <a:t>Iniciuje </a:t>
            </a:r>
            <a:r>
              <a:rPr lang="cs-CZ" sz="2800" b="0" dirty="0"/>
              <a:t>sběr dat o dopadech realizovaných </a:t>
            </a:r>
            <a:r>
              <a:rPr lang="cs-CZ" sz="2800" b="0" dirty="0" smtClean="0"/>
              <a:t>opatření</a:t>
            </a:r>
          </a:p>
        </p:txBody>
      </p:sp>
    </p:spTree>
    <p:extLst>
      <p:ext uri="{BB962C8B-B14F-4D97-AF65-F5344CB8AC3E}">
        <p14:creationId xmlns:p14="http://schemas.microsoft.com/office/powerpoint/2010/main" val="409711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24586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362950" cy="5184576"/>
          </a:xfrm>
        </p:spPr>
        <p:txBody>
          <a:bodyPr/>
          <a:lstStyle/>
          <a:p>
            <a:endParaRPr lang="cs-CZ" dirty="0" smtClean="0"/>
          </a:p>
          <a:p>
            <a:endParaRPr lang="cs-CZ" sz="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1374"/>
              </p:ext>
            </p:extLst>
          </p:nvPr>
        </p:nvGraphicFramePr>
        <p:xfrm>
          <a:off x="0" y="-65710"/>
          <a:ext cx="9144000" cy="6739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5148064"/>
              </a:tblGrid>
              <a:tr h="316286"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Členská instituce RSK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Člen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RSK OK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24545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Zástupci kraje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Jiří Rozbořil, </a:t>
                      </a:r>
                      <a:r>
                        <a:rPr lang="cs-CZ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hejtman OK</a:t>
                      </a:r>
                    </a:p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Bc. Pavel Šoltys, </a:t>
                      </a: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</a:t>
                      </a: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</a:t>
                      </a:r>
                      <a:r>
                        <a:rPr lang="cs-CZ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náměstek hejtmana OK</a:t>
                      </a:r>
                      <a:endParaRPr lang="cs-CZ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Bc. Miloslav Petřík, </a:t>
                      </a:r>
                      <a:r>
                        <a:rPr lang="cs-CZ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ředitel TS města Olomouce</a:t>
                      </a:r>
                    </a:p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Radek Dosoudil, </a:t>
                      </a:r>
                      <a:r>
                        <a:rPr lang="cs-CZ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odboru OSR</a:t>
                      </a:r>
                    </a:p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PhDr. Alois Mačák, MBA, </a:t>
                      </a:r>
                      <a:r>
                        <a:rPr lang="cs-CZ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cs-CZ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náměstek hejtmana OK</a:t>
                      </a:r>
                      <a:endParaRPr lang="cs-CZ" sz="2000" b="0" dirty="0"/>
                    </a:p>
                  </a:txBody>
                  <a:tcPr/>
                </a:tc>
              </a:tr>
              <a:tr h="607225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statutárních měst zastoupený nositelem ITI/IPRÚ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RNDr. Ladislav </a:t>
                      </a: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Šnevajs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náměstek primátora statutárního města Olomouc</a:t>
                      </a:r>
                      <a:endParaRPr lang="cs-CZ" sz="2000" dirty="0"/>
                    </a:p>
                  </a:txBody>
                  <a:tcPr/>
                </a:tc>
              </a:tr>
              <a:tr h="1176845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středně velkých měst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 Zdeněk Brož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starosta města Šumperk, </a:t>
                      </a:r>
                    </a:p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paní Ivana Dvořáková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starostka města Němčice nad Hanou</a:t>
                      </a:r>
                      <a:endParaRPr lang="cs-CZ" sz="2000" dirty="0"/>
                    </a:p>
                  </a:txBody>
                  <a:tcPr/>
                </a:tc>
              </a:tr>
              <a:tr h="1160615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malých měst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 Zdeněk </a:t>
                      </a: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Lév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místostarosta obce Střítež nad Ludinou, </a:t>
                      </a:r>
                    </a:p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paní Vlasta Kočí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starostka obce Velká Kraš</a:t>
                      </a:r>
                      <a:endParaRPr lang="cs-CZ" sz="2000" dirty="0"/>
                    </a:p>
                  </a:txBody>
                  <a:tcPr/>
                </a:tc>
              </a:tr>
              <a:tr h="491242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za venkov - SMS ČR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 Radek Brázda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starosta obce Troubky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8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624586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362950" cy="5184576"/>
          </a:xfrm>
        </p:spPr>
        <p:txBody>
          <a:bodyPr/>
          <a:lstStyle/>
          <a:p>
            <a:endParaRPr lang="cs-CZ" dirty="0" smtClean="0"/>
          </a:p>
          <a:p>
            <a:endParaRPr lang="cs-CZ" sz="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7D27-7101-4338-82A1-62DB34D25E34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84083"/>
              </p:ext>
            </p:extLst>
          </p:nvPr>
        </p:nvGraphicFramePr>
        <p:xfrm>
          <a:off x="11875" y="-63514"/>
          <a:ext cx="9132125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061"/>
                <a:gridCol w="5148064"/>
              </a:tblGrid>
              <a:tr h="316286"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Členská instituce RSK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Člen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RSK OK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za venkov - SPOV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 Jiří Řezníček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starosta obce Tučín a předseda SPOV Olomouckého kraje</a:t>
                      </a:r>
                      <a:endParaRPr lang="cs-CZ" sz="2000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Strategie inteligentní specializace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Jiří </a:t>
                      </a: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Herinek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ředitel VTP UP</a:t>
                      </a:r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krajské sítě MAS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 František Kopecký, 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předseda KS MAS</a:t>
                      </a:r>
                      <a:endParaRPr lang="cs-CZ" sz="2000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krajské hospodářské komory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 Bc. Jitka Janečková </a:t>
                      </a: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Moťková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ředitelka KHK OK</a:t>
                      </a:r>
                      <a:endParaRPr lang="cs-CZ" sz="2000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nestátních neziskových organizací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Marek Podlaha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předseda UNO</a:t>
                      </a:r>
                      <a:endParaRPr lang="cs-CZ" sz="2000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akademického sektoru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 RNDr. Miroslav </a:t>
                      </a:r>
                      <a:r>
                        <a:rPr lang="cs-CZ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Mašláň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CSc., prorektor pro transfer technologií UP OL </a:t>
                      </a:r>
                      <a:endParaRPr lang="cs-CZ" sz="2000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Agentury pro sociální začleňování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Karel Novák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oddělení lokálních koncepcí, </a:t>
                      </a:r>
                      <a:r>
                        <a:rPr lang="cs-CZ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Osoblažsko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Mikulovice</a:t>
                      </a:r>
                      <a:endParaRPr lang="cs-CZ" sz="2000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krajské pobočky Úřadu práce ČR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Jiří Šabata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ředitel ÚP ČR,</a:t>
                      </a:r>
                      <a:r>
                        <a:rPr lang="cs-CZ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krajské pobočky v Olomouci</a:t>
                      </a:r>
                      <a:endParaRPr lang="cs-CZ" sz="2000" dirty="0"/>
                    </a:p>
                  </a:txBody>
                  <a:tcPr/>
                </a:tc>
              </a:tr>
              <a:tr h="286164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výběr dle potřeb regionu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René</a:t>
                      </a:r>
                      <a:r>
                        <a:rPr lang="cs-CZ" sz="2000" b="1" baseline="0" dirty="0" smtClean="0"/>
                        <a:t> Bastl</a:t>
                      </a:r>
                      <a:r>
                        <a:rPr lang="cs-CZ" sz="2000" dirty="0" smtClean="0"/>
                        <a:t>, místopředseda OV ČSSD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2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12503</TotalTime>
  <Words>1130</Words>
  <Application>Microsoft Office PowerPoint</Application>
  <PresentationFormat>Předvádění na obrazovce (4:3)</PresentationFormat>
  <Paragraphs>163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Výchozí návrh</vt:lpstr>
      <vt:lpstr>MMR_klas</vt:lpstr>
      <vt:lpstr>Regionální stálá konference pro území Olomouckého kraje</vt:lpstr>
      <vt:lpstr>Obsah</vt:lpstr>
      <vt:lpstr>Spolupráce kraje s partnery v území</vt:lpstr>
      <vt:lpstr>Územní dimenze</vt:lpstr>
      <vt:lpstr>Národní stálá konference (NSK) </vt:lpstr>
      <vt:lpstr>Národní stálá konference (NSK)</vt:lpstr>
      <vt:lpstr>Regionální stálá konference Olomouckého kraje (RSK OK)</vt:lpstr>
      <vt:lpstr>Prezentace aplikace PowerPoint</vt:lpstr>
      <vt:lpstr>Prezentace aplikace PowerPoint</vt:lpstr>
      <vt:lpstr>Prezentace aplikace PowerPoint</vt:lpstr>
      <vt:lpstr>Regionální stálá konference Olomouckého kraje (RSK OK)</vt:lpstr>
      <vt:lpstr>Regionální stálá konference Olomouckého kraje (RSK OK)</vt:lpstr>
      <vt:lpstr>Regionální stálá konference Olomouckého kraje (RSK OK)</vt:lpstr>
      <vt:lpstr>Regionální akční plán Olomouckého kraje (RAP OK)</vt:lpstr>
      <vt:lpstr>Regionální akční plán Olomouckého kraje (RAP OK)</vt:lpstr>
      <vt:lpstr>Projekt OPTP 2014-2020</vt:lpstr>
      <vt:lpstr>Děkuji za pozornost</vt:lpstr>
    </vt:vector>
  </TitlesOfParts>
  <Company>KÚOK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Juránek Jiří RNDr.</dc:creator>
  <cp:lastModifiedBy>Valovičová Leona</cp:lastModifiedBy>
  <cp:revision>535</cp:revision>
  <cp:lastPrinted>2015-04-27T11:44:02Z</cp:lastPrinted>
  <dcterms:created xsi:type="dcterms:W3CDTF">2008-04-28T11:39:29Z</dcterms:created>
  <dcterms:modified xsi:type="dcterms:W3CDTF">2015-09-16T06:18:24Z</dcterms:modified>
</cp:coreProperties>
</file>