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2" r:id="rId19"/>
    <p:sldId id="271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 Koříne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Mikulovice, Supíkovice, Hradec - Nová Ves, Písečná, Velké Kunětice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7460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0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42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39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05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53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82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86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68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8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70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16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65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Člověk v tísni, o.p.s.</a:t>
            </a:r>
            <a:br>
              <a:rPr lang="cs-CZ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MOBILNÍ TÝM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476672"/>
            <a:ext cx="936104" cy="936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-CZ" dirty="0" smtClean="0"/>
              <a:t>Rok 2015</a:t>
            </a:r>
            <a:endParaRPr dirty="0"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665" y="908720"/>
            <a:ext cx="3746351" cy="5627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-CZ" dirty="0" smtClean="0"/>
              <a:t>Lokality celkem</a:t>
            </a:r>
            <a:endParaRPr dirty="0"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608" y="836712"/>
            <a:ext cx="3851684" cy="585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Činnost </a:t>
            </a:r>
            <a:r>
              <a:rPr lang="cs-CZ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</a:t>
            </a:r>
            <a:endParaRPr lang="cs-CZ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idx="1"/>
          </p:nvPr>
        </p:nvSpPr>
        <p:spPr>
          <a:xfrm>
            <a:off x="457200" y="1484784"/>
            <a:ext cx="8229600" cy="48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lnSpcReduction="10000"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Poskytování </a:t>
            </a:r>
            <a:r>
              <a:rPr lang="cs-CZ" dirty="0"/>
              <a:t>registrované soc. </a:t>
            </a:r>
            <a:r>
              <a:rPr lang="cs-CZ" dirty="0">
                <a:sym typeface="Calibri"/>
              </a:rPr>
              <a:t>služ</a:t>
            </a:r>
            <a:r>
              <a:rPr lang="cs-CZ" dirty="0"/>
              <a:t>by TP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Monitoring </a:t>
            </a:r>
          </a:p>
          <a:p>
            <a:pPr lvl="1" rtl="0">
              <a:spcBef>
                <a:spcPts val="640"/>
              </a:spcBef>
            </a:pPr>
            <a:r>
              <a:rPr lang="cs-CZ" dirty="0"/>
              <a:t>konkrétní obce </a:t>
            </a:r>
          </a:p>
          <a:p>
            <a:pPr lvl="1" rtl="0">
              <a:spcBef>
                <a:spcPts val="640"/>
              </a:spcBef>
            </a:pPr>
            <a:r>
              <a:rPr lang="cs-CZ" dirty="0"/>
              <a:t>celé ORP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/>
              <a:t>Rychlé nasazení v případě povodní, vzniku nové ubytovny apod.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/>
              <a:t>P</a:t>
            </a:r>
            <a:r>
              <a:rPr lang="cs-CZ" dirty="0">
                <a:sym typeface="Calibri"/>
              </a:rPr>
              <a:t>r</a:t>
            </a:r>
            <a:r>
              <a:rPr lang="cs-CZ" dirty="0"/>
              <a:t>áce</a:t>
            </a:r>
            <a:r>
              <a:rPr lang="cs-CZ" dirty="0">
                <a:sym typeface="Calibri"/>
              </a:rPr>
              <a:t> ve dvou i vzdálených lokalitách současně (poskytování služeb x monitoring), nebo obě činnosti v jedné lokalitě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Činnost </a:t>
            </a:r>
            <a:r>
              <a:rPr lang="cs-CZ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 – sociální služby</a:t>
            </a:r>
            <a:endParaRPr lang="cs-CZ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3898776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fontScale="70000" lnSpcReduction="20000"/>
          </a:bodyPr>
          <a:lstStyle/>
          <a:p>
            <a:pPr marL="0" marR="0" indent="0" algn="l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dirty="0">
                <a:sym typeface="Calibri"/>
              </a:rPr>
              <a:t>Poskytování </a:t>
            </a:r>
            <a:r>
              <a:rPr lang="cs-CZ" dirty="0"/>
              <a:t>registrované služby TP</a:t>
            </a:r>
            <a:r>
              <a:rPr lang="cs-CZ" dirty="0">
                <a:sym typeface="Calibri"/>
              </a:rPr>
              <a:t>: </a:t>
            </a:r>
            <a:endParaRPr dirty="0"/>
          </a:p>
          <a:p>
            <a:pPr marR="0" lvl="1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 smtClean="0"/>
              <a:t>V </a:t>
            </a:r>
            <a:r>
              <a:rPr lang="cs-CZ" dirty="0"/>
              <a:t>oblasti s </a:t>
            </a:r>
            <a:r>
              <a:rPr lang="cs-CZ" dirty="0">
                <a:sym typeface="Calibri"/>
              </a:rPr>
              <a:t>nedostatečn</a:t>
            </a:r>
            <a:r>
              <a:rPr lang="cs-CZ" dirty="0"/>
              <a:t>ým</a:t>
            </a:r>
            <a:r>
              <a:rPr lang="cs-CZ" dirty="0">
                <a:sym typeface="Calibri"/>
              </a:rPr>
              <a:t> pokryt</a:t>
            </a:r>
            <a:r>
              <a:rPr lang="cs-CZ" dirty="0"/>
              <a:t>ím</a:t>
            </a:r>
            <a:r>
              <a:rPr lang="cs-CZ" dirty="0">
                <a:sym typeface="Calibri"/>
              </a:rPr>
              <a:t> sociálními </a:t>
            </a:r>
            <a:r>
              <a:rPr lang="cs-CZ" dirty="0" smtClean="0">
                <a:sym typeface="Calibri"/>
              </a:rPr>
              <a:t>službami</a:t>
            </a:r>
            <a:endParaRPr lang="cs-CZ" dirty="0"/>
          </a:p>
          <a:p>
            <a:pPr marR="0" lvl="1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 smtClean="0"/>
              <a:t>Nebo posílení </a:t>
            </a:r>
            <a:r>
              <a:rPr lang="cs-CZ" dirty="0"/>
              <a:t>stávajících sociálních služeb,</a:t>
            </a:r>
          </a:p>
          <a:p>
            <a:pPr marR="0" lvl="1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 smtClean="0"/>
              <a:t>Poskytování </a:t>
            </a:r>
            <a:r>
              <a:rPr lang="cs-CZ" dirty="0">
                <a:sym typeface="Calibri"/>
              </a:rPr>
              <a:t>služeb v </a:t>
            </a:r>
            <a:r>
              <a:rPr lang="cs-CZ" dirty="0"/>
              <a:t>je</a:t>
            </a:r>
            <a:r>
              <a:rPr lang="cs-CZ" dirty="0">
                <a:sym typeface="Calibri"/>
              </a:rPr>
              <a:t> vždy </a:t>
            </a:r>
            <a:r>
              <a:rPr lang="cs-CZ" dirty="0" smtClean="0">
                <a:sym typeface="Calibri"/>
              </a:rPr>
              <a:t>krátkodobé</a:t>
            </a:r>
          </a:p>
          <a:p>
            <a:pPr marR="0" lvl="1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 smtClean="0"/>
              <a:t>Cílem je </a:t>
            </a:r>
            <a:r>
              <a:rPr lang="cs-CZ" dirty="0" smtClean="0">
                <a:sym typeface="Calibri"/>
              </a:rPr>
              <a:t>dojednání </a:t>
            </a:r>
            <a:r>
              <a:rPr lang="cs-CZ" dirty="0">
                <a:sym typeface="Calibri"/>
              </a:rPr>
              <a:t>a navázání těchto lokalit na stabilnější služby od místních</a:t>
            </a:r>
            <a:r>
              <a:rPr lang="cs-CZ" dirty="0"/>
              <a:t> </a:t>
            </a:r>
            <a:r>
              <a:rPr lang="cs-CZ" dirty="0" smtClean="0">
                <a:sym typeface="Calibri"/>
              </a:rPr>
              <a:t>poskytovatelů</a:t>
            </a:r>
          </a:p>
          <a:p>
            <a:pPr marR="0" lvl="1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 smtClean="0">
                <a:sym typeface="Calibri"/>
              </a:rPr>
              <a:t>Poznatky z poskytování služeb mohou být využity i v monitoringu</a:t>
            </a:r>
            <a:endParaRPr lang="cs-CZ" dirty="0">
              <a:sym typeface="Calibri"/>
            </a:endParaRPr>
          </a:p>
          <a:p>
            <a:pPr marL="342900" marR="0" lvl="0" indent="-139700" algn="l" rtl="0"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Font typeface="Arial"/>
              <a:buNone/>
            </a:pPr>
            <a:endParaRPr dirty="0">
              <a:sym typeface="Calibri"/>
            </a:endParaRPr>
          </a:p>
        </p:txBody>
      </p:sp>
      <p:pic>
        <p:nvPicPr>
          <p:cNvPr id="5122" name="Picture 2" descr="C:\Users\richard\Downloads\IMGP6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543958" cy="302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Činnost </a:t>
            </a:r>
            <a:r>
              <a:rPr lang="cs-CZ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 - monitoring </a:t>
            </a:r>
            <a:endParaRPr lang="cs-CZ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idx="1"/>
          </p:nvPr>
        </p:nvSpPr>
        <p:spPr>
          <a:xfrm>
            <a:off x="467544" y="1568946"/>
            <a:ext cx="4536504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mapování </a:t>
            </a:r>
            <a:r>
              <a:rPr lang="cs-CZ" dirty="0">
                <a:sym typeface="Calibri"/>
              </a:rPr>
              <a:t>cílových skupin a potřebnosti sociálních </a:t>
            </a:r>
            <a:r>
              <a:rPr lang="cs-CZ" dirty="0" smtClean="0">
                <a:sym typeface="Calibri"/>
              </a:rPr>
              <a:t>služeb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monitorovaná témata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bydlení,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vzdělávání,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zaměstnanost,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sociální služby,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Kvalita soužití a problémy v něm,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kriminalita,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cs-CZ" dirty="0" smtClean="0">
                <a:sym typeface="Calibri"/>
              </a:rPr>
              <a:t>případně mediální obraz lokality</a:t>
            </a:r>
            <a:endParaRPr lang="cs-CZ" dirty="0">
              <a:sym typeface="Calibri"/>
            </a:endParaRPr>
          </a:p>
          <a:p>
            <a:pPr marL="342900" marR="0" lvl="0" indent="-139700" algn="l" rtl="0"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Font typeface="Arial"/>
              <a:buNone/>
            </a:pPr>
            <a:endParaRPr dirty="0">
              <a:sym typeface="Calibri"/>
            </a:endParaRPr>
          </a:p>
        </p:txBody>
      </p:sp>
      <p:pic>
        <p:nvPicPr>
          <p:cNvPr id="6146" name="Picture 2" descr="C:\Users\richard\Downloads\Uničov ..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06" y="1484784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Techniky monitoringu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fontScale="70000" lnSpcReduction="20000"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smtClean="0">
                <a:sym typeface="Calibri"/>
              </a:rPr>
              <a:t>Kvalitativní výzkumná metodologie</a:t>
            </a: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smtClean="0">
                <a:sym typeface="Calibri"/>
              </a:rPr>
              <a:t>Studium </a:t>
            </a:r>
            <a:r>
              <a:rPr lang="cs-CZ" dirty="0">
                <a:sym typeface="Calibri"/>
              </a:rPr>
              <a:t>a analýza dokumentů</a:t>
            </a:r>
          </a:p>
          <a:p>
            <a:pPr marL="342900" marR="0" lvl="0" indent="-342900" algn="l" rtl="0"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smtClean="0"/>
              <a:t>Sběr dat v terénu </a:t>
            </a:r>
          </a:p>
          <a:p>
            <a:pPr marL="617220" lvl="1" indent="-342900"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err="1" smtClean="0"/>
              <a:t>polostrukturované</a:t>
            </a:r>
            <a:r>
              <a:rPr lang="cs-CZ" dirty="0" smtClean="0"/>
              <a:t> </a:t>
            </a:r>
            <a:r>
              <a:rPr lang="cs-CZ" dirty="0" smtClean="0">
                <a:sym typeface="Calibri"/>
              </a:rPr>
              <a:t>rozhovory</a:t>
            </a:r>
          </a:p>
          <a:p>
            <a:pPr marL="617220" lvl="1" indent="-342900"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smtClean="0">
                <a:sym typeface="Calibri"/>
              </a:rPr>
              <a:t>přímé </a:t>
            </a:r>
            <a:r>
              <a:rPr lang="cs-CZ" dirty="0">
                <a:sym typeface="Calibri"/>
              </a:rPr>
              <a:t>pozorování</a:t>
            </a:r>
          </a:p>
          <a:p>
            <a:pPr marL="342900" marR="0" lvl="0" indent="-342900" algn="l" rtl="0"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Triangulace </a:t>
            </a:r>
            <a:r>
              <a:rPr lang="cs-CZ" dirty="0" smtClean="0">
                <a:sym typeface="Calibri"/>
              </a:rPr>
              <a:t>získaných poznatků</a:t>
            </a:r>
          </a:p>
          <a:p>
            <a:pPr marL="617220" lvl="1" indent="-342900"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smtClean="0">
                <a:sym typeface="Calibri"/>
              </a:rPr>
              <a:t>cílová </a:t>
            </a:r>
            <a:r>
              <a:rPr lang="cs-CZ" dirty="0">
                <a:sym typeface="Calibri"/>
              </a:rPr>
              <a:t>skupina, </a:t>
            </a:r>
            <a:endParaRPr lang="cs-CZ" dirty="0" smtClean="0">
              <a:sym typeface="Calibri"/>
            </a:endParaRPr>
          </a:p>
          <a:p>
            <a:pPr marL="617220" lvl="1" indent="-342900"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smtClean="0">
                <a:sym typeface="Calibri"/>
              </a:rPr>
              <a:t>veřejnost</a:t>
            </a:r>
            <a:r>
              <a:rPr lang="cs-CZ" dirty="0">
                <a:sym typeface="Calibri"/>
              </a:rPr>
              <a:t>, </a:t>
            </a:r>
            <a:endParaRPr lang="cs-CZ" dirty="0" smtClean="0">
              <a:sym typeface="Calibri"/>
            </a:endParaRPr>
          </a:p>
          <a:p>
            <a:pPr marL="617220" lvl="1" indent="-342900"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smtClean="0">
                <a:sym typeface="Calibri"/>
              </a:rPr>
              <a:t>relevantní </a:t>
            </a:r>
            <a:r>
              <a:rPr lang="cs-CZ" dirty="0">
                <a:sym typeface="Calibri"/>
              </a:rPr>
              <a:t>partneři (samospráva, </a:t>
            </a:r>
            <a:r>
              <a:rPr lang="cs-CZ" dirty="0"/>
              <a:t>státní</a:t>
            </a:r>
            <a:r>
              <a:rPr lang="cs-CZ" dirty="0">
                <a:sym typeface="Calibri"/>
              </a:rPr>
              <a:t> správa, NNO, </a:t>
            </a:r>
            <a:r>
              <a:rPr lang="cs-CZ" dirty="0"/>
              <a:t>vzdělávací</a:t>
            </a:r>
            <a:r>
              <a:rPr lang="cs-CZ" dirty="0">
                <a:sym typeface="Calibri"/>
              </a:rPr>
              <a:t> zařízení, policie atd.)</a:t>
            </a:r>
          </a:p>
          <a:p>
            <a:pPr marL="342900" marR="0" lvl="0" indent="-342900" algn="l" rtl="0"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Metodika (IPOK I.) – plánujeme aktualizaci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Výstupy monitoringu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cs-CZ" dirty="0">
                <a:sym typeface="Calibri"/>
              </a:rPr>
              <a:t>Popis stávajícího stavu v oblasti sociálního vyloučení v dané lokalitě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cs-CZ" dirty="0">
                <a:sym typeface="Calibri"/>
              </a:rPr>
              <a:t>Návrhy opatření, které by měly vést ke zlepšení </a:t>
            </a:r>
            <a:r>
              <a:rPr lang="cs-CZ" dirty="0" smtClean="0">
                <a:sym typeface="Calibri"/>
              </a:rPr>
              <a:t>situace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cs-CZ" dirty="0" smtClean="0">
                <a:sym typeface="Calibri"/>
              </a:rPr>
              <a:t>Prezentace výstupů, diskuze s partnery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cs-CZ" dirty="0" smtClean="0">
                <a:sym typeface="Calibri"/>
              </a:rPr>
              <a:t>Materiál </a:t>
            </a:r>
            <a:r>
              <a:rPr lang="cs-CZ" dirty="0">
                <a:sym typeface="Calibri"/>
              </a:rPr>
              <a:t>– 25 – 40 stran 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cs-CZ" dirty="0">
                <a:sym typeface="Calibri"/>
              </a:rPr>
              <a:t>Dostupnost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cs-CZ" dirty="0">
                <a:sym typeface="Calibri"/>
              </a:rPr>
              <a:t>Zadavatel – krajský úřad, MAS, obec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cs-CZ" dirty="0">
                <a:sym typeface="Calibri"/>
              </a:rPr>
              <a:t>Další zapojení aktéři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cs-CZ" dirty="0">
                <a:sym typeface="Calibri"/>
              </a:rPr>
              <a:t>Nezveřejňujeme pro širokou veřejnost</a:t>
            </a:r>
          </a:p>
        </p:txBody>
      </p:sp>
    </p:spTree>
    <p:extLst>
      <p:ext uri="{BB962C8B-B14F-4D97-AF65-F5344CB8AC3E}">
        <p14:creationId xmlns:p14="http://schemas.microsoft.com/office/powerpoint/2010/main" val="3522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dirty="0" smtClean="0">
                <a:solidFill>
                  <a:srgbClr val="000000"/>
                </a:solidFill>
              </a:rPr>
              <a:t>Zkušenosti z fungování MT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idx="1"/>
          </p:nvPr>
        </p:nvSpPr>
        <p:spPr>
          <a:xfrm>
            <a:off x="457200" y="1484785"/>
            <a:ext cx="8229600" cy="44644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fontScale="92500" lnSpcReduction="20000"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Opouštění lokalit, navázání na stabilní služby</a:t>
            </a:r>
          </a:p>
          <a:p>
            <a:pPr marL="342900" marR="0" lvl="0" indent="-342900" algn="l" rtl="0"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 smtClean="0">
                <a:sym typeface="Calibri"/>
              </a:rPr>
              <a:t>Zkvalitnění metod </a:t>
            </a:r>
            <a:r>
              <a:rPr lang="cs-CZ" dirty="0">
                <a:sym typeface="Calibri"/>
              </a:rPr>
              <a:t>monitoringu</a:t>
            </a:r>
          </a:p>
          <a:p>
            <a:pPr marL="342900" marR="0" lvl="0" indent="-342900" algn="l" rtl="0"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Větší flexibilita díky početnějšímu</a:t>
            </a:r>
            <a:r>
              <a:rPr lang="cs-CZ" dirty="0"/>
              <a:t> </a:t>
            </a:r>
            <a:r>
              <a:rPr lang="cs-CZ" dirty="0">
                <a:sym typeface="Calibri"/>
              </a:rPr>
              <a:t>personálnímu obsazení</a:t>
            </a:r>
          </a:p>
          <a:p>
            <a:pPr marL="342900" marR="0" lvl="0" indent="-342900" algn="l" rtl="0"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/>
              <a:t>Š</a:t>
            </a:r>
            <a:r>
              <a:rPr lang="cs-CZ" dirty="0">
                <a:sym typeface="Calibri"/>
              </a:rPr>
              <a:t>irší mapovaná cílová skupina – schopnost </a:t>
            </a:r>
            <a:r>
              <a:rPr lang="cs-CZ" dirty="0" smtClean="0"/>
              <a:t>identifikovat další </a:t>
            </a:r>
            <a:r>
              <a:rPr lang="cs-CZ" dirty="0">
                <a:sym typeface="Calibri"/>
              </a:rPr>
              <a:t>ohrožené cílové skupiny v lokalitě</a:t>
            </a:r>
          </a:p>
          <a:p>
            <a:pPr marL="342900" marR="0" lvl="0" indent="-342900" algn="l" rtl="0">
              <a:lnSpc>
                <a:spcPct val="110000"/>
              </a:lnSpc>
              <a:spcBef>
                <a:spcPts val="64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cs-CZ" dirty="0" smtClean="0"/>
              <a:t>Komunitní </a:t>
            </a:r>
            <a:r>
              <a:rPr lang="cs-CZ" dirty="0"/>
              <a:t>mediace, pomoc s řešením interetnických konfliktů (viz. Zábřeh 2015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vybudovat mobilní tým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Personalistika</a:t>
            </a:r>
          </a:p>
          <a:p>
            <a:pPr lvl="1"/>
            <a:r>
              <a:rPr lang="cs-CZ" dirty="0" smtClean="0"/>
              <a:t>3 pracovníci jsou minimální počet </a:t>
            </a:r>
          </a:p>
          <a:p>
            <a:pPr lvl="1"/>
            <a:r>
              <a:rPr lang="cs-CZ" dirty="0" smtClean="0"/>
              <a:t>Profesní zázemí – sociální pracovník a výzkumník (sociolog, kulturní antropolog, etnolog)</a:t>
            </a:r>
          </a:p>
          <a:p>
            <a:pPr lvl="1"/>
            <a:r>
              <a:rPr lang="cs-CZ" dirty="0" smtClean="0"/>
              <a:t>Flexibilita, pracovní nasazení</a:t>
            </a:r>
          </a:p>
          <a:p>
            <a:pPr lvl="1"/>
            <a:r>
              <a:rPr lang="cs-CZ" dirty="0" smtClean="0"/>
              <a:t>Další vzdělávání  - kvalitativní výzkum, terénní výzkum, krizová intervence/psychologická první pomoc</a:t>
            </a:r>
          </a:p>
          <a:p>
            <a:r>
              <a:rPr lang="cs-CZ" dirty="0" smtClean="0"/>
              <a:t>Zadání od kraje </a:t>
            </a:r>
          </a:p>
          <a:p>
            <a:pPr lvl="1"/>
            <a:r>
              <a:rPr lang="cs-CZ" dirty="0" smtClean="0"/>
              <a:t>Plán monitoringů</a:t>
            </a:r>
          </a:p>
          <a:p>
            <a:pPr lvl="1"/>
            <a:r>
              <a:rPr lang="cs-CZ" dirty="0" smtClean="0"/>
              <a:t>Optimální je cca 4  města či ORP ročně</a:t>
            </a:r>
          </a:p>
          <a:p>
            <a:pPr lvl="1"/>
            <a:r>
              <a:rPr lang="cs-CZ" dirty="0" smtClean="0"/>
              <a:t>Udržet kapacitu pro rychlé nasazení</a:t>
            </a:r>
          </a:p>
          <a:p>
            <a:r>
              <a:rPr lang="cs-CZ" dirty="0" smtClean="0"/>
              <a:t>Rovnováha mezi sociální prací a monitoringem</a:t>
            </a:r>
          </a:p>
          <a:p>
            <a:pPr lvl="1"/>
            <a:r>
              <a:rPr lang="cs-CZ" dirty="0" smtClean="0"/>
              <a:t>Opouštění lokalit vs. nabírání klientských zakázek</a:t>
            </a:r>
          </a:p>
          <a:p>
            <a:r>
              <a:rPr lang="cs-CZ" dirty="0" smtClean="0"/>
              <a:t>Mobilita týmu – náklady na cestovné</a:t>
            </a:r>
          </a:p>
          <a:p>
            <a:r>
              <a:rPr lang="cs-CZ" dirty="0" smtClean="0"/>
              <a:t>Financování - zcela klíčové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cs-CZ" dirty="0"/>
              <a:t>Děkujeme za pozornost</a:t>
            </a:r>
          </a:p>
        </p:txBody>
      </p:sp>
      <p:pic>
        <p:nvPicPr>
          <p:cNvPr id="2050" name="Picture 2" descr="C:\Users\richard\Downloads\mobilní tým na cestá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480720" cy="43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-CZ" dirty="0"/>
              <a:t>Proč vlastně Mobilní tým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idx="1"/>
          </p:nvPr>
        </p:nvSpPr>
        <p:spPr>
          <a:xfrm>
            <a:off x="457200" y="1412776"/>
            <a:ext cx="5194920" cy="4525963"/>
          </a:xfrm>
          <a:prstGeom prst="rect">
            <a:avLst/>
          </a:prstGeom>
        </p:spPr>
        <p:txBody>
          <a:bodyPr lIns="91425" tIns="91425" rIns="91425" bIns="91425" anchor="t" anchorCtr="0">
            <a:normAutofit fontScale="85000" lnSpcReduction="10000"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cs-CZ" dirty="0"/>
              <a:t>Formy sociálního vyloučení se rapidně proměňují v prostoru i v </a:t>
            </a:r>
            <a:r>
              <a:rPr lang="cs-CZ" dirty="0" smtClean="0"/>
              <a:t>čase</a:t>
            </a:r>
            <a:endParaRPr lang="cs-CZ" dirty="0"/>
          </a:p>
          <a:p>
            <a:pPr marL="1143000" lvl="1" indent="-457200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Prvotní popud - ubytovna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/>
              <a:t>Jedlí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cs-CZ" dirty="0"/>
              <a:t>Sociální služby - neumí rychle </a:t>
            </a:r>
            <a:r>
              <a:rPr lang="cs-CZ" dirty="0" smtClean="0"/>
              <a:t>reagovat</a:t>
            </a:r>
            <a:br>
              <a:rPr lang="cs-CZ" dirty="0" smtClean="0"/>
            </a:br>
            <a:endParaRPr lang="cs-CZ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cs-CZ" dirty="0" smtClean="0"/>
              <a:t>Inspirace – působení (nejen) </a:t>
            </a:r>
            <a:r>
              <a:rPr lang="cs-CZ" dirty="0" err="1" smtClean="0"/>
              <a:t>ČvT</a:t>
            </a:r>
            <a:r>
              <a:rPr lang="cs-CZ" dirty="0" smtClean="0"/>
              <a:t> při mimořádných událostech (povodně apod.)</a:t>
            </a:r>
            <a:endParaRPr lang="cs-CZ"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074" name="Picture 2" descr="C:\Users\richard\Downloads\TM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28289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Historie </a:t>
            </a:r>
            <a:r>
              <a:rPr lang="cs-CZ" dirty="0"/>
              <a:t>projektů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fontScale="92500" lnSpcReduction="10000"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/>
              <a:t>Zajištění integrace příslušníků romských komunit - Mobilní tým</a:t>
            </a:r>
          </a:p>
          <a:p>
            <a:pPr marL="742950" marR="0" lvl="1" indent="-285750" algn="l" rtl="0">
              <a:lnSpc>
                <a:spcPct val="110000"/>
              </a:lnSpc>
              <a:spcBef>
                <a:spcPts val="560"/>
              </a:spcBef>
              <a:buClr>
                <a:schemeClr val="dk1"/>
              </a:buClr>
              <a:buSzPct val="87500"/>
              <a:buFont typeface="Arial"/>
              <a:buChar char="–"/>
            </a:pPr>
            <a:r>
              <a:rPr lang="cs-CZ" dirty="0"/>
              <a:t>p</a:t>
            </a:r>
            <a:r>
              <a:rPr lang="cs-CZ" dirty="0">
                <a:sym typeface="Calibri"/>
              </a:rPr>
              <a:t>ilotní projekt</a:t>
            </a:r>
          </a:p>
          <a:p>
            <a:pPr marL="342900" marR="0" lvl="0" indent="-342900" algn="l" rtl="0"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/>
              <a:t>Zajištění integrace příslušníků romských komunit v Olomouckém kraji II</a:t>
            </a:r>
          </a:p>
          <a:p>
            <a:pPr marL="742950" marR="0" lvl="1" indent="-285750" algn="l" rtl="0">
              <a:lnSpc>
                <a:spcPct val="110000"/>
              </a:lnSpc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cs-CZ" dirty="0">
                <a:sym typeface="Calibri"/>
              </a:rPr>
              <a:t>navazující projekt</a:t>
            </a:r>
          </a:p>
          <a:p>
            <a:pPr marL="342900" marR="0" lvl="0" indent="-34290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/>
              <a:t>Včleněno do služby Terénní programy se zachováním specifik MT</a:t>
            </a:r>
            <a:r>
              <a:rPr lang="cs-CZ" dirty="0">
                <a:sym typeface="Calibri"/>
              </a:rPr>
              <a:t> </a:t>
            </a:r>
          </a:p>
          <a:p>
            <a:pPr marL="0" marR="0" lvl="0" indent="45720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cs-CZ" dirty="0"/>
              <a:t>- současný </a:t>
            </a:r>
            <a:r>
              <a:rPr lang="cs-CZ" dirty="0">
                <a:sym typeface="Calibri"/>
              </a:rPr>
              <a:t>stav</a:t>
            </a:r>
          </a:p>
          <a:p>
            <a:pPr marL="342900" marR="0" lvl="0" indent="-139700" algn="l" rtl="0"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Font typeface="Arial"/>
              <a:buNone/>
            </a:pPr>
            <a:endParaRPr dirty="0"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522675" y="2910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sz="3200"/>
              <a:t>Zajištění integrace příslušníků romských komunit - Mobilní tým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idx="1"/>
          </p:nvPr>
        </p:nvSpPr>
        <p:spPr>
          <a:xfrm>
            <a:off x="457200" y="1268760"/>
            <a:ext cx="8229600" cy="482453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rmAutofit fontScale="62500" lnSpcReduction="20000"/>
          </a:bodyPr>
          <a:lstStyle/>
          <a:p>
            <a:pPr marL="342900" marR="0" lvl="0" indent="-31496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Trvání 2,5 roku</a:t>
            </a:r>
          </a:p>
          <a:p>
            <a:pPr marL="342900" marR="0" lvl="0" indent="-314960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2 TSP, personální změny</a:t>
            </a:r>
          </a:p>
          <a:p>
            <a:pPr marL="342900" marR="0" lvl="0" indent="-314960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cs-CZ" dirty="0"/>
              <a:t>Lokality, kde MT v tomto období působil:</a:t>
            </a:r>
          </a:p>
          <a:p>
            <a:pPr marR="0" lvl="1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Lipník nad Bečvou (monitoring + poskytování služeb)</a:t>
            </a:r>
          </a:p>
          <a:p>
            <a:pPr marR="0" lvl="1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Velká Bystřice (podpora TP města)</a:t>
            </a:r>
          </a:p>
          <a:p>
            <a:pPr marR="0" lvl="1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Olomouc – ubytovna U botanické zahrady, ul. Šlechtitelů (monitoring)</a:t>
            </a:r>
          </a:p>
          <a:p>
            <a:pPr marR="0" lvl="1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Studenec (monitoring domu)</a:t>
            </a:r>
          </a:p>
          <a:p>
            <a:pPr marR="0" lvl="1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ORP Uničov (monitoring + poskytování služeb – předání </a:t>
            </a:r>
            <a:r>
              <a:rPr lang="cs-CZ" dirty="0" err="1">
                <a:sym typeface="Calibri"/>
              </a:rPr>
              <a:t>Romodromu</a:t>
            </a:r>
            <a:r>
              <a:rPr lang="cs-CZ" dirty="0">
                <a:sym typeface="Calibri"/>
              </a:rPr>
              <a:t>, </a:t>
            </a:r>
            <a:r>
              <a:rPr lang="cs-CZ" dirty="0" err="1">
                <a:sym typeface="Calibri"/>
              </a:rPr>
              <a:t>o.s</a:t>
            </a:r>
            <a:r>
              <a:rPr lang="cs-CZ" dirty="0">
                <a:sym typeface="Calibri"/>
              </a:rPr>
              <a:t> )</a:t>
            </a:r>
          </a:p>
          <a:p>
            <a:pPr marR="0" lvl="1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Bělotín (vyjednávání o možnosti poskytování služeb, MT zde nakonec nepůsobil)</a:t>
            </a:r>
          </a:p>
          <a:p>
            <a:pPr marR="0" lvl="1" algn="l" rtl="0">
              <a:lnSpc>
                <a:spcPct val="120000"/>
              </a:lnSpc>
              <a:spcBef>
                <a:spcPts val="448"/>
              </a:spcBef>
              <a:buClr>
                <a:srgbClr val="000000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Dobromilice (dotazníkové šetření </a:t>
            </a:r>
            <a:r>
              <a:rPr lang="cs-CZ" dirty="0"/>
              <a:t>na téma pocit bezpečnosti a soužití v obci)</a:t>
            </a:r>
          </a:p>
          <a:p>
            <a:pPr marR="0" lvl="0" algn="l" rtl="0">
              <a:lnSpc>
                <a:spcPct val="12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cs-CZ" dirty="0"/>
              <a:t>Výstup - metodika působení </a:t>
            </a:r>
            <a:r>
              <a:rPr lang="cs-CZ" dirty="0" smtClean="0"/>
              <a:t>MT, písemné zprávy z monitoringu</a:t>
            </a:r>
            <a:endParaRPr lang="cs-CZ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-CZ" dirty="0" smtClean="0"/>
              <a:t>IPOK I - lokality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23530"/>
            <a:ext cx="3677964" cy="557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640"/>
              </a:spcBef>
              <a:buNone/>
            </a:pPr>
            <a:r>
              <a:rPr lang="cs-CZ" sz="3200"/>
              <a:t>Zajištění integrace příslušníků romských komunit v Olomouckém kraji II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idx="1"/>
          </p:nvPr>
        </p:nvSpPr>
        <p:spPr>
          <a:xfrm>
            <a:off x="457200" y="1604025"/>
            <a:ext cx="8229600" cy="452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fontScale="77500" lnSpcReduction="20000"/>
          </a:bodyPr>
          <a:lstStyle/>
          <a:p>
            <a:pPr marL="342900" marR="0" lvl="0" indent="-307340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Trvání 1,5 roku</a:t>
            </a:r>
          </a:p>
          <a:p>
            <a:pPr marL="342900" marR="0" lvl="0" indent="-307340" algn="l" rtl="0">
              <a:lnSpc>
                <a:spcPct val="110000"/>
              </a:lnSpc>
              <a:spcBef>
                <a:spcPts val="592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>
                <a:sym typeface="Calibri"/>
              </a:rPr>
              <a:t>2 TSP + 1 TP (etnolog)</a:t>
            </a:r>
          </a:p>
          <a:p>
            <a:pPr lvl="0" rtl="0">
              <a:lnSpc>
                <a:spcPct val="110000"/>
              </a:lnSpc>
              <a:spcBef>
                <a:spcPts val="44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/>
              <a:t>Lokality, kde MT v tomto období působil:</a:t>
            </a:r>
          </a:p>
          <a:p>
            <a:pPr marR="0" lvl="1" algn="l" rtl="0">
              <a:lnSpc>
                <a:spcPct val="110000"/>
              </a:lnSpc>
              <a:spcBef>
                <a:spcPts val="592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Lipník nad Bečvou (předání </a:t>
            </a:r>
            <a:r>
              <a:rPr lang="cs-CZ" dirty="0" err="1">
                <a:sym typeface="Calibri"/>
              </a:rPr>
              <a:t>stadnardním</a:t>
            </a:r>
            <a:r>
              <a:rPr lang="cs-CZ" dirty="0">
                <a:sym typeface="Calibri"/>
              </a:rPr>
              <a:t> službám </a:t>
            </a:r>
            <a:r>
              <a:rPr lang="cs-CZ" dirty="0" err="1">
                <a:sym typeface="Calibri"/>
              </a:rPr>
              <a:t>ČvT</a:t>
            </a:r>
            <a:r>
              <a:rPr lang="cs-CZ" dirty="0">
                <a:sym typeface="Calibri"/>
              </a:rPr>
              <a:t>)</a:t>
            </a:r>
          </a:p>
          <a:p>
            <a:pPr marR="0" lvl="1" algn="l" rtl="0">
              <a:lnSpc>
                <a:spcPct val="110000"/>
              </a:lnSpc>
              <a:spcBef>
                <a:spcPts val="592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Uničov (monitoring + poskytování služeb na ubytovnách a některých bytových domech)</a:t>
            </a:r>
          </a:p>
          <a:p>
            <a:pPr marR="0" lvl="1" algn="l" rtl="0">
              <a:lnSpc>
                <a:spcPct val="110000"/>
              </a:lnSpc>
              <a:spcBef>
                <a:spcPts val="592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ORP Hranice (monitoring)</a:t>
            </a:r>
          </a:p>
          <a:p>
            <a:pPr marR="0" lvl="1" algn="l" rtl="0">
              <a:lnSpc>
                <a:spcPct val="110000"/>
              </a:lnSpc>
              <a:spcBef>
                <a:spcPts val="592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 err="1">
                <a:sym typeface="Calibri"/>
              </a:rPr>
              <a:t>Mikulovicko</a:t>
            </a:r>
            <a:r>
              <a:rPr lang="cs-CZ" dirty="0">
                <a:sym typeface="Calibri"/>
              </a:rPr>
              <a:t> – 5 obcí (monitoring + poskytování služeb + podpora TP obce + povodně + prostupné zaměstnávání ASZ)</a:t>
            </a:r>
          </a:p>
          <a:p>
            <a:pPr marR="0" lvl="1" algn="l" rtl="0">
              <a:lnSpc>
                <a:spcPct val="110000"/>
              </a:lnSpc>
              <a:spcBef>
                <a:spcPts val="592"/>
              </a:spcBef>
              <a:buClr>
                <a:schemeClr val="dk1"/>
              </a:buClr>
              <a:buSzPct val="100000"/>
              <a:buFont typeface="Arial"/>
            </a:pPr>
            <a:r>
              <a:rPr lang="cs-CZ" dirty="0">
                <a:sym typeface="Calibri"/>
              </a:rPr>
              <a:t>ORP Zábřeh (monitoring)</a:t>
            </a:r>
          </a:p>
          <a:p>
            <a:pPr marR="0" lvl="0" algn="l" rtl="0">
              <a:lnSpc>
                <a:spcPct val="110000"/>
              </a:lnSpc>
              <a:spcBef>
                <a:spcPts val="592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dirty="0"/>
              <a:t>Ze všech lokalit zprávy z monitoringu</a:t>
            </a:r>
          </a:p>
          <a:p>
            <a:pPr marL="342900" marR="0" lvl="0" indent="-154940" algn="l" rtl="0">
              <a:lnSpc>
                <a:spcPct val="110000"/>
              </a:lnSpc>
              <a:spcBef>
                <a:spcPts val="592"/>
              </a:spcBef>
              <a:buClr>
                <a:schemeClr val="dk1"/>
              </a:buClr>
              <a:buFont typeface="Arial"/>
              <a:buNone/>
            </a:pPr>
            <a:endParaRPr sz="296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-CZ" dirty="0" smtClean="0"/>
              <a:t>IPOK II - Lokality</a:t>
            </a:r>
            <a:endParaRPr dirty="0"/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624" y="1340768"/>
            <a:ext cx="3477939" cy="517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Mikulovicko</a:t>
            </a:r>
            <a:r>
              <a:rPr lang="cs-CZ" dirty="0" smtClean="0"/>
              <a:t> - povodně</a:t>
            </a:r>
            <a:endParaRPr lang="en-US" dirty="0"/>
          </a:p>
        </p:txBody>
      </p:sp>
      <p:pic>
        <p:nvPicPr>
          <p:cNvPr id="4098" name="Picture 2" descr="C:\temp\fotky-export\IMG_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1475"/>
            <a:ext cx="7370515" cy="446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/>
              <a:t>Rok 2015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Studenec a Dobromilice (monitoring se zaměřením na </a:t>
            </a:r>
            <a:r>
              <a:rPr lang="cs-CZ"/>
              <a:t>komunitní práci</a:t>
            </a:r>
            <a:r>
              <a:rPr lang="cs-CZ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Olomouc (poskytování služeb)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Kojetín, Měrovice N. Hanou, Obědkovice (monitoring)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ORP Litovel (poskytování služeb + nadcházející monitoring)</a:t>
            </a:r>
          </a:p>
          <a:p>
            <a:pPr marL="342900" marR="0" lvl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a_prezentace_OPLZZ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Sablona_prezentace_OPLZZ</Template>
  <TotalTime>254</TotalTime>
  <Words>670</Words>
  <Application>Microsoft Office PowerPoint</Application>
  <PresentationFormat>Předvádění na obrazovce (4:3)</PresentationFormat>
  <Paragraphs>110</Paragraphs>
  <Slides>19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Sablona_prezentace_OPLZZ</vt:lpstr>
      <vt:lpstr>Člověk v tísni, o.p.s. MOBILNÍ TÝM</vt:lpstr>
      <vt:lpstr>Proč vlastně Mobilní tým</vt:lpstr>
      <vt:lpstr>Historie projektů</vt:lpstr>
      <vt:lpstr>Zajištění integrace příslušníků romských komunit - Mobilní tým</vt:lpstr>
      <vt:lpstr>IPOK I - lokality</vt:lpstr>
      <vt:lpstr>Zajištění integrace příslušníků romských komunit v Olomouckém kraji II</vt:lpstr>
      <vt:lpstr>IPOK II - Lokality</vt:lpstr>
      <vt:lpstr>Mikulovicko - povodně</vt:lpstr>
      <vt:lpstr>Rok 2015</vt:lpstr>
      <vt:lpstr>Rok 2015</vt:lpstr>
      <vt:lpstr>Lokality celkem</vt:lpstr>
      <vt:lpstr>Činnost MT</vt:lpstr>
      <vt:lpstr>Činnost MT – sociální služby</vt:lpstr>
      <vt:lpstr>Činnost MT - monitoring </vt:lpstr>
      <vt:lpstr>Techniky monitoringu</vt:lpstr>
      <vt:lpstr>Výstupy monitoringu </vt:lpstr>
      <vt:lpstr>Zkušenosti z fungování MT</vt:lpstr>
      <vt:lpstr>Jak vybudovat mobilní tým</vt:lpstr>
      <vt:lpstr>Děkujeme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Člověk v tísni, o.p.s. MOBILNÍ TÝM</dc:title>
  <cp:lastModifiedBy>Richard Kořínek</cp:lastModifiedBy>
  <cp:revision>15</cp:revision>
  <dcterms:modified xsi:type="dcterms:W3CDTF">2015-09-16T10:27:16Z</dcterms:modified>
</cp:coreProperties>
</file>