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277" r:id="rId2"/>
    <p:sldId id="282" r:id="rId3"/>
    <p:sldId id="284" r:id="rId4"/>
    <p:sldId id="285" r:id="rId5"/>
    <p:sldId id="281" r:id="rId6"/>
    <p:sldId id="275" r:id="rId7"/>
    <p:sldId id="276" r:id="rId8"/>
    <p:sldId id="27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860" autoAdjust="0"/>
  </p:normalViewPr>
  <p:slideViewPr>
    <p:cSldViewPr showGuides="1">
      <p:cViewPr>
        <p:scale>
          <a:sx n="100" d="100"/>
          <a:sy n="100" d="100"/>
        </p:scale>
        <p:origin x="-72" y="-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NNO nebudou podporovány</a:t>
            </a:r>
            <a:r>
              <a:rPr lang="cs-CZ" baseline="0" dirty="0" smtClean="0"/>
              <a:t> z následujících důvodů: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spolufinancování,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Reinvestice zisku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Podnikání ve vedlejší činnosti, v případě krachu zanikne celá NNO</a:t>
            </a:r>
            <a:endParaRPr lang="cs-CZ" baseline="0" dirty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Z evaluace předchozí výzvy došlo k podpoření pouze 20-ti NNO, 100 podniků – s.r.o.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ceske-socialni-podnikani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vatava.skantova@mpsv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1916832"/>
            <a:ext cx="7272000" cy="1917168"/>
          </a:xfrm>
        </p:spPr>
        <p:txBody>
          <a:bodyPr/>
          <a:lstStyle/>
          <a:p>
            <a:r>
              <a:rPr lang="cs-CZ" dirty="0" smtClean="0"/>
              <a:t>Podpora sociálního </a:t>
            </a:r>
            <a:r>
              <a:rPr lang="cs-CZ" dirty="0" smtClean="0"/>
              <a:t>podnikání v OP Zaměstnanost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11299" y="4365104"/>
            <a:ext cx="7272000" cy="540000"/>
          </a:xfrm>
        </p:spPr>
        <p:txBody>
          <a:bodyPr/>
          <a:lstStyle/>
          <a:p>
            <a:r>
              <a:rPr lang="cs-CZ" b="1" dirty="0" smtClean="0"/>
              <a:t>Mgr. Svatava Škantová</a:t>
            </a:r>
          </a:p>
          <a:p>
            <a:r>
              <a:rPr lang="cs-CZ" sz="2800" dirty="0" smtClean="0"/>
              <a:t>vedoucí oddělení projektů sociálního podnikání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5445224"/>
            <a:ext cx="7272000" cy="540000"/>
          </a:xfrm>
        </p:spPr>
        <p:txBody>
          <a:bodyPr/>
          <a:lstStyle/>
          <a:p>
            <a:r>
              <a:rPr lang="cs-CZ" dirty="0" smtClean="0"/>
              <a:t>18. srpna 2015, Olomouc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3933056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544522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„Podpora </a:t>
            </a:r>
            <a:r>
              <a:rPr lang="cs-CZ" dirty="0"/>
              <a:t>Sociálního </a:t>
            </a:r>
            <a:r>
              <a:rPr lang="cs-CZ" dirty="0" smtClean="0"/>
              <a:t>podnikání“, </a:t>
            </a:r>
            <a:r>
              <a:rPr lang="cs-CZ" altLang="cs-CZ" dirty="0"/>
              <a:t>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 </a:t>
            </a:r>
            <a:r>
              <a:rPr lang="cs-CZ" altLang="cs-CZ" sz="2200" dirty="0" smtClean="0"/>
              <a:t>Vyhlášení </a:t>
            </a:r>
            <a:r>
              <a:rPr lang="cs-CZ" altLang="cs-CZ" sz="2200" dirty="0" smtClean="0"/>
              <a:t>výzvy:  </a:t>
            </a:r>
            <a:r>
              <a:rPr lang="cs-CZ" altLang="cs-CZ" sz="2200" dirty="0" smtClean="0"/>
              <a:t>17. 08. 2015</a:t>
            </a: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Ukončení výzvy: 30. 11. 2015</a:t>
            </a:r>
            <a:endParaRPr lang="cs-CZ" alt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Alokace: 100 </a:t>
            </a:r>
            <a:r>
              <a:rPr lang="cs-CZ" altLang="cs-CZ" sz="2200" dirty="0"/>
              <a:t>mil. </a:t>
            </a:r>
            <a:r>
              <a:rPr lang="cs-CZ" altLang="cs-CZ" sz="2200" dirty="0" smtClean="0"/>
              <a:t>Kč</a:t>
            </a:r>
            <a:endParaRPr lang="cs-CZ" alt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Místo </a:t>
            </a:r>
            <a:r>
              <a:rPr lang="cs-CZ" altLang="cs-CZ" sz="2200" dirty="0" smtClean="0"/>
              <a:t>realizace: </a:t>
            </a:r>
            <a:r>
              <a:rPr lang="cs-CZ" altLang="cs-CZ" sz="2200" dirty="0" smtClean="0"/>
              <a:t>ČR, </a:t>
            </a:r>
            <a:r>
              <a:rPr lang="cs-CZ" altLang="cs-CZ" sz="2200" dirty="0"/>
              <a:t>mimo hlavní město </a:t>
            </a:r>
            <a:r>
              <a:rPr lang="cs-CZ" altLang="cs-CZ" sz="2200" dirty="0" smtClean="0"/>
              <a:t>Praha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 smtClean="0"/>
          </a:p>
          <a:p>
            <a:pPr>
              <a:lnSpc>
                <a:spcPct val="100000"/>
              </a:lnSpc>
            </a:pPr>
            <a:r>
              <a:rPr lang="cs-CZ" sz="2200" dirty="0" smtClean="0"/>
              <a:t>Max</a:t>
            </a:r>
            <a:r>
              <a:rPr lang="cs-CZ" sz="2200" dirty="0"/>
              <a:t>. výše celkových způsobilých </a:t>
            </a:r>
            <a:r>
              <a:rPr lang="cs-CZ" sz="2200" dirty="0" smtClean="0"/>
              <a:t>výdajů projektu: </a:t>
            </a:r>
            <a:r>
              <a:rPr lang="cs-CZ" sz="2200" dirty="0"/>
              <a:t>6 000 000 Kč (de </a:t>
            </a:r>
            <a:r>
              <a:rPr lang="cs-CZ" sz="2200" dirty="0" err="1"/>
              <a:t>minimis</a:t>
            </a:r>
            <a:r>
              <a:rPr lang="cs-CZ" sz="2200" dirty="0"/>
              <a:t>)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Max</a:t>
            </a:r>
            <a:r>
              <a:rPr lang="cs-CZ" altLang="cs-CZ" sz="2200" dirty="0"/>
              <a:t>. délka </a:t>
            </a:r>
            <a:r>
              <a:rPr lang="cs-CZ" altLang="cs-CZ" sz="2200" dirty="0" smtClean="0"/>
              <a:t>projektu: </a:t>
            </a:r>
            <a:r>
              <a:rPr lang="cs-CZ" altLang="cs-CZ" sz="2200" dirty="0"/>
              <a:t>24 měsíců (nejpozději do 31. 12. </a:t>
            </a:r>
            <a:r>
              <a:rPr lang="cs-CZ" altLang="cs-CZ" sz="2200" dirty="0" smtClean="0"/>
              <a:t>2018)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 Míra </a:t>
            </a:r>
            <a:r>
              <a:rPr lang="cs-CZ" sz="2200" dirty="0"/>
              <a:t>podpory: 15 % hradí příjemce</a:t>
            </a: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31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„Podpora Sociálního podnikání“, </a:t>
            </a:r>
            <a:r>
              <a:rPr lang="cs-CZ" altLang="cs-CZ" dirty="0"/>
              <a:t>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u="sng" dirty="0" smtClean="0"/>
              <a:t>Oprávnění žadatelé: </a:t>
            </a:r>
            <a:endParaRPr lang="cs-CZ" b="1" u="sng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OSVČ</a:t>
            </a:r>
            <a:endParaRPr lang="cs-CZ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obchodní </a:t>
            </a:r>
            <a:r>
              <a:rPr lang="cs-CZ" sz="2200" dirty="0" smtClean="0"/>
              <a:t>korporace vymezené zákonem č. 90/2012 SB., o </a:t>
            </a:r>
            <a:r>
              <a:rPr lang="cs-CZ" sz="2200" smtClean="0"/>
              <a:t>obchodních </a:t>
            </a:r>
            <a:r>
              <a:rPr lang="cs-CZ" sz="2200" smtClean="0"/>
              <a:t>korporacích</a:t>
            </a:r>
            <a:endParaRPr lang="cs-CZ" sz="2200" dirty="0" smtClean="0"/>
          </a:p>
          <a:p>
            <a:pPr lvl="1"/>
            <a:endParaRPr lang="cs-CZ" sz="2200" dirty="0"/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dlouhodobě či opakovaně nezaměstnané,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se zdravotním postižením,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výkon trestu odnětí </a:t>
            </a:r>
            <a:r>
              <a:rPr lang="cs-CZ" dirty="0" smtClean="0"/>
              <a:t>svobody,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institucionální zařízení, tzn. 	 </a:t>
            </a:r>
            <a:r>
              <a:rPr lang="cs-CZ" dirty="0" smtClean="0"/>
              <a:t>zařízení </a:t>
            </a:r>
            <a:r>
              <a:rPr lang="cs-CZ" dirty="0"/>
              <a:t>pro výkon ústavní nebo ochranné výchovy.</a:t>
            </a:r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7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„Podpora Sociálního podnikání“, </a:t>
            </a:r>
            <a:r>
              <a:rPr lang="cs-CZ" altLang="cs-CZ" dirty="0"/>
              <a:t>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Zaměření výzvy: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vznik a rozvoj nových podnikatelských aktivit v oblasti sociálního </a:t>
            </a:r>
            <a:r>
              <a:rPr lang="cs-CZ" dirty="0" smtClean="0"/>
              <a:t>podnikání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i</a:t>
            </a:r>
            <a:r>
              <a:rPr lang="cs-CZ" dirty="0" smtClean="0"/>
              <a:t>ntegrační sociální podnik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sociální </a:t>
            </a:r>
            <a:r>
              <a:rPr lang="cs-CZ" dirty="0"/>
              <a:t>podnikání – podnikání v souladu s tzv. principy sociálního podnikání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8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0"/>
              <a:t>Výzva „Podpora Sociálního podnikání“, </a:t>
            </a:r>
            <a:r>
              <a:rPr lang="cs-CZ" altLang="cs-CZ" dirty="0"/>
              <a:t>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2996952"/>
            <a:ext cx="3888432" cy="50445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EKONOMICKÝ PRINCIP</a:t>
            </a:r>
            <a:endParaRPr lang="cs-CZ" altLang="cs-CZ"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1058"/>
            <a:ext cx="23225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1960" y="4658072"/>
            <a:ext cx="4464496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LOKÁLNÍ (MÍSTNÍ) PRINCIP</a:t>
            </a:r>
            <a:endParaRPr lang="cs-CZ" alt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11960" y="2200114"/>
            <a:ext cx="3600400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SOCIÁLNÍ PRINCIP</a:t>
            </a:r>
            <a:endParaRPr lang="cs-CZ" alt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11960" y="3836108"/>
            <a:ext cx="4608512" cy="382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ENVIRONMENTÁLNÍ PRINCIP</a:t>
            </a:r>
          </a:p>
        </p:txBody>
      </p:sp>
    </p:spTree>
    <p:extLst>
      <p:ext uri="{BB962C8B-B14F-4D97-AF65-F5344CB8AC3E}">
        <p14:creationId xmlns:p14="http://schemas.microsoft.com/office/powerpoint/2010/main" val="22577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„Podpora Sociálního podnikání“, </a:t>
            </a:r>
            <a:r>
              <a:rPr lang="cs-CZ" altLang="cs-CZ" dirty="0"/>
              <a:t>č.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s-CZ" b="1" u="sng" dirty="0" smtClean="0"/>
              <a:t>Klíčové </a:t>
            </a:r>
            <a:r>
              <a:rPr lang="cs-CZ" b="1" u="sng" dirty="0" smtClean="0"/>
              <a:t>aktivity projektu:</a:t>
            </a:r>
            <a:endParaRPr lang="cs-CZ" b="1" u="sng" dirty="0"/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cs-CZ" sz="2400" dirty="0"/>
              <a:t>v</a:t>
            </a:r>
            <a:r>
              <a:rPr lang="cs-CZ" sz="2400" dirty="0" smtClean="0"/>
              <a:t>ytvoření </a:t>
            </a:r>
            <a:r>
              <a:rPr lang="cs-CZ" sz="2400" dirty="0" smtClean="0"/>
              <a:t>a zachování pracovních míst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cs-CZ" sz="2400" dirty="0" smtClean="0"/>
              <a:t>vzdělávání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cs-CZ" sz="2400" dirty="0"/>
              <a:t>m</a:t>
            </a:r>
            <a:r>
              <a:rPr lang="cs-CZ" sz="2400" dirty="0" smtClean="0"/>
              <a:t>arketing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cs-CZ" sz="2400" dirty="0" smtClean="0"/>
              <a:t>provozování sociálního podniku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Plánované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Koordinovaný </a:t>
            </a:r>
            <a:r>
              <a:rPr lang="cs-CZ" dirty="0"/>
              <a:t>přístup k sociálně vyloučeným lokalitám (KPSVL) 1. </a:t>
            </a:r>
            <a:r>
              <a:rPr lang="cs-CZ" dirty="0" smtClean="0"/>
              <a:t>výzva, č. 03_15_026 – září 2015</a:t>
            </a:r>
          </a:p>
          <a:p>
            <a:r>
              <a:rPr lang="cs-CZ" dirty="0" smtClean="0"/>
              <a:t>Místní akční skupiny – integrační a ekologické sociální podniky - 2016</a:t>
            </a:r>
          </a:p>
          <a:p>
            <a:endParaRPr lang="cs-CZ" dirty="0" smtClean="0"/>
          </a:p>
          <a:p>
            <a:r>
              <a:rPr lang="cs-CZ" dirty="0" smtClean="0"/>
              <a:t>Bezplatné </a:t>
            </a:r>
            <a:r>
              <a:rPr lang="cs-CZ" dirty="0"/>
              <a:t>poradenství k sociálnímu </a:t>
            </a:r>
            <a:r>
              <a:rPr lang="cs-CZ" dirty="0" smtClean="0"/>
              <a:t>podnikání a stáže</a:t>
            </a:r>
            <a:endParaRPr lang="cs-CZ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 smtClean="0">
                <a:hlinkClick r:id="rId2"/>
              </a:rPr>
              <a:t>www.ceske-socialni-podnikani.cz</a:t>
            </a:r>
            <a:endParaRPr lang="cs-CZ" sz="4000" dirty="0" smtClean="0"/>
          </a:p>
          <a:p>
            <a:pPr marL="0" indent="0" algn="ctr">
              <a:buNone/>
            </a:pPr>
            <a:r>
              <a:rPr lang="cs-CZ" sz="4000" dirty="0" smtClean="0">
                <a:hlinkClick r:id="rId3"/>
              </a:rPr>
              <a:t>www.esfcr.cz</a:t>
            </a:r>
            <a:endParaRPr lang="cs-CZ" sz="4000" dirty="0" smtClean="0"/>
          </a:p>
          <a:p>
            <a:pPr marL="0" indent="0" algn="ctr">
              <a:buNone/>
            </a:pPr>
            <a:endParaRPr lang="cs-CZ" sz="4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algn="ctr"/>
            <a:r>
              <a:rPr lang="cs-CZ" dirty="0" smtClean="0"/>
              <a:t>Děkuji vám           za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Mgr. Svatava </a:t>
            </a:r>
            <a:r>
              <a:rPr lang="cs-CZ" sz="2000" dirty="0" err="1"/>
              <a:t>Škantová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221 </a:t>
            </a:r>
            <a:r>
              <a:rPr lang="cs-CZ" sz="2000" dirty="0"/>
              <a:t>923 920</a:t>
            </a:r>
            <a:br>
              <a:rPr lang="cs-CZ" sz="2000" dirty="0"/>
            </a:br>
            <a:r>
              <a:rPr lang="cs-CZ" sz="2000" dirty="0" smtClean="0">
                <a:hlinkClick r:id="rId2"/>
              </a:rPr>
              <a:t>svatava.skantova@mpsv.cz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25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294</Words>
  <Application>Microsoft Office PowerPoint</Application>
  <PresentationFormat>Předvádění na obrazovce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</vt:lpstr>
      <vt:lpstr>Podpora sociálního podnikání v OP Zaměstnanost</vt:lpstr>
      <vt:lpstr>Výzva „Podpora Sociálního podnikání“, č. 03_15_015</vt:lpstr>
      <vt:lpstr>Výzva „Podpora Sociálního podnikání“, č. 03_15_015</vt:lpstr>
      <vt:lpstr>Výzva „Podpora Sociálního podnikání“, č. 03_15_015</vt:lpstr>
      <vt:lpstr>Výzva „Podpora Sociálního podnikání“, č. 03_15_015</vt:lpstr>
      <vt:lpstr>Výzva „Podpora Sociálního podnikání“, č. 03_15_015</vt:lpstr>
      <vt:lpstr>Další Plánované výzvy</vt:lpstr>
      <vt:lpstr>Děkuji vám           za pozornost   Mgr. Svatava Škantová 221 923 920 svatava.skantova@mpsv.cz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2015-08-12T07:56:29Z</dcterms:modified>
</cp:coreProperties>
</file>