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1" r:id="rId1"/>
  </p:sldMasterIdLst>
  <p:notesMasterIdLst>
    <p:notesMasterId r:id="rId13"/>
  </p:notesMasterIdLst>
  <p:sldIdLst>
    <p:sldId id="256" r:id="rId2"/>
    <p:sldId id="282" r:id="rId3"/>
    <p:sldId id="279" r:id="rId4"/>
    <p:sldId id="280" r:id="rId5"/>
    <p:sldId id="281" r:id="rId6"/>
    <p:sldId id="270" r:id="rId7"/>
    <p:sldId id="271" r:id="rId8"/>
    <p:sldId id="272" r:id="rId9"/>
    <p:sldId id="273" r:id="rId10"/>
    <p:sldId id="274" r:id="rId11"/>
    <p:sldId id="27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40" autoAdjust="0"/>
    <p:restoredTop sz="94675" autoAdjust="0"/>
  </p:normalViewPr>
  <p:slideViewPr>
    <p:cSldViewPr showGuides="1">
      <p:cViewPr>
        <p:scale>
          <a:sx n="75" d="100"/>
          <a:sy n="75" d="100"/>
        </p:scale>
        <p:origin x="-1086" y="-72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0"/>
              <a:t>14.8.2015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475656" y="2276872"/>
            <a:ext cx="7272000" cy="1224000"/>
          </a:xfrm>
        </p:spPr>
        <p:txBody>
          <a:bodyPr/>
          <a:lstStyle/>
          <a:p>
            <a:r>
              <a:rPr lang="cs-CZ" dirty="0" smtClean="0"/>
              <a:t>Environmentální </a:t>
            </a:r>
            <a:r>
              <a:rPr lang="cs-CZ" dirty="0" smtClean="0"/>
              <a:t>sociální </a:t>
            </a:r>
            <a:r>
              <a:rPr lang="cs-CZ" dirty="0" smtClean="0"/>
              <a:t>podniky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Svatava Škantová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b="1" dirty="0" smtClean="0"/>
              <a:t>18. 8. 2015, Olomouc</a:t>
            </a:r>
            <a:endParaRPr lang="cs-CZ" dirty="0"/>
          </a:p>
        </p:txBody>
      </p:sp>
      <p:pic>
        <p:nvPicPr>
          <p:cNvPr id="14" name="Zástupný symbol pro obrázek 13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2636837"/>
            <a:ext cx="540000" cy="540000"/>
          </a:xfrm>
        </p:spPr>
      </p:pic>
      <p:pic>
        <p:nvPicPr>
          <p:cNvPr id="15" name="Zástupný symbol pro obrázek 14"/>
          <p:cNvPicPr>
            <a:picLocks noGrp="1" noChangeAspect="1"/>
          </p:cNvPicPr>
          <p:nvPr>
            <p:ph type="pic" sz="quarter" idx="16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4089600"/>
            <a:ext cx="540000" cy="540000"/>
          </a:xfrm>
        </p:spPr>
      </p:pic>
      <p:pic>
        <p:nvPicPr>
          <p:cNvPr id="16" name="Zástupný symbol pro obrázek 15"/>
          <p:cNvPicPr>
            <a:picLocks noGrp="1" noChangeAspect="1"/>
          </p:cNvPicPr>
          <p:nvPr>
            <p:ph type="pic" sz="quarter" idx="17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4885200"/>
            <a:ext cx="540000" cy="540000"/>
          </a:xfrm>
        </p:spPr>
      </p:pic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Made </a:t>
            </a:r>
            <a:r>
              <a:rPr lang="cs-CZ" dirty="0"/>
              <a:t>in </a:t>
            </a:r>
            <a:r>
              <a:rPr lang="cs-CZ" dirty="0" err="1"/>
              <a:t>Stroud</a:t>
            </a:r>
            <a:r>
              <a:rPr lang="cs-CZ" dirty="0"/>
              <a:t> Ltd.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pPr marL="0" indent="0">
              <a:buNone/>
            </a:pPr>
            <a:r>
              <a:rPr lang="cs-CZ" u="sng" dirty="0"/>
              <a:t>Předmět podnikání</a:t>
            </a:r>
            <a:r>
              <a:rPr lang="cs-CZ" dirty="0"/>
              <a:t>:	</a:t>
            </a:r>
          </a:p>
          <a:p>
            <a:pPr lvl="0"/>
            <a:r>
              <a:rPr lang="cs-CZ" dirty="0" smtClean="0"/>
              <a:t>organizace </a:t>
            </a:r>
            <a:r>
              <a:rPr lang="cs-CZ" dirty="0"/>
              <a:t>tradičního farmářského trhu v </a:t>
            </a:r>
            <a:r>
              <a:rPr lang="cs-CZ" dirty="0" err="1"/>
              <a:t>Stroud</a:t>
            </a:r>
            <a:r>
              <a:rPr lang="cs-CZ" dirty="0"/>
              <a:t>, který se stal nejoceňovanějším trhem ve Velké Británii (1999)</a:t>
            </a:r>
          </a:p>
          <a:p>
            <a:pPr lvl="0"/>
            <a:r>
              <a:rPr lang="cs-CZ" dirty="0"/>
              <a:t>obchod s ručně vyráběnými předměty místních umělců a designerů, v současné době jich sdružuje přes 200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</a:t>
            </a:fld>
            <a:endParaRPr lang="cs-CZ" dirty="0"/>
          </a:p>
        </p:txBody>
      </p:sp>
      <p:pic>
        <p:nvPicPr>
          <p:cNvPr id="6" name="obrázek 22" descr="https://scontent-vie1-1.xx.fbcdn.net/hphotos-xap1/t31.0-8/c0.211.851.315/p851x315/11231914_906985752694692_8657522548704215764_o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672" y="3933056"/>
            <a:ext cx="5753100" cy="2129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9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Made </a:t>
            </a:r>
            <a:r>
              <a:rPr lang="cs-CZ" dirty="0"/>
              <a:t>in </a:t>
            </a:r>
            <a:r>
              <a:rPr lang="cs-CZ" dirty="0" err="1"/>
              <a:t>Stroud</a:t>
            </a:r>
            <a:r>
              <a:rPr lang="cs-CZ" dirty="0"/>
              <a:t> Ltd.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pPr marL="0" indent="0">
              <a:buNone/>
            </a:pPr>
            <a:r>
              <a:rPr lang="cs-CZ" u="sng" dirty="0"/>
              <a:t>Společensky prospěšný cíl</a:t>
            </a:r>
            <a:r>
              <a:rPr lang="cs-CZ" dirty="0"/>
              <a:t>:</a:t>
            </a:r>
          </a:p>
          <a:p>
            <a:pPr lvl="0"/>
            <a:r>
              <a:rPr lang="cs-CZ" dirty="0" smtClean="0"/>
              <a:t>podpora </a:t>
            </a:r>
            <a:r>
              <a:rPr lang="cs-CZ" dirty="0"/>
              <a:t>distribuce čerstvé lokální </a:t>
            </a:r>
            <a:r>
              <a:rPr lang="cs-CZ" dirty="0" smtClean="0"/>
              <a:t>zemědělské </a:t>
            </a:r>
            <a:r>
              <a:rPr lang="cs-CZ" dirty="0"/>
              <a:t>produkce</a:t>
            </a:r>
          </a:p>
          <a:p>
            <a:pPr lvl="0"/>
            <a:r>
              <a:rPr lang="cs-CZ" dirty="0" smtClean="0"/>
              <a:t>rozvoj </a:t>
            </a:r>
            <a:r>
              <a:rPr lang="cs-CZ" dirty="0"/>
              <a:t>společenských vztahů v </a:t>
            </a:r>
            <a:r>
              <a:rPr lang="cs-CZ" dirty="0" smtClean="0"/>
              <a:t>oblasti</a:t>
            </a:r>
          </a:p>
          <a:p>
            <a:r>
              <a:rPr lang="cs-CZ" dirty="0"/>
              <a:t>podpora rozvoje místních výrobců a tvůrců</a:t>
            </a:r>
          </a:p>
          <a:p>
            <a:pPr lvl="0"/>
            <a:r>
              <a:rPr lang="cs-CZ" dirty="0" smtClean="0"/>
              <a:t>podpora </a:t>
            </a:r>
            <a:r>
              <a:rPr lang="cs-CZ" dirty="0"/>
              <a:t>uměleckých a kulturních hodnot</a:t>
            </a:r>
          </a:p>
          <a:p>
            <a:pPr lvl="0"/>
            <a:r>
              <a:rPr lang="cs-CZ" dirty="0"/>
              <a:t>zvýšení zaměstnanosti 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</a:t>
            </a:fld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24" y="4728653"/>
            <a:ext cx="1181100" cy="1227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105" y="4711538"/>
            <a:ext cx="1135063" cy="1227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100" y="4703600"/>
            <a:ext cx="1249362" cy="1227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5" y="4703600"/>
            <a:ext cx="97472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4" y="4686931"/>
            <a:ext cx="1112837" cy="1227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711538"/>
            <a:ext cx="1251520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768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charakteristiky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sz="2800" dirty="0" smtClean="0"/>
              <a:t>Environmentálním </a:t>
            </a:r>
            <a:r>
              <a:rPr lang="cs-CZ" sz="2800" dirty="0"/>
              <a:t>sociálním podnikem se rozumí „subjekt sociálního podnikání“, tj. právnická osoba založená dle soukromého práva nebo fyzická osoba, které splňují principy </a:t>
            </a:r>
            <a:r>
              <a:rPr lang="cs-CZ" sz="2800" dirty="0" smtClean="0"/>
              <a:t>sociálního podniku. Ekologický sociální </a:t>
            </a:r>
            <a:r>
              <a:rPr lang="cs-CZ" sz="2800" dirty="0"/>
              <a:t>podnik naplňuje </a:t>
            </a:r>
            <a:r>
              <a:rPr lang="cs-CZ" sz="2800" dirty="0" smtClean="0"/>
              <a:t>společensky </a:t>
            </a:r>
            <a:r>
              <a:rPr lang="cs-CZ" sz="2800" dirty="0"/>
              <a:t>prospěšný cíl, </a:t>
            </a:r>
            <a:r>
              <a:rPr lang="cs-CZ" sz="2800" dirty="0" smtClean="0"/>
              <a:t>který je orientován lokálně a environmentálně </a:t>
            </a:r>
            <a:r>
              <a:rPr lang="cs-CZ" sz="2800" dirty="0"/>
              <a:t>a tento cíl je formulován v zakládacích dokumentech. Vzniká a rozvíjí se na konceptu tzv. trojího prospěchu – ekonomického, sociálního a </a:t>
            </a:r>
            <a:r>
              <a:rPr lang="cs-CZ" sz="2800" dirty="0" smtClean="0"/>
              <a:t>environmentálního</a:t>
            </a:r>
            <a:r>
              <a:rPr lang="cs-CZ" dirty="0" smtClean="0"/>
              <a:t>.</a:t>
            </a:r>
          </a:p>
          <a:p>
            <a:pPr marL="0" indent="0" algn="just">
              <a:buNone/>
            </a:pPr>
            <a:r>
              <a:rPr lang="cs-CZ" sz="1800" dirty="0" smtClean="0"/>
              <a:t>                                                                                      Zdroj: TESSEA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627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Moštárna </a:t>
            </a:r>
            <a:r>
              <a:rPr lang="cs-CZ" dirty="0"/>
              <a:t>Hostětín</a:t>
            </a:r>
            <a:br>
              <a:rPr lang="cs-CZ" dirty="0"/>
            </a:b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Kdo:  Tradice Bílých Karpat s.r.o. založená 			    Občanským sdružením Tradice Bílých Karpat, 	    ZO ČSOP VERONICA, Nadace </a:t>
            </a:r>
            <a:r>
              <a:rPr lang="cs-CZ" dirty="0" err="1"/>
              <a:t>Veronica</a:t>
            </a:r>
            <a:r>
              <a:rPr lang="cs-CZ" dirty="0"/>
              <a:t>, ZO  	    ČSOP BÍLÉ KARPATY</a:t>
            </a:r>
          </a:p>
          <a:p>
            <a:r>
              <a:rPr lang="cs-CZ" dirty="0"/>
              <a:t>Kde:  vesnice Hostětín (Bílé Karpaty, 230 obyvatel)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</a:t>
            </a:fld>
            <a:endParaRPr lang="cs-CZ" dirty="0"/>
          </a:p>
        </p:txBody>
      </p:sp>
      <p:pic>
        <p:nvPicPr>
          <p:cNvPr id="8" name="obrázek 37" descr="http://www.mostarna.bio/sites/default/files/imagecache/w320/mhx05_fasada_500px_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1840" y="4149278"/>
            <a:ext cx="235267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9113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Moštárna </a:t>
            </a:r>
            <a:r>
              <a:rPr lang="cs-CZ" dirty="0"/>
              <a:t>Hostětín</a:t>
            </a:r>
            <a:br>
              <a:rPr lang="cs-CZ" dirty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/>
              <a:t>Předmět podnikání</a:t>
            </a:r>
            <a:r>
              <a:rPr lang="cs-CZ" dirty="0"/>
              <a:t>:</a:t>
            </a:r>
          </a:p>
          <a:p>
            <a:pPr lvl="0"/>
            <a:r>
              <a:rPr lang="cs-CZ" dirty="0"/>
              <a:t>výroba a prodej ovocných a zeleninových šťáv</a:t>
            </a:r>
          </a:p>
          <a:p>
            <a:pPr lvl="0"/>
            <a:r>
              <a:rPr lang="cs-CZ" dirty="0"/>
              <a:t>výroba sirupů</a:t>
            </a:r>
          </a:p>
          <a:p>
            <a:pPr lvl="0"/>
            <a:r>
              <a:rPr lang="cs-CZ" dirty="0"/>
              <a:t>výroba destilátu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</a:t>
            </a:fld>
            <a:endParaRPr lang="cs-CZ" dirty="0"/>
          </a:p>
        </p:txBody>
      </p:sp>
      <p:pic>
        <p:nvPicPr>
          <p:cNvPr id="7" name="obrázek 34" descr="http://www.mostarna.bio/sites/default/files/imagecache/w320/lahve_div_w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600" y="4181298"/>
            <a:ext cx="33123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817646"/>
            <a:ext cx="4320480" cy="2875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4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Moštárna </a:t>
            </a:r>
            <a:r>
              <a:rPr lang="cs-CZ" dirty="0"/>
              <a:t>Hostětín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/>
              <a:t>Společensky prospěšný cíl</a:t>
            </a:r>
            <a:r>
              <a:rPr lang="cs-CZ" dirty="0"/>
              <a:t>:</a:t>
            </a:r>
          </a:p>
          <a:p>
            <a:pPr lvl="0"/>
            <a:r>
              <a:rPr lang="cs-CZ" dirty="0"/>
              <a:t>záchrana tradičního lokálního </a:t>
            </a:r>
            <a:r>
              <a:rPr lang="cs-CZ" dirty="0" smtClean="0"/>
              <a:t>sadařství – starých krajových odrůd (např. jadernička moravská) </a:t>
            </a:r>
            <a:endParaRPr lang="cs-CZ" dirty="0"/>
          </a:p>
          <a:p>
            <a:pPr lvl="0"/>
            <a:r>
              <a:rPr lang="cs-CZ" dirty="0"/>
              <a:t>rozvoj komunitního a společenského života</a:t>
            </a:r>
          </a:p>
          <a:p>
            <a:pPr lvl="0"/>
            <a:r>
              <a:rPr lang="cs-CZ" dirty="0"/>
              <a:t>zvýšení zaměstnanosti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4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WyeCycle</a:t>
            </a:r>
            <a:r>
              <a:rPr lang="cs-CZ" dirty="0" smtClean="0"/>
              <a:t>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Kdo: 	komunitní podnik (vznikl roku 1989)</a:t>
            </a:r>
          </a:p>
          <a:p>
            <a:r>
              <a:rPr lang="cs-CZ" dirty="0"/>
              <a:t>Kde: 	městečko </a:t>
            </a:r>
            <a:r>
              <a:rPr lang="cs-CZ" dirty="0" err="1"/>
              <a:t>Wye</a:t>
            </a:r>
            <a:r>
              <a:rPr lang="cs-CZ" dirty="0"/>
              <a:t> v hrabství Kent 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(</a:t>
            </a:r>
            <a:r>
              <a:rPr lang="cs-CZ" dirty="0"/>
              <a:t>2300 obyvatel)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</a:t>
            </a:fld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460278"/>
            <a:ext cx="3813704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ěticípá hvězda 5"/>
          <p:cNvSpPr/>
          <p:nvPr/>
        </p:nvSpPr>
        <p:spPr>
          <a:xfrm>
            <a:off x="4986139" y="4551250"/>
            <a:ext cx="288032" cy="2411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574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WyeCycle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/>
              <a:t>Předmět podnikání:</a:t>
            </a:r>
            <a:r>
              <a:rPr lang="cs-CZ" dirty="0"/>
              <a:t>	</a:t>
            </a:r>
          </a:p>
          <a:p>
            <a:pPr lvl="0"/>
            <a:r>
              <a:rPr lang="cs-CZ" dirty="0"/>
              <a:t>svoz recyklovatelného odpadu </a:t>
            </a:r>
          </a:p>
          <a:p>
            <a:pPr lvl="0"/>
            <a:r>
              <a:rPr lang="cs-CZ" dirty="0"/>
              <a:t>výroba a prodej kompostu</a:t>
            </a:r>
          </a:p>
          <a:p>
            <a:pPr lvl="0"/>
            <a:r>
              <a:rPr lang="cs-CZ" dirty="0"/>
              <a:t>renovace a prodej použitého nábytku a elektrospotřebičů</a:t>
            </a:r>
          </a:p>
          <a:p>
            <a:pPr lvl="0"/>
            <a:r>
              <a:rPr lang="cs-CZ" dirty="0" smtClean="0"/>
              <a:t>rozvoz </a:t>
            </a:r>
            <a:r>
              <a:rPr lang="cs-CZ" dirty="0"/>
              <a:t>zeleninových bedniček z místních farem</a:t>
            </a:r>
          </a:p>
          <a:p>
            <a:pPr lvl="0"/>
            <a:r>
              <a:rPr lang="cs-CZ" dirty="0"/>
              <a:t>organizace farmářského trhu (2x měsíčně)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317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WyeCycle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/>
              <a:t>Společensky prospěšný cíl</a:t>
            </a:r>
            <a:r>
              <a:rPr lang="cs-CZ" dirty="0"/>
              <a:t>:</a:t>
            </a:r>
          </a:p>
          <a:p>
            <a:pPr lvl="0"/>
            <a:r>
              <a:rPr lang="cs-CZ" dirty="0"/>
              <a:t>recyklace odpadu </a:t>
            </a:r>
          </a:p>
          <a:p>
            <a:pPr lvl="0"/>
            <a:r>
              <a:rPr lang="cs-CZ" dirty="0"/>
              <a:t>podpora distribuce čerstvé lokální zemědělské produkce</a:t>
            </a:r>
          </a:p>
          <a:p>
            <a:pPr lvl="0"/>
            <a:r>
              <a:rPr lang="cs-CZ" dirty="0"/>
              <a:t>podpora rozvoje </a:t>
            </a:r>
            <a:r>
              <a:rPr lang="cs-CZ" dirty="0" smtClean="0"/>
              <a:t>příměstské </a:t>
            </a:r>
            <a:r>
              <a:rPr lang="cs-CZ" dirty="0"/>
              <a:t>oblasti</a:t>
            </a:r>
          </a:p>
          <a:p>
            <a:pPr lvl="0"/>
            <a:r>
              <a:rPr lang="cs-CZ" dirty="0"/>
              <a:t>rozvoj společenských vztahů v oblasti</a:t>
            </a:r>
          </a:p>
          <a:p>
            <a:pPr lvl="0"/>
            <a:r>
              <a:rPr lang="cs-CZ" dirty="0"/>
              <a:t>zvýšení zaměstnanosti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380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Made </a:t>
            </a:r>
            <a:r>
              <a:rPr lang="cs-CZ" dirty="0"/>
              <a:t>in </a:t>
            </a:r>
            <a:r>
              <a:rPr lang="cs-CZ" dirty="0" err="1"/>
              <a:t>Stroud</a:t>
            </a:r>
            <a:r>
              <a:rPr lang="cs-CZ" dirty="0"/>
              <a:t> Ltd.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Kdo: 	spol. s r.o. (vznikla roku 1991)</a:t>
            </a:r>
          </a:p>
          <a:p>
            <a:r>
              <a:rPr lang="cs-CZ" dirty="0"/>
              <a:t>Kde: 	město </a:t>
            </a:r>
            <a:r>
              <a:rPr lang="cs-CZ" dirty="0" err="1"/>
              <a:t>Stroud</a:t>
            </a:r>
            <a:r>
              <a:rPr lang="cs-CZ" dirty="0"/>
              <a:t> v oblasti </a:t>
            </a:r>
            <a:r>
              <a:rPr lang="cs-CZ" dirty="0" err="1"/>
              <a:t>Gloucestershire</a:t>
            </a:r>
            <a:r>
              <a:rPr lang="cs-CZ" dirty="0"/>
              <a:t> </a:t>
            </a:r>
            <a:r>
              <a:rPr lang="cs-CZ" dirty="0" smtClean="0"/>
              <a:t>			(jihovýchodní </a:t>
            </a:r>
            <a:r>
              <a:rPr lang="cs-CZ" dirty="0"/>
              <a:t>Anglie, 13300 obyvatel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</a:t>
            </a:fld>
            <a:endParaRPr lang="cs-CZ" dirty="0"/>
          </a:p>
        </p:txBody>
      </p:sp>
      <p:grpSp>
        <p:nvGrpSpPr>
          <p:cNvPr id="7" name="Skupina 6"/>
          <p:cNvGrpSpPr/>
          <p:nvPr/>
        </p:nvGrpSpPr>
        <p:grpSpPr>
          <a:xfrm>
            <a:off x="2411760" y="3253333"/>
            <a:ext cx="3096344" cy="2736304"/>
            <a:chOff x="2396741" y="3212976"/>
            <a:chExt cx="3096344" cy="2736304"/>
          </a:xfrm>
        </p:grpSpPr>
        <p:pic>
          <p:nvPicPr>
            <p:cNvPr id="5" name="obrázek 25" descr="Stroud is located in Gloucestershire"/>
            <p:cNvPicPr/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96741" y="3212976"/>
              <a:ext cx="3096344" cy="2736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Pěticípá hvězda 5"/>
            <p:cNvSpPr/>
            <p:nvPr/>
          </p:nvSpPr>
          <p:spPr>
            <a:xfrm>
              <a:off x="3605858" y="4558444"/>
              <a:ext cx="288032" cy="241176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93212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</Template>
  <TotalTime>186</TotalTime>
  <Words>192</Words>
  <Application>Microsoft Office PowerPoint</Application>
  <PresentationFormat>Předvádění na obrazovce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prezentace</vt:lpstr>
      <vt:lpstr>Environmentální sociální podniky</vt:lpstr>
      <vt:lpstr>Obecné charakteristiky</vt:lpstr>
      <vt:lpstr> Moštárna Hostětín </vt:lpstr>
      <vt:lpstr> Moštárna Hostětín </vt:lpstr>
      <vt:lpstr> Moštárna Hostětín </vt:lpstr>
      <vt:lpstr> WyeCycle  </vt:lpstr>
      <vt:lpstr>WyeCycle</vt:lpstr>
      <vt:lpstr>WyeCycle</vt:lpstr>
      <vt:lpstr> Made in Stroud Ltd. </vt:lpstr>
      <vt:lpstr> Made in Stroud Ltd. </vt:lpstr>
      <vt:lpstr> Made in Stroud Ltd.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Kousková Markéta Mgr. (MPSV)</dc:creator>
  <cp:lastModifiedBy>Skantova</cp:lastModifiedBy>
  <cp:revision>19</cp:revision>
  <dcterms:created xsi:type="dcterms:W3CDTF">2015-02-20T08:23:15Z</dcterms:created>
  <dcterms:modified xsi:type="dcterms:W3CDTF">2015-08-14T10:18:02Z</dcterms:modified>
</cp:coreProperties>
</file>