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2" r:id="rId3"/>
    <p:sldId id="323" r:id="rId4"/>
    <p:sldId id="313" r:id="rId5"/>
    <p:sldId id="336" r:id="rId6"/>
    <p:sldId id="334" r:id="rId7"/>
    <p:sldId id="337" r:id="rId8"/>
    <p:sldId id="335" r:id="rId9"/>
    <p:sldId id="290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2" autoAdjust="0"/>
    <p:restoredTop sz="95482" autoAdjust="0"/>
  </p:normalViewPr>
  <p:slideViewPr>
    <p:cSldViewPr>
      <p:cViewPr varScale="1">
        <p:scale>
          <a:sx n="131" d="100"/>
          <a:sy n="131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5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F6E460-75EE-4C0E-B619-BAE82009A5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272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6F965F-B98E-43C9-89DF-74C38C98772E}" type="datetimeFigureOut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D69908-55EE-4041-B2D7-11AA3B6A2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85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AC134-A7EB-4C90-A6FB-003CBB4295E9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B6DBF-EF47-4992-B017-AB2E2A229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993C-53F7-49D9-A024-3655BD17D054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90EE-D2A9-4AFA-8146-C6E261BDF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758D2-072D-46CD-B317-5C034782113F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827A-33FF-4A22-9B5C-1E29D6E11F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1A8A-A37B-4D14-AFC9-FCF56ED337D4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71C2-5B34-47B7-B2CB-9716EC5B3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8466-BFB6-458C-9FA6-F331F0E7C082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3AE5-DD45-45AE-808A-96581D035A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DC7A-318D-4800-99E4-F30B26F3768B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0F44-71ED-42C0-A811-BE682B4762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9BBE-4C9D-4444-AD95-2DF4C6D9876C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C0208-F34A-4C75-B094-611FCFE2B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28EA-A0DD-42FE-AAD3-0DAC7D367489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187E-5E4F-4D37-A5DD-E1D8B952B7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2CA06-1F05-4344-8C18-60E3EA4FD278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0CAF-6215-4A95-BF02-7EC9D48709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BAE3-7938-4BED-9C46-3CE1B511CD13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C3742-AEA3-4BFD-B7F7-8FB65C93BC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C49AE-17D1-49A2-ACB4-2059103D73E5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47F0-E82C-4015-8CD6-EEAC3DD638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22CF478-5CB1-4610-9C64-A3789306970B}" type="datetime1">
              <a:rPr lang="cs-CZ"/>
              <a:pPr>
                <a:defRPr/>
              </a:pPr>
              <a:t>18.8.2015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254DA2-A5EC-43CC-A133-77E42BE80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554395"/>
            <a:ext cx="6018212" cy="1815882"/>
          </a:xfrm>
          <a:solidFill>
            <a:srgbClr val="BF0000"/>
          </a:solidFill>
        </p:spPr>
        <p:txBody>
          <a:bodyPr lIns="23400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Podpora sociálního podnikání </a:t>
            </a:r>
            <a:r>
              <a:rPr lang="cs-CZ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 </a:t>
            </a:r>
            <a:r>
              <a:rPr lang="cs-CZ" sz="40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rámci CLLD </a:t>
            </a:r>
            <a:r>
              <a:rPr lang="cs-CZ" sz="28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(místní akční skupiny)</a:t>
            </a:r>
            <a:endParaRPr lang="cs-CZ" sz="4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581525"/>
            <a:ext cx="4284663" cy="858838"/>
          </a:xfrm>
        </p:spPr>
        <p:txBody>
          <a:bodyPr lIns="234000" tIns="0"/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Ing. Jaroslav Brzák, MAS Region HANÁ</a:t>
            </a:r>
            <a:endParaRPr lang="cs-CZ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cs-CZ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Krajské sdružení NS MAS ČR Olomouckého kraje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908175" y="5434013"/>
            <a:ext cx="5688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400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1" dirty="0" smtClean="0">
                <a:latin typeface="Calibri" pitchFamily="34" charset="0"/>
              </a:rPr>
              <a:t>					11. 6. 2015</a:t>
            </a:r>
            <a:endParaRPr lang="cs-CZ" sz="1200" i="1" dirty="0">
              <a:latin typeface="Calibri" pitchFamily="34" charset="0"/>
            </a:endParaRPr>
          </a:p>
        </p:txBody>
      </p:sp>
      <p:pic>
        <p:nvPicPr>
          <p:cNvPr id="1026" name="Picture 2" descr="C:\Users\Uživatel\Desktop\KS MAS\Vzory KS MAS\Logo KS M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3268"/>
            <a:ext cx="1656184" cy="764348"/>
          </a:xfrm>
          <a:prstGeom prst="rect">
            <a:avLst/>
          </a:prstGeom>
          <a:noFill/>
        </p:spPr>
      </p:pic>
      <p:pic>
        <p:nvPicPr>
          <p:cNvPr id="2" name="Picture 2" descr="Q:\Dotace\OPLZZ\5.1\Publicita\Logo OPLZZ\oplzz_B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556" y="1412079"/>
            <a:ext cx="16192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8200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Základní informace o Krajském sdružení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16832"/>
            <a:ext cx="7128396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Krajské sdružení NS MAS ČR Olomouckého kraje (KS MAS OK):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 tvořeno 16 místními akčními skupinami z Olomouckého kraji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MAS působí na území 389 obcí z 395 města a obcí do 25 tis. obyvatel v Olomouckém kraji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hlavní činností MAS v letech 2007-2013 byla realizace Programem rozvoje venkova a všestranný rozvoj jejich území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Komunitně vedený místní rozvoj bude realizován skrze MAS v:</a:t>
            </a:r>
          </a:p>
          <a:p>
            <a:pPr lvl="1" eaLnBrk="1" hangingPunct="1">
              <a:spcBef>
                <a:spcPts val="300"/>
              </a:spcBef>
              <a:buFontTx/>
              <a:buChar char="-"/>
            </a:pP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Integrovaný regionální OP </a:t>
            </a:r>
            <a:r>
              <a:rPr lang="cs-CZ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(Specifický cíl 4.1</a:t>
            </a: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</a:p>
          <a:p>
            <a:pPr lvl="1" eaLnBrk="1" hangingPunct="1">
              <a:spcBef>
                <a:spcPts val="300"/>
              </a:spcBef>
              <a:buFontTx/>
              <a:buChar char="-"/>
            </a:pP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Program rozvoje venkova (prioritní osa 19),</a:t>
            </a:r>
          </a:p>
          <a:p>
            <a:pPr lvl="1" eaLnBrk="1" hangingPunct="1">
              <a:spcBef>
                <a:spcPts val="300"/>
              </a:spcBef>
              <a:buFontTx/>
              <a:buChar char="-"/>
            </a:pP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 Zaměstnanost (Specifický cíl 2.3)</a:t>
            </a:r>
          </a:p>
          <a:p>
            <a:pPr lvl="1" eaLnBrk="1" hangingPunct="1">
              <a:spcBef>
                <a:spcPts val="300"/>
              </a:spcBef>
              <a:buFontTx/>
              <a:buChar char="-"/>
            </a:pP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 Životní prostředí (Specifický cíl</a:t>
            </a:r>
            <a:r>
              <a:rPr lang="cs-CZ" sz="1800" dirty="0" smtClean="0"/>
              <a:t> </a:t>
            </a:r>
            <a:r>
              <a:rPr lang="cs-CZ" sz="1800" dirty="0"/>
              <a:t>4.2 a </a:t>
            </a:r>
            <a:r>
              <a:rPr lang="cs-CZ" sz="1800" dirty="0" smtClean="0"/>
              <a:t>4.3)</a:t>
            </a:r>
            <a:endParaRPr lang="cs-CZ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cs-CZ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cxnSp>
        <p:nvCxnSpPr>
          <p:cNvPr id="9" name="Přímá spojovací čára 8"/>
          <p:cNvCxnSpPr/>
          <p:nvPr/>
        </p:nvCxnSpPr>
        <p:spPr>
          <a:xfrm>
            <a:off x="1476523" y="6093296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6"/>
          <p:cNvCxnSpPr/>
          <p:nvPr/>
        </p:nvCxnSpPr>
        <p:spPr>
          <a:xfrm>
            <a:off x="1475656" y="4365104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38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5616" y="476672"/>
            <a:ext cx="7772400" cy="9350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048000" eaLnBrk="1" hangingPunct="1"/>
            <a:r>
              <a:rPr lang="cs-CZ" sz="3500" b="1" kern="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Území MAS v Olomouckém kraji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48472" y="1442440"/>
            <a:ext cx="5004048" cy="522691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Bystřička,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Hanácké Království, o.s.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Horní Pomoraví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</a:t>
            </a:r>
            <a:r>
              <a:rPr lang="cs-CZ" sz="1900" dirty="0" err="1">
                <a:latin typeface="Calibri" panose="020F0502020204030204" pitchFamily="34" charset="0"/>
              </a:rPr>
              <a:t>Mohelnicko</a:t>
            </a:r>
            <a:r>
              <a:rPr lang="cs-CZ" sz="1900" dirty="0">
                <a:latin typeface="Calibri" panose="020F0502020204030204" pitchFamily="34" charset="0"/>
              </a:rPr>
              <a:t>, o.s.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Moravská brána, o.s.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Partnerství Moštěnka,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</a:t>
            </a:r>
            <a:r>
              <a:rPr lang="cs-CZ" sz="1900" dirty="0" err="1">
                <a:latin typeface="Calibri" panose="020F0502020204030204" pitchFamily="34" charset="0"/>
              </a:rPr>
              <a:t>Šternbersko</a:t>
            </a:r>
            <a:r>
              <a:rPr lang="cs-CZ" sz="1900" dirty="0">
                <a:latin typeface="Calibri" panose="020F0502020204030204" pitchFamily="34" charset="0"/>
              </a:rPr>
              <a:t>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</a:t>
            </a:r>
            <a:r>
              <a:rPr lang="cs-CZ" sz="1900" dirty="0" err="1">
                <a:latin typeface="Calibri" panose="020F0502020204030204" pitchFamily="34" charset="0"/>
              </a:rPr>
              <a:t>Uničovsko</a:t>
            </a:r>
            <a:r>
              <a:rPr lang="cs-CZ" sz="1900" dirty="0">
                <a:latin typeface="Calibri" panose="020F0502020204030204" pitchFamily="34" charset="0"/>
              </a:rPr>
              <a:t>,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</a:t>
            </a:r>
            <a:r>
              <a:rPr lang="cs-CZ" sz="1900" dirty="0" err="1">
                <a:latin typeface="Calibri" panose="020F0502020204030204" pitchFamily="34" charset="0"/>
              </a:rPr>
              <a:t>Vincenze</a:t>
            </a:r>
            <a:r>
              <a:rPr lang="cs-CZ" sz="1900" dirty="0">
                <a:latin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</a:rPr>
              <a:t>Priessnitze</a:t>
            </a:r>
            <a:r>
              <a:rPr lang="cs-CZ" sz="1900" dirty="0">
                <a:latin typeface="Calibri" panose="020F0502020204030204" pitchFamily="34" charset="0"/>
              </a:rPr>
              <a:t> pro </a:t>
            </a:r>
            <a:r>
              <a:rPr lang="cs-CZ" sz="1900" dirty="0" smtClean="0">
                <a:latin typeface="Calibri" panose="020F0502020204030204" pitchFamily="34" charset="0"/>
              </a:rPr>
              <a:t>Jesenicko</a:t>
            </a:r>
            <a:endParaRPr lang="cs-CZ" sz="19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Místní akční skupina Šumperský </a:t>
            </a:r>
            <a:r>
              <a:rPr lang="cs-CZ" sz="1900" dirty="0" smtClean="0">
                <a:latin typeface="Calibri" panose="020F0502020204030204" pitchFamily="34" charset="0"/>
              </a:rPr>
              <a:t>venkov</a:t>
            </a:r>
            <a:endParaRPr lang="cs-CZ" sz="19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Moravská cesta, z. 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Na cestě k prosperitě, o.s.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Prostějov venkov o.p.s.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Region HANÁ, o.s.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MAS </a:t>
            </a:r>
            <a:r>
              <a:rPr lang="cs-CZ" sz="1900" dirty="0" err="1">
                <a:latin typeface="Calibri" panose="020F0502020204030204" pitchFamily="34" charset="0"/>
              </a:rPr>
              <a:t>Hranicko</a:t>
            </a:r>
            <a:r>
              <a:rPr lang="cs-CZ" sz="1900" dirty="0">
                <a:latin typeface="Calibri" panose="020F0502020204030204" pitchFamily="34" charset="0"/>
              </a:rPr>
              <a:t> z. s.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Calibri" panose="020F0502020204030204" pitchFamily="34" charset="0"/>
              </a:rPr>
              <a:t>Střední Haná, o.p.s.</a:t>
            </a:r>
          </a:p>
          <a:p>
            <a:pPr>
              <a:spcBef>
                <a:spcPts val="0"/>
              </a:spcBef>
            </a:pPr>
            <a:endParaRPr lang="cs-CZ" sz="1900" dirty="0">
              <a:latin typeface="Calibri" panose="020F0502020204030204" pitchFamily="34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114924" y="-99392"/>
            <a:ext cx="4470900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619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Harmonogram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486600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Harmonogram: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ředkládání žádostí o standardizaci ukončen 30. 6. 2015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oplňování žádostí o standardizaci do 31. 12. 2015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schválení standardizace jednotlivých MAS ze strany SZIF: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připravené MAS – </a:t>
            </a: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podzim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 zima 2015;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požděném MAS – zima 2015, jaro 2016 </a:t>
            </a:r>
            <a:endParaRPr lang="cs-CZ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možnost předkládání strategií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CLLD –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1. září 2015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chválení strategií MAS ze strany MMR: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řipravené MAS – jaro 2016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opoždění MAS – léto 2016 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schválení programových rámců a výzev MAS Řídícími orgány OP: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nejdříve léto 2016</a:t>
            </a:r>
            <a:endParaRPr lang="cs-CZ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0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CLLD v IROP (4.1)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4866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cs-CZ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Vznik </a:t>
            </a: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rozvoj </a:t>
            </a: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podnikatelských </a:t>
            </a:r>
            <a:r>
              <a:rPr lang="cs-CZ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aktivit v oblasti sociálního podnikání: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identické aktivity se specifickým cílem 2.2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IROP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Výstavba, rekonstrukce a vybavení sociálních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podniků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Vznik nového sociálního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podniku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Aktivity osob samostatně výdělečně činných v sociálním podnikání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všechny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MAS z ČR (tedy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Olom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kraji)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mohou získat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alokaci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nediskriminační výběrová kritéria a užší vymezení podpory určuje MAS/místní partnerství ve své strategii CLLD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Alokace CLLD: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IROP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je 599,7 mil.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Kč (20 – 60 mil. Kč na MAS)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599,7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mil. Kč je včetně ostatních specifických cílů IROP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alokaci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pro sociální podnikání v IROP MAS určí ve strategii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CLLD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42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CLLD v OP Z (2.3)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4866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Sociální podnikání v CLLD v OPZ:</a:t>
            </a:r>
            <a:endParaRPr lang="cs-CZ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125000"/>
              </a:lnSpc>
              <a:spcBef>
                <a:spcPts val="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1) vznik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 rozvoj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integračních sociálních podniků</a:t>
            </a:r>
          </a:p>
          <a:p>
            <a:pPr marL="534988" lvl="1" indent="-174625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sociální princip – min. 30 % zaměstnanců ze znevýhodněných skupin trhu práce</a:t>
            </a:r>
          </a:p>
          <a:p>
            <a:pPr marL="534988" lvl="1" indent="-174625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ekonomický princip – min. 51 % zisku musí být reinvestován do soc. pod., nezávislost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řízení podniku na </a:t>
            </a:r>
            <a:r>
              <a:rPr lang="cs-CZ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externích zakladatelích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(např. obcích)</a:t>
            </a:r>
          </a:p>
          <a:p>
            <a:pPr marL="534988" lvl="1" indent="-174625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environmentální a lokální princip – ohled na ŽP a využívání místních zdrojů, spolupráce a uspokojování místních potřeb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125000"/>
              </a:lnSpc>
              <a:spcBef>
                <a:spcPts val="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2) vznik a rozvoj environmentálních sociálních podniků</a:t>
            </a:r>
          </a:p>
          <a:p>
            <a:pPr marL="534988" lvl="1" indent="-174625" eaLnBrk="1" hangingPunct="1">
              <a:lnSpc>
                <a:spcPct val="125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Obdobné principy jako u integračních soc. pod., ale vyšším důrazem na environmentální a lokální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princip</a:t>
            </a:r>
            <a:endParaRPr lang="cs-CZ" sz="160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35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CLLD v OP Z (2.3)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486600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Alokace </a:t>
            </a:r>
            <a:r>
              <a:rPr lang="cs-CZ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CLLD: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všechny MAS z OK mimo MAS Prostějov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venkov mohou uplatnit CLLD v OPZ </a:t>
            </a: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(v území MAS Prostějov venkov nejsou zásadní soc. problémy)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 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OP Z je 144 až 184 mil. Kč (6,3 – 16,9 mil. Kč na MAS)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144 – 184 mil. Kč je včetně ostatních specifických cílů 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OPZ:</a:t>
            </a:r>
          </a:p>
          <a:p>
            <a:pPr lvl="1" eaLnBrk="1" hangingPunct="1"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Sociální podnikání (výše)</a:t>
            </a:r>
          </a:p>
          <a:p>
            <a:pPr lvl="1" eaLnBrk="1" hangingPunct="1"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Zaměstnanost (nástroje aktivní politiky zaměstnanosti)</a:t>
            </a:r>
          </a:p>
          <a:p>
            <a:pPr lvl="1" eaLnBrk="1" hangingPunct="1"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Sociální služby a začleňování (terénní služby, komunitní služby)</a:t>
            </a:r>
          </a:p>
          <a:p>
            <a:pPr lvl="1" eaLnBrk="1" hangingPunct="1">
              <a:spcBef>
                <a:spcPts val="0"/>
              </a:spcBef>
              <a:buFontTx/>
              <a:buChar char="-"/>
            </a:pPr>
            <a:r>
              <a:rPr lang="cs-CZ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Prorodinná opatření (dětské skupiny, individuální péče o dítě)</a:t>
            </a:r>
            <a:endParaRPr lang="cs-CZ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alokaci pro sociální podnikání v OP Z MAS určí ve strategii CLLD</a:t>
            </a:r>
          </a:p>
          <a:p>
            <a:pPr eaLnBrk="1" hangingPunct="1"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232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4730127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Regionální značky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4557418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území Olomouckého kraje působí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regionální značky, které pomáhají 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marketingem místním výrobcům: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Jeseníky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orig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prod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Haná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reg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prod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Moravská Brána 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reg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Moravský kras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reg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prod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cs-CZ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cs-CZ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Regionální značky podporují využívání místních zdrojů a jsou ve shodě s environmentálním a lokálním principem sociálních podniků.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cs-CZ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Sociální podniky  se značkou: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Kavárna Předměstí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VS </a:t>
            </a:r>
            <a:r>
              <a:rPr lang="cs-CZ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Rychleby</a:t>
            </a: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Zahrada 2000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9794" y="188640"/>
            <a:ext cx="3996742" cy="565170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1525" y="3176929"/>
            <a:ext cx="1142883" cy="111616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8273" y="4919518"/>
            <a:ext cx="827943" cy="8137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2400" y="4974316"/>
            <a:ext cx="1008113" cy="974964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6181" y="1577973"/>
            <a:ext cx="1082243" cy="105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79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3987" y="2060848"/>
            <a:ext cx="4722069" cy="1446550"/>
          </a:xfrm>
          <a:solidFill>
            <a:srgbClr val="BF0000"/>
          </a:solidFill>
        </p:spPr>
        <p:txBody>
          <a:bodyPr wrap="square" lIns="234000">
            <a:spAutoFit/>
          </a:bodyPr>
          <a:lstStyle/>
          <a:p>
            <a:pPr algn="l"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Děkuji </a:t>
            </a:r>
            <a:br>
              <a:rPr lang="cs-CZ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	   za pozornost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645024"/>
            <a:ext cx="5327650" cy="2592287"/>
          </a:xfrm>
        </p:spPr>
        <p:txBody>
          <a:bodyPr lIns="234000" tIns="0"/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2000" b="1" dirty="0" smtClean="0">
                <a:latin typeface="Calibri" pitchFamily="34" charset="0"/>
              </a:rPr>
              <a:t>Ing. Jaroslav Brzák</a:t>
            </a:r>
            <a:endParaRPr lang="cs-CZ" sz="2000" b="1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cs-CZ" sz="1050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MAS Region HANÁ, z.s. tel.: 605 174 701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cs-CZ" sz="1600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Mgr. Karel Hošek</a:t>
            </a:r>
            <a:endParaRPr lang="cs-CZ" sz="1600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tajemník </a:t>
            </a:r>
            <a:r>
              <a:rPr lang="cs-CZ" sz="1600" dirty="0" smtClean="0">
                <a:latin typeface="Calibri" pitchFamily="34" charset="0"/>
              </a:rPr>
              <a:t>Krajského sdružení MAS Olomouckého kraje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manažer projektu Místní partnerství zaměstnanosti </a:t>
            </a:r>
            <a:endParaRPr lang="cs-CZ" sz="1600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mobil</a:t>
            </a:r>
            <a:r>
              <a:rPr lang="cs-CZ" sz="1600" dirty="0" smtClean="0">
                <a:latin typeface="Calibri" pitchFamily="34" charset="0"/>
              </a:rPr>
              <a:t>: 777 952 </a:t>
            </a:r>
            <a:r>
              <a:rPr lang="cs-CZ" sz="1600" dirty="0" smtClean="0">
                <a:latin typeface="Calibri" pitchFamily="34" charset="0"/>
              </a:rPr>
              <a:t>988, e-mail </a:t>
            </a:r>
            <a:r>
              <a:rPr lang="cs-CZ" sz="1600" dirty="0" smtClean="0">
                <a:latin typeface="Calibri" pitchFamily="34" charset="0"/>
              </a:rPr>
              <a:t>– KSMASOK@</a:t>
            </a:r>
            <a:r>
              <a:rPr lang="cs-CZ" sz="1600" dirty="0" err="1" smtClean="0">
                <a:latin typeface="Calibri" pitchFamily="34" charset="0"/>
              </a:rPr>
              <a:t>gmail.com</a:t>
            </a:r>
            <a:endParaRPr lang="cs-CZ" sz="1600" dirty="0" smtClean="0">
              <a:latin typeface="Calibri" pitchFamily="34" charset="0"/>
            </a:endParaRPr>
          </a:p>
        </p:txBody>
      </p:sp>
      <p:pic>
        <p:nvPicPr>
          <p:cNvPr id="4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7671</TotalTime>
  <Words>746</Words>
  <Application>Microsoft Office PowerPoint</Application>
  <PresentationFormat>Předvádění na obrazovce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Default Design</vt:lpstr>
      <vt:lpstr>Podpora sociálního podnikání v rámci CLLD (místní akční skupiny)</vt:lpstr>
      <vt:lpstr>Základní informace o Krajském sdružení</vt:lpstr>
      <vt:lpstr>Snímek 3</vt:lpstr>
      <vt:lpstr>Harmonogram</vt:lpstr>
      <vt:lpstr>CLLD v IROP (4.1)</vt:lpstr>
      <vt:lpstr>CLLD v OP Z (2.3)</vt:lpstr>
      <vt:lpstr>CLLD v OP Z (2.3)</vt:lpstr>
      <vt:lpstr>Regionální značky</vt:lpstr>
      <vt:lpstr>Děkuji      za pozornost</vt:lpstr>
    </vt:vector>
  </TitlesOfParts>
  <Company>Devil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NS MAS CR</dc:creator>
  <cp:lastModifiedBy>Jarek</cp:lastModifiedBy>
  <cp:revision>184</cp:revision>
  <cp:lastPrinted>2015-06-10T07:16:13Z</cp:lastPrinted>
  <dcterms:created xsi:type="dcterms:W3CDTF">2011-12-14T11:34:32Z</dcterms:created>
  <dcterms:modified xsi:type="dcterms:W3CDTF">2015-08-18T06:40:19Z</dcterms:modified>
</cp:coreProperties>
</file>