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98" r:id="rId4"/>
    <p:sldId id="299" r:id="rId5"/>
    <p:sldId id="300" r:id="rId6"/>
    <p:sldId id="301" r:id="rId7"/>
    <p:sldId id="302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23" r:id="rId17"/>
    <p:sldId id="327" r:id="rId18"/>
    <p:sldId id="328" r:id="rId19"/>
    <p:sldId id="324" r:id="rId20"/>
    <p:sldId id="326" r:id="rId21"/>
    <p:sldId id="316" r:id="rId22"/>
    <p:sldId id="320" r:id="rId23"/>
    <p:sldId id="317" r:id="rId24"/>
    <p:sldId id="318" r:id="rId25"/>
    <p:sldId id="319" r:id="rId26"/>
    <p:sldId id="321" r:id="rId27"/>
    <p:sldId id="322" r:id="rId28"/>
    <p:sldId id="264" r:id="rId29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stina Pavel" initials="P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9A"/>
    <a:srgbClr val="003994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278" autoAdjust="0"/>
  </p:normalViewPr>
  <p:slideViewPr>
    <p:cSldViewPr>
      <p:cViewPr>
        <p:scale>
          <a:sx n="100" d="100"/>
          <a:sy n="100" d="100"/>
        </p:scale>
        <p:origin x="-21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84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01\users\Heinisch\IVOK%20II\Zhodnocen&#237;%20realizace%20projektu\Evalua&#269;n&#237;%20studie%20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6969696969696971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275056784272625"/>
                  <c:y val="-7.0513100926486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\ &quot;Kč&quot;" sourceLinked="0"/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List1!$A$1:$B$1</c:f>
              <c:strCache>
                <c:ptCount val="2"/>
                <c:pt idx="0">
                  <c:v>Dotace z ROP Střední Morava</c:v>
                </c:pt>
                <c:pt idx="1">
                  <c:v>Prostředky z rozpočtu Olomouckého kraje</c:v>
                </c:pt>
              </c:strCache>
            </c:strRef>
          </c:cat>
          <c:val>
            <c:numRef>
              <c:f>List1!$A$2:$B$2</c:f>
              <c:numCache>
                <c:formatCode>#,##0.00\ "Kč"</c:formatCode>
                <c:ptCount val="2"/>
                <c:pt idx="0">
                  <c:v>4791153.75</c:v>
                </c:pt>
                <c:pt idx="1">
                  <c:v>1597051.25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0"/>
        <c:holeSize val="60"/>
      </c:doughnutChart>
    </c:plotArea>
    <c:legend>
      <c:legendPos val="b"/>
      <c:legendEntry>
        <c:idx val="0"/>
        <c:txPr>
          <a:bodyPr/>
          <a:lstStyle/>
          <a:p>
            <a:pPr rtl="0">
              <a:defRPr sz="1200">
                <a:solidFill>
                  <a:srgbClr val="0070C0"/>
                </a:solidFill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 rtl="0">
              <a:defRPr sz="1200">
                <a:solidFill>
                  <a:srgbClr val="0070C0"/>
                </a:solidFill>
              </a:defRPr>
            </a:pPr>
            <a:endParaRPr lang="cs-CZ"/>
          </a:p>
        </c:txPr>
      </c:legendEntry>
      <c:layout/>
      <c:overlay val="0"/>
      <c:txPr>
        <a:bodyPr/>
        <a:lstStyle/>
        <a:p>
          <a:pPr rtl="0">
            <a:defRPr sz="1200">
              <a:solidFill>
                <a:srgbClr val="0070C0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List1!$BM$1:$BR$1</c:f>
              <c:strCache>
                <c:ptCount val="6"/>
                <c:pt idx="0">
                  <c:v>Mendelova univerzita v Brně</c:v>
                </c:pt>
                <c:pt idx="1">
                  <c:v>Moravská vysoká škola Olomouc</c:v>
                </c:pt>
                <c:pt idx="2">
                  <c:v>Univerzita Palackého v Olomouci</c:v>
                </c:pt>
                <c:pt idx="3">
                  <c:v>Univerzita Tomáše Bati ve Zlíně</c:v>
                </c:pt>
                <c:pt idx="4">
                  <c:v>Vysoká škola báňská - Technická univerzita Ostrava</c:v>
                </c:pt>
                <c:pt idx="5">
                  <c:v>Vysoké učení technické v Brně</c:v>
                </c:pt>
              </c:strCache>
            </c:strRef>
          </c:cat>
          <c:val>
            <c:numRef>
              <c:f>List1!$BM$2:$BR$2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15</c:v>
                </c:pt>
                <c:pt idx="3">
                  <c:v>2</c:v>
                </c:pt>
                <c:pt idx="4">
                  <c:v>6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0784768"/>
        <c:axId val="37885056"/>
      </c:barChart>
      <c:catAx>
        <c:axId val="8078476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rgbClr val="0070C0"/>
                </a:solidFill>
              </a:defRPr>
            </a:pPr>
            <a:endParaRPr lang="cs-CZ"/>
          </a:p>
        </c:txPr>
        <c:crossAx val="37885056"/>
        <c:crosses val="autoZero"/>
        <c:auto val="1"/>
        <c:lblAlgn val="ctr"/>
        <c:lblOffset val="100"/>
        <c:noMultiLvlLbl val="0"/>
      </c:catAx>
      <c:valAx>
        <c:axId val="3788505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8078476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3" tIns="46072" rIns="92143" bIns="460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3" tIns="46072" rIns="92143" bIns="460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3" tIns="46072" rIns="92143" bIns="460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3" tIns="46072" rIns="92143" bIns="460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8500F9-A1A1-4A25-AF36-5EC8775019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55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6888"/>
          </a:xfrm>
          <a:prstGeom prst="rect">
            <a:avLst/>
          </a:prstGeom>
        </p:spPr>
        <p:txBody>
          <a:bodyPr vert="horz" lIns="92143" tIns="46072" rIns="92143" bIns="4607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101" y="2"/>
            <a:ext cx="2944958" cy="496888"/>
          </a:xfrm>
          <a:prstGeom prst="rect">
            <a:avLst/>
          </a:prstGeom>
        </p:spPr>
        <p:txBody>
          <a:bodyPr vert="horz" lIns="92143" tIns="46072" rIns="92143" bIns="46072" rtlCol="0"/>
          <a:lstStyle>
            <a:lvl1pPr algn="r">
              <a:defRPr sz="1200"/>
            </a:lvl1pPr>
          </a:lstStyle>
          <a:p>
            <a:fld id="{E5A7E390-B0AC-4F80-AFE1-DF25C7348679}" type="datetimeFigureOut">
              <a:rPr lang="cs-CZ" smtClean="0"/>
              <a:t>17.6.2015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3" tIns="46072" rIns="92143" bIns="4607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6465"/>
            <a:ext cx="5438464" cy="4467225"/>
          </a:xfrm>
          <a:prstGeom prst="rect">
            <a:avLst/>
          </a:prstGeom>
        </p:spPr>
        <p:txBody>
          <a:bodyPr vert="horz" lIns="92143" tIns="46072" rIns="92143" bIns="4607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4958" cy="496888"/>
          </a:xfrm>
          <a:prstGeom prst="rect">
            <a:avLst/>
          </a:prstGeom>
        </p:spPr>
        <p:txBody>
          <a:bodyPr vert="horz" lIns="92143" tIns="46072" rIns="92143" bIns="4607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101" y="9429751"/>
            <a:ext cx="2944958" cy="496888"/>
          </a:xfrm>
          <a:prstGeom prst="rect">
            <a:avLst/>
          </a:prstGeom>
        </p:spPr>
        <p:txBody>
          <a:bodyPr vert="horz" lIns="92143" tIns="46072" rIns="92143" bIns="46072" rtlCol="0" anchor="b"/>
          <a:lstStyle>
            <a:lvl1pPr algn="r">
              <a:defRPr sz="1200"/>
            </a:lvl1pPr>
          </a:lstStyle>
          <a:p>
            <a:fld id="{0C99E8E9-9BF9-4184-824A-8193EFF7B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7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846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Nízká míra spolupráce byla zjištěna na základě analýz provedených v rámci Regionální inovační strategie</a:t>
            </a:r>
          </a:p>
          <a:p>
            <a:r>
              <a:rPr lang="cs-CZ" dirty="0" smtClean="0"/>
              <a:t>Další důvod: úspěšná I. etapa projektu (38 proplacených</a:t>
            </a:r>
            <a:r>
              <a:rPr lang="cs-CZ" baseline="0" dirty="0" smtClean="0"/>
              <a:t> IV), návaznost na oblast podpory Podpora zvyšování absorpční kapacity regionu </a:t>
            </a:r>
            <a:br>
              <a:rPr lang="cs-CZ" baseline="0" dirty="0" smtClean="0"/>
            </a:br>
            <a:r>
              <a:rPr lang="cs-CZ" baseline="0" dirty="0" smtClean="0"/>
              <a:t>v rámci ROP NUTS II SM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Hodnocení vychází z informací uváděných nositeli IV v žádostech o proplacení inovačního voucheru v části Zhodnocení realizace projektu. Sloužilo jako jeden ze zdrojů dat pro přípravu evaluační studie projektu (viz poslední část brožury)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cs-CZ" dirty="0" smtClean="0"/>
              <a:t>podnikatelské subjekty – zjišťování bude provádět OK formou dotazníku (pouze v 1. roce udržitelnosti)</a:t>
            </a:r>
          </a:p>
          <a:p>
            <a:pPr marL="228600" indent="-228600">
              <a:buAutoNum type="arabicParenR"/>
            </a:pPr>
            <a:r>
              <a:rPr lang="cs-CZ" dirty="0" smtClean="0"/>
              <a:t>VaV instituce – 1x ročně po dobu 5 let bude OK zjišťovat formou e-mailové komunikace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032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9928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079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Srovnání s I. etapou OK: 7 spolupracujících VŠ, 38 proplacených</a:t>
            </a:r>
            <a:r>
              <a:rPr lang="cs-CZ" baseline="0" dirty="0" smtClean="0"/>
              <a:t> IV</a:t>
            </a:r>
          </a:p>
          <a:p>
            <a:r>
              <a:rPr lang="cs-CZ" baseline="0" dirty="0" smtClean="0"/>
              <a:t>Zlínský kraj: zrealizovány 3 etapy:	</a:t>
            </a:r>
            <a:endParaRPr lang="cs-CZ" baseline="0" dirty="0" smtClean="0"/>
          </a:p>
          <a:p>
            <a:r>
              <a:rPr lang="cs-CZ" baseline="0" dirty="0" smtClean="0"/>
              <a:t>	I</a:t>
            </a:r>
            <a:r>
              <a:rPr lang="cs-CZ" baseline="0" dirty="0" smtClean="0"/>
              <a:t>.: 3 spolupracující VŠ, 47 proplacených IV</a:t>
            </a:r>
          </a:p>
          <a:p>
            <a:r>
              <a:rPr lang="cs-CZ" baseline="0" dirty="0" smtClean="0"/>
              <a:t>	</a:t>
            </a:r>
            <a:r>
              <a:rPr lang="cs-CZ" baseline="0" dirty="0" smtClean="0"/>
              <a:t>II</a:t>
            </a:r>
            <a:r>
              <a:rPr lang="cs-CZ" baseline="0" dirty="0" smtClean="0"/>
              <a:t>.: 4 spolupracující VŠ, 41 proplacených IV</a:t>
            </a:r>
          </a:p>
          <a:p>
            <a:r>
              <a:rPr lang="cs-CZ" baseline="0" smtClean="0"/>
              <a:t>	</a:t>
            </a:r>
            <a:r>
              <a:rPr lang="cs-CZ" baseline="0" smtClean="0"/>
              <a:t>III</a:t>
            </a:r>
            <a:r>
              <a:rPr lang="cs-CZ" baseline="0" dirty="0" smtClean="0"/>
              <a:t>.: 5 spolupracujících VŠ, 44 proplacených IV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I. etapě proplaceno 5 294 480,-</a:t>
            </a:r>
            <a:r>
              <a:rPr lang="cs-CZ" baseline="0" dirty="0" smtClean="0"/>
              <a:t> Kč (za finančního příspěvku 397 085,93 Kč od </a:t>
            </a:r>
            <a:r>
              <a:rPr lang="cs-CZ" baseline="0" dirty="0" err="1" smtClean="0"/>
              <a:t>SMOl</a:t>
            </a:r>
            <a:r>
              <a:rPr lang="cs-CZ" baseline="0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675"/>
            <a:ext cx="7772400" cy="1470025"/>
          </a:xfrm>
        </p:spPr>
        <p:txBody>
          <a:bodyPr/>
          <a:lstStyle>
            <a:lvl1pPr>
              <a:defRPr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FC3D6-47F9-4966-88AB-9B9ECBA57A8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09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9413" y="115888"/>
            <a:ext cx="2090737" cy="60102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119813" cy="6010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7B7FA-1170-469A-8735-A307AD0510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2AA98-61CD-4DAD-8CC4-5A2698D788E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3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3B8B6-0097-45E8-AB2C-9CA487362C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88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4875" y="1557338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50FA2-1B58-4157-9E1B-3FF0DAE222B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5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BC60A-82A1-4F74-9D33-D415579EC2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8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7FE01-C86A-47BE-987A-F094436EF98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7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79052-5532-4939-8EE0-10525285F56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9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8EE02-8FA2-4EFB-B814-9215BA02D6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37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5B7CA-04BC-4B5F-B21E-2CBFD5C3F3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4563" y="115888"/>
            <a:ext cx="46815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362950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5738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75" y="6337300"/>
            <a:ext cx="3327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fld id="{4B3508B6-622E-443B-849D-AE824FB860E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FF99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39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39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00399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olomoucky.cz/program-ris-3-olomouckeho-kraje-2015-cl-3076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-olomoucky.cz/ris-3-vyzkumna-a-inovacni-strategie-pro-inteligentni-specializaci-2014-az-2020-cl-1489.html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437112"/>
            <a:ext cx="6336704" cy="1512168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b="0" dirty="0">
                <a:solidFill>
                  <a:srgbClr val="0070C0"/>
                </a:solidFill>
              </a:rPr>
              <a:t>Workshop </a:t>
            </a:r>
            <a:r>
              <a:rPr lang="cs-CZ" sz="2400" b="0" dirty="0" smtClean="0">
                <a:solidFill>
                  <a:srgbClr val="0070C0"/>
                </a:solidFill>
              </a:rPr>
              <a:t>„</a:t>
            </a:r>
            <a:r>
              <a:rPr lang="cs-CZ" sz="2400" dirty="0" smtClean="0">
                <a:solidFill>
                  <a:srgbClr val="0070C0"/>
                </a:solidFill>
              </a:rPr>
              <a:t>Příklady </a:t>
            </a:r>
            <a:r>
              <a:rPr lang="cs-CZ" sz="2400" dirty="0">
                <a:solidFill>
                  <a:srgbClr val="0070C0"/>
                </a:solidFill>
              </a:rPr>
              <a:t>dobré </a:t>
            </a:r>
            <a:r>
              <a:rPr lang="cs-CZ" sz="2400" dirty="0" smtClean="0">
                <a:solidFill>
                  <a:srgbClr val="0070C0"/>
                </a:solidFill>
              </a:rPr>
              <a:t>praxe</a:t>
            </a:r>
            <a:r>
              <a:rPr lang="cs-CZ" sz="2400" b="0" dirty="0" smtClean="0">
                <a:solidFill>
                  <a:srgbClr val="0070C0"/>
                </a:solidFill>
              </a:rPr>
              <a:t>“</a:t>
            </a:r>
            <a:endParaRPr lang="cs-CZ" sz="2400" b="0" dirty="0">
              <a:solidFill>
                <a:srgbClr val="0070C0"/>
              </a:solidFill>
            </a:endParaRPr>
          </a:p>
          <a:p>
            <a:r>
              <a:rPr lang="cs-CZ" sz="2400" b="0" dirty="0">
                <a:solidFill>
                  <a:srgbClr val="0070C0"/>
                </a:solidFill>
              </a:rPr>
              <a:t>22. června 2015, Olomouc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87" y="1332000"/>
            <a:ext cx="5940425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Spolupracující VaV instituce</a:t>
            </a:r>
          </a:p>
        </p:txBody>
      </p:sp>
      <p:graphicFrame>
        <p:nvGraphicFramePr>
          <p:cNvPr id="6" name="Graf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837557"/>
              </p:ext>
            </p:extLst>
          </p:nvPr>
        </p:nvGraphicFramePr>
        <p:xfrm>
          <a:off x="532730" y="2132856"/>
          <a:ext cx="8071717" cy="38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39552" y="1556792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>
                <a:solidFill>
                  <a:srgbClr val="FF9900"/>
                </a:solidFill>
                <a:latin typeface="Calibri" panose="020F0502020204030204" pitchFamily="34" charset="0"/>
              </a:rPr>
              <a:t>Počet projektů realizovaných jednotlivými vysokými školami</a:t>
            </a:r>
            <a:endParaRPr lang="cs-CZ" sz="2200" b="1" dirty="0">
              <a:solidFill>
                <a:srgbClr val="FF99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0" dirty="0"/>
              <a:t>Vývoj (inovace) produktu/služby</a:t>
            </a:r>
            <a:r>
              <a:rPr lang="cs-CZ" sz="2000" b="0" dirty="0">
                <a:solidFill>
                  <a:srgbClr val="0070C0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např. zkvalitnění vlastností původního výrobku/služby dle poptávky zákazníka</a:t>
            </a:r>
          </a:p>
          <a:p>
            <a:pPr marL="0" indent="0" algn="just">
              <a:buNone/>
            </a:pPr>
            <a:r>
              <a:rPr lang="cs-CZ" sz="2000" b="0" dirty="0"/>
              <a:t>Testování a měření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např. testování nového přístroje, výrobku, materiálu či komponentů výrobku</a:t>
            </a:r>
          </a:p>
          <a:p>
            <a:pPr marL="0" indent="0" algn="just">
              <a:buNone/>
            </a:pPr>
            <a:r>
              <a:rPr lang="cs-CZ" sz="2000" b="0" dirty="0"/>
              <a:t>Přístup k výzkumnému zařízení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testování a zkoušení nového zařízení</a:t>
            </a:r>
          </a:p>
          <a:p>
            <a:pPr marL="0" indent="0" algn="just">
              <a:buNone/>
            </a:pPr>
            <a:r>
              <a:rPr lang="cs-CZ" sz="2000" b="0" dirty="0"/>
              <a:t>Navrhování prototypů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zkoušení nového výrobku před zavedením do sériové nebo hromadné výroby, zavedení nové výrobní technologie</a:t>
            </a:r>
          </a:p>
          <a:p>
            <a:pPr marL="0" indent="0" algn="just">
              <a:buNone/>
            </a:pPr>
            <a:r>
              <a:rPr lang="cs-CZ" sz="2000" b="0" dirty="0"/>
              <a:t>Analýza vhodnosti použití materiálu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laboratorní testování materiálů, chemikálií</a:t>
            </a:r>
            <a:endParaRPr lang="cs-CZ" sz="2000" dirty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Podporované aktivity</a:t>
            </a:r>
          </a:p>
        </p:txBody>
      </p:sp>
    </p:spTree>
    <p:extLst>
      <p:ext uri="{BB962C8B-B14F-4D97-AF65-F5344CB8AC3E}">
        <p14:creationId xmlns:p14="http://schemas.microsoft.com/office/powerpoint/2010/main" val="5367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0" dirty="0"/>
              <a:t>Design produktu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rozpracování či navržení designu výrobku</a:t>
            </a:r>
          </a:p>
          <a:p>
            <a:pPr marL="0" indent="0" algn="just">
              <a:buNone/>
            </a:pPr>
            <a:r>
              <a:rPr lang="cs-CZ" sz="2000" b="0" dirty="0"/>
              <a:t>Analýza trhu/marketingová strategie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analýza tržního potenciálu – zpracování strategie efektivního zacílení na stávající a potenciální zákazníky na nový výrobek/službu</a:t>
            </a:r>
          </a:p>
          <a:p>
            <a:pPr marL="0" indent="0" algn="just">
              <a:buNone/>
            </a:pPr>
            <a:r>
              <a:rPr lang="cs-CZ" sz="2000" b="0" dirty="0"/>
              <a:t>Inovační/technologický audit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identifikace technologických potřeb a možností podniku, audit výrobních procesů</a:t>
            </a:r>
          </a:p>
          <a:p>
            <a:pPr marL="0" indent="0" algn="just">
              <a:buNone/>
            </a:pPr>
            <a:r>
              <a:rPr lang="cs-CZ" sz="2000" b="0" dirty="0"/>
              <a:t>Optimalizace operačních procesů firmy</a:t>
            </a: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zefektivnění fungování organizace a jejích procesů, zavedení nové technologie výroby, vypracování simulačního modelu výroby</a:t>
            </a:r>
            <a:endParaRPr lang="cs-CZ" sz="2000" dirty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Podporované aktivity</a:t>
            </a:r>
          </a:p>
        </p:txBody>
      </p:sp>
    </p:spTree>
    <p:extLst>
      <p:ext uri="{BB962C8B-B14F-4D97-AF65-F5344CB8AC3E}">
        <p14:creationId xmlns:p14="http://schemas.microsoft.com/office/powerpoint/2010/main" val="39362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Výstupy spolupráce s využitím inovačních voucherů musely směřovat do některého z následujících odvětví (dle CZ-NACE</a:t>
            </a:r>
            <a:r>
              <a:rPr lang="cs-CZ" sz="2200" b="0" dirty="0" smtClean="0"/>
              <a:t>):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Zpracovatelský </a:t>
            </a:r>
            <a:r>
              <a:rPr lang="cs-CZ" sz="2000" dirty="0">
                <a:solidFill>
                  <a:srgbClr val="0070C0"/>
                </a:solidFill>
              </a:rPr>
              <a:t>průmysl</a:t>
            </a:r>
            <a:r>
              <a:rPr lang="cs-CZ" sz="2000" b="0" dirty="0">
                <a:solidFill>
                  <a:srgbClr val="0070C0"/>
                </a:solidFill>
              </a:rPr>
              <a:t> (sekce C, odvětví 10-33) – vyjma odvětví </a:t>
            </a:r>
            <a:r>
              <a:rPr lang="cs-CZ" sz="2000" b="0" dirty="0" smtClean="0">
                <a:solidFill>
                  <a:srgbClr val="0070C0"/>
                </a:solidFill>
              </a:rPr>
              <a:t>Výroba </a:t>
            </a:r>
            <a:r>
              <a:rPr lang="cs-CZ" sz="2000" b="0" dirty="0">
                <a:solidFill>
                  <a:srgbClr val="0070C0"/>
                </a:solidFill>
              </a:rPr>
              <a:t>koksárenských </a:t>
            </a:r>
            <a:r>
              <a:rPr lang="cs-CZ" sz="2000" b="0" dirty="0" smtClean="0">
                <a:solidFill>
                  <a:srgbClr val="0070C0"/>
                </a:solidFill>
              </a:rPr>
              <a:t>produktů, Stavba </a:t>
            </a:r>
            <a:r>
              <a:rPr lang="cs-CZ" sz="2000" b="0" dirty="0">
                <a:solidFill>
                  <a:srgbClr val="0070C0"/>
                </a:solidFill>
              </a:rPr>
              <a:t>lodí a </a:t>
            </a:r>
            <a:r>
              <a:rPr lang="cs-CZ" sz="2000" b="0" dirty="0" smtClean="0">
                <a:solidFill>
                  <a:srgbClr val="0070C0"/>
                </a:solidFill>
              </a:rPr>
              <a:t>plavidel, Ocelářský průmysl a Průmysl syntetických vláken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Výroba a rozvod elektřiny, plynu, tepla a klimatizovaného vzduchu</a:t>
            </a:r>
            <a:r>
              <a:rPr lang="cs-CZ" sz="2000" b="0" dirty="0" smtClean="0">
                <a:solidFill>
                  <a:srgbClr val="0070C0"/>
                </a:solidFill>
              </a:rPr>
              <a:t> (sekce D, odvětví 35)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Zásobování </a:t>
            </a:r>
            <a:r>
              <a:rPr lang="cs-CZ" sz="2000" dirty="0">
                <a:solidFill>
                  <a:srgbClr val="0070C0"/>
                </a:solidFill>
              </a:rPr>
              <a:t>vodou; činnosti související s odpadními vodami, odpady a sanacemi</a:t>
            </a:r>
            <a:r>
              <a:rPr lang="cs-CZ" sz="2000" b="0" dirty="0">
                <a:solidFill>
                  <a:srgbClr val="0070C0"/>
                </a:solidFill>
              </a:rPr>
              <a:t> (sekce E, odvětví 36-39</a:t>
            </a:r>
            <a:r>
              <a:rPr lang="cs-CZ" sz="2000" b="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Stavebnictví</a:t>
            </a:r>
            <a:r>
              <a:rPr lang="cs-CZ" sz="2000" b="0" dirty="0" smtClean="0">
                <a:solidFill>
                  <a:srgbClr val="0070C0"/>
                </a:solidFill>
              </a:rPr>
              <a:t> </a:t>
            </a:r>
            <a:r>
              <a:rPr lang="cs-CZ" sz="2000" b="0" dirty="0">
                <a:solidFill>
                  <a:srgbClr val="0070C0"/>
                </a:solidFill>
              </a:rPr>
              <a:t>(sekce F, odvětví 41-43)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Odvětvové vymezení</a:t>
            </a:r>
          </a:p>
        </p:txBody>
      </p:sp>
    </p:spTree>
    <p:extLst>
      <p:ext uri="{BB962C8B-B14F-4D97-AF65-F5344CB8AC3E}">
        <p14:creationId xmlns:p14="http://schemas.microsoft.com/office/powerpoint/2010/main" val="24292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Výstupy spolupráce s využitím inovačních voucherů musely směřovat do některého z následujících odvětví (dle CZ-NACE</a:t>
            </a:r>
            <a:r>
              <a:rPr lang="cs-CZ" sz="2200" b="0" dirty="0" smtClean="0"/>
              <a:t>):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Velkoobchod </a:t>
            </a:r>
            <a:r>
              <a:rPr lang="cs-CZ" sz="2000" dirty="0">
                <a:solidFill>
                  <a:srgbClr val="0070C0"/>
                </a:solidFill>
              </a:rPr>
              <a:t>a maloobchod; opravy a údržba motorových vozidel</a:t>
            </a:r>
            <a:r>
              <a:rPr lang="cs-CZ" sz="2000" b="0" dirty="0">
                <a:solidFill>
                  <a:srgbClr val="0070C0"/>
                </a:solidFill>
              </a:rPr>
              <a:t> (sekce G, odvětví 45-47</a:t>
            </a:r>
            <a:r>
              <a:rPr lang="cs-CZ" sz="2000" b="0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Doprava </a:t>
            </a:r>
            <a:r>
              <a:rPr lang="cs-CZ" sz="2000" dirty="0">
                <a:solidFill>
                  <a:srgbClr val="0070C0"/>
                </a:solidFill>
              </a:rPr>
              <a:t>a skladování</a:t>
            </a:r>
            <a:r>
              <a:rPr lang="cs-CZ" sz="2000" b="0" dirty="0">
                <a:solidFill>
                  <a:srgbClr val="0070C0"/>
                </a:solidFill>
              </a:rPr>
              <a:t> (sekce H, odvětví 49-53)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Informační a komunikační činnosti</a:t>
            </a:r>
            <a:r>
              <a:rPr lang="cs-CZ" sz="2000" b="0" dirty="0">
                <a:solidFill>
                  <a:srgbClr val="0070C0"/>
                </a:solidFill>
              </a:rPr>
              <a:t> (sekce J, </a:t>
            </a:r>
            <a:r>
              <a:rPr lang="cs-CZ" sz="2000" b="0" dirty="0" smtClean="0">
                <a:solidFill>
                  <a:srgbClr val="0070C0"/>
                </a:solidFill>
              </a:rPr>
              <a:t>odvětví 58-63</a:t>
            </a:r>
            <a:r>
              <a:rPr lang="cs-CZ" sz="2000" b="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Opravy počítačů a výrobků pro osobní potřebu a převážně pro domácnost</a:t>
            </a:r>
            <a:r>
              <a:rPr lang="cs-CZ" sz="2000" b="0" dirty="0">
                <a:solidFill>
                  <a:srgbClr val="0070C0"/>
                </a:solidFill>
              </a:rPr>
              <a:t> (sekce S, odvětví 95)</a:t>
            </a:r>
          </a:p>
          <a:p>
            <a:pPr marL="0" indent="0">
              <a:buNone/>
            </a:pPr>
            <a:endParaRPr lang="cs-CZ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b="0" dirty="0"/>
              <a:t>Vyloučené oblasti podpory: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Profesní, vědecké a technické činnosti</a:t>
            </a:r>
            <a:r>
              <a:rPr lang="cs-CZ" sz="2000" b="0" dirty="0">
                <a:solidFill>
                  <a:srgbClr val="0070C0"/>
                </a:solidFill>
              </a:rPr>
              <a:t> (sekce M, odvětví 69-75)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Administrativní a podpůrné činnosti</a:t>
            </a:r>
            <a:r>
              <a:rPr lang="cs-CZ" sz="2000" b="0" dirty="0">
                <a:solidFill>
                  <a:srgbClr val="0070C0"/>
                </a:solidFill>
              </a:rPr>
              <a:t> (sekce N, odvětví 82)</a:t>
            </a:r>
            <a:endParaRPr lang="cs-CZ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Odvětvové vymezení</a:t>
            </a:r>
          </a:p>
        </p:txBody>
      </p:sp>
    </p:spTree>
    <p:extLst>
      <p:ext uri="{BB962C8B-B14F-4D97-AF65-F5344CB8AC3E}">
        <p14:creationId xmlns:p14="http://schemas.microsoft.com/office/powerpoint/2010/main" val="29105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 smtClean="0"/>
              <a:t>Počet předložených žádostí o inovační voucher: 	</a:t>
            </a:r>
            <a:r>
              <a:rPr lang="cs-CZ" sz="2200" dirty="0" smtClean="0"/>
              <a:t>62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cs-CZ" sz="2200" b="0" dirty="0" smtClean="0"/>
              <a:t>Počet udělených inovačních voucherů: 		</a:t>
            </a:r>
            <a:r>
              <a:rPr lang="cs-CZ" sz="2200" dirty="0" smtClean="0"/>
              <a:t>51</a:t>
            </a:r>
          </a:p>
          <a:p>
            <a:pPr marL="0" indent="0" algn="just">
              <a:buNone/>
            </a:pPr>
            <a:endParaRPr lang="cs-CZ" sz="2200" b="0" dirty="0"/>
          </a:p>
          <a:p>
            <a:pPr marL="0" indent="0" algn="just">
              <a:buNone/>
            </a:pPr>
            <a:r>
              <a:rPr lang="cs-CZ" sz="2200" b="0" dirty="0" smtClean="0"/>
              <a:t>Počet spolupracujících VaV institucí:			</a:t>
            </a:r>
            <a:r>
              <a:rPr lang="cs-CZ" sz="2200" dirty="0" smtClean="0"/>
              <a:t>6</a:t>
            </a:r>
          </a:p>
          <a:p>
            <a:pPr marL="0" indent="0" algn="just">
              <a:buNone/>
            </a:pPr>
            <a:r>
              <a:rPr lang="cs-CZ" sz="2000" b="0" dirty="0" smtClean="0">
                <a:solidFill>
                  <a:srgbClr val="0070C0"/>
                </a:solidFill>
              </a:rPr>
              <a:t>(dle monitorovacího indikátoru mělo být dosaženo hodnoty alespoň 1)</a:t>
            </a:r>
          </a:p>
          <a:p>
            <a:pPr marL="0" indent="0" algn="just">
              <a:buNone/>
            </a:pPr>
            <a:endParaRPr lang="cs-CZ" sz="20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2200" b="0" dirty="0" smtClean="0"/>
              <a:t>Počet zrealizovaných inovačních projektů:		</a:t>
            </a:r>
            <a:r>
              <a:rPr lang="cs-CZ" sz="2200" dirty="0" smtClean="0"/>
              <a:t>46</a:t>
            </a:r>
          </a:p>
          <a:p>
            <a:pPr marL="0" indent="0" algn="just">
              <a:buNone/>
            </a:pPr>
            <a:r>
              <a:rPr lang="cs-CZ" sz="2000" b="0" dirty="0" smtClean="0">
                <a:solidFill>
                  <a:srgbClr val="0070C0"/>
                </a:solidFill>
              </a:rPr>
              <a:t>(dle monitorovacího indikátoru mělo být dosaženo hodnoty alespoň 45)</a:t>
            </a:r>
          </a:p>
          <a:p>
            <a:pPr marL="0" indent="0" algn="just">
              <a:buNone/>
            </a:pPr>
            <a:endParaRPr lang="cs-CZ" sz="20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600" b="0" dirty="0" smtClean="0">
                <a:solidFill>
                  <a:srgbClr val="0070C0"/>
                </a:solidFill>
              </a:rPr>
              <a:t>Z 51 podnikatelských subjektů, kterým byl IV udělen, nebyla s 1 uzavřena smlouva </a:t>
            </a:r>
            <a:br>
              <a:rPr lang="cs-CZ" sz="1600" b="0" dirty="0" smtClean="0">
                <a:solidFill>
                  <a:srgbClr val="0070C0"/>
                </a:solidFill>
              </a:rPr>
            </a:br>
            <a:r>
              <a:rPr lang="cs-CZ" sz="1600" b="0" dirty="0" smtClean="0">
                <a:solidFill>
                  <a:srgbClr val="0070C0"/>
                </a:solidFill>
              </a:rPr>
              <a:t>o spolupráci k inovačnímu voucheru a u 2 byla Smlouva o spolupráci k inovačnímu voucheru dohodou zrušena z důvodu překročení hranice de minimis v případě poskytnutí dotace.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Úspěšnost projektu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dirty="0" smtClean="0"/>
              <a:t>SEKCE C – ZPRACOVATELSKÝ PRŮMYSL</a:t>
            </a: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600" dirty="0"/>
              <a:t>SIGMA Výzkumný a vývojový ústav, s.r.o. </a:t>
            </a:r>
            <a:r>
              <a:rPr lang="cs-CZ" sz="1600" b="0" dirty="0">
                <a:solidFill>
                  <a:srgbClr val="0070C0"/>
                </a:solidFill>
              </a:rPr>
              <a:t>Aplikace nanočástic na technické úpravy</a:t>
            </a:r>
          </a:p>
          <a:p>
            <a:pPr marL="0" indent="0" algn="just">
              <a:buNone/>
            </a:pPr>
            <a:r>
              <a:rPr lang="cs-CZ" sz="1600" dirty="0" err="1"/>
              <a:t>Koyo</a:t>
            </a:r>
            <a:r>
              <a:rPr lang="cs-CZ" sz="1600" dirty="0"/>
              <a:t> </a:t>
            </a:r>
            <a:r>
              <a:rPr lang="cs-CZ" sz="1600" dirty="0" err="1"/>
              <a:t>Bearings</a:t>
            </a:r>
            <a:r>
              <a:rPr lang="cs-CZ" sz="1600" dirty="0"/>
              <a:t> Česká republika s.r.o. </a:t>
            </a:r>
            <a:r>
              <a:rPr lang="cs-CZ" sz="1600" b="0" dirty="0">
                <a:solidFill>
                  <a:srgbClr val="0070C0"/>
                </a:solidFill>
              </a:rPr>
              <a:t>Inovace klecí z hliníkových slitin pro axiální ložiska z hlediska chemického složení, mechanických vlastností a procesu obrábění</a:t>
            </a:r>
          </a:p>
          <a:p>
            <a:pPr marL="0" indent="0" algn="just">
              <a:buNone/>
            </a:pPr>
            <a:r>
              <a:rPr lang="cs-CZ" sz="1600" dirty="0"/>
              <a:t>TRISOL </a:t>
            </a:r>
            <a:r>
              <a:rPr lang="cs-CZ" sz="1600" dirty="0" err="1"/>
              <a:t>farm</a:t>
            </a:r>
            <a:r>
              <a:rPr lang="cs-CZ" sz="1600" dirty="0"/>
              <a:t> s.r.o. </a:t>
            </a:r>
            <a:r>
              <a:rPr lang="cs-CZ" sz="1600" b="0" dirty="0">
                <a:solidFill>
                  <a:srgbClr val="0070C0"/>
                </a:solidFill>
              </a:rPr>
              <a:t>Ověření stimulace růstu a výnosu plodin formou moření a listové aplikace stimulátorů růstu Galleko</a:t>
            </a:r>
          </a:p>
          <a:p>
            <a:pPr marL="0" indent="0" algn="just">
              <a:buNone/>
            </a:pPr>
            <a:r>
              <a:rPr lang="cs-CZ" sz="1600" dirty="0"/>
              <a:t>SVP – služby výroba prodej s.r.o. </a:t>
            </a:r>
            <a:r>
              <a:rPr lang="cs-CZ" sz="1600" b="0" dirty="0">
                <a:solidFill>
                  <a:srgbClr val="0070C0"/>
                </a:solidFill>
              </a:rPr>
              <a:t>Ozónové technologie pro dezinfekci a sterilizaci</a:t>
            </a:r>
          </a:p>
          <a:p>
            <a:pPr marL="0" indent="0" algn="just">
              <a:buNone/>
            </a:pPr>
            <a:r>
              <a:rPr lang="cs-CZ" sz="1600" dirty="0"/>
              <a:t>GALVA s.r.o. </a:t>
            </a:r>
            <a:r>
              <a:rPr lang="cs-CZ" sz="1600" b="0" dirty="0">
                <a:solidFill>
                  <a:srgbClr val="0070C0"/>
                </a:solidFill>
              </a:rPr>
              <a:t>Inovační řešení kontroly slitinových povlaků a tloušťky Zn vrstvy</a:t>
            </a:r>
          </a:p>
          <a:p>
            <a:pPr marL="0" indent="0" algn="just">
              <a:buNone/>
            </a:pPr>
            <a:r>
              <a:rPr lang="cs-CZ" sz="1600" dirty="0"/>
              <a:t>EGT </a:t>
            </a:r>
            <a:r>
              <a:rPr lang="cs-CZ" sz="1600" dirty="0" err="1"/>
              <a:t>system</a:t>
            </a:r>
            <a:r>
              <a:rPr lang="cs-CZ" sz="1600" dirty="0"/>
              <a:t>  spol. s r.o. </a:t>
            </a:r>
            <a:r>
              <a:rPr lang="cs-CZ" sz="1600" b="0" dirty="0">
                <a:solidFill>
                  <a:srgbClr val="0070C0"/>
                </a:solidFill>
              </a:rPr>
              <a:t>Testování biologické účinnosti a výnosového potenciálu stimulátorů řady Energen</a:t>
            </a:r>
          </a:p>
          <a:p>
            <a:pPr marL="0" indent="0" algn="just">
              <a:buNone/>
            </a:pPr>
            <a:r>
              <a:rPr lang="cs-CZ" sz="1600" dirty="0"/>
              <a:t>STROJÍRNY OLŠOVEC s.r.o. </a:t>
            </a:r>
            <a:r>
              <a:rPr lang="cs-CZ" sz="1600" b="0" dirty="0">
                <a:solidFill>
                  <a:srgbClr val="0070C0"/>
                </a:solidFill>
              </a:rPr>
              <a:t>Poloprovozní ověření reaktoru pro testování výroby bioplynu</a:t>
            </a:r>
          </a:p>
          <a:p>
            <a:pPr marL="0" indent="0" algn="just">
              <a:buNone/>
            </a:pPr>
            <a:r>
              <a:rPr lang="cs-CZ" sz="1600" dirty="0"/>
              <a:t>CENTRUM HYDRAULICKÉHO VÝZKUMU spol. s r.o. </a:t>
            </a:r>
            <a:r>
              <a:rPr lang="cs-CZ" sz="1600" b="0" dirty="0">
                <a:solidFill>
                  <a:srgbClr val="0070C0"/>
                </a:solidFill>
              </a:rPr>
              <a:t>Využitelnost kovového 3D tisku pro výrobu prototypů</a:t>
            </a:r>
          </a:p>
          <a:p>
            <a:pPr marL="0" indent="0" algn="just">
              <a:buNone/>
            </a:pPr>
            <a:r>
              <a:rPr lang="cs-CZ" sz="1600" dirty="0"/>
              <a:t>AMALGEROL CZ s.r.o. </a:t>
            </a:r>
            <a:r>
              <a:rPr lang="cs-CZ" sz="1600" b="0" dirty="0">
                <a:solidFill>
                  <a:srgbClr val="0070C0"/>
                </a:solidFill>
              </a:rPr>
              <a:t>Testování biologické účinnosti vybraných přípravků společnosti AMLAGEROL CZ s.r.o. a jejich výnosový potenciál v pěstování polních rostlin</a:t>
            </a:r>
          </a:p>
          <a:p>
            <a:pPr marL="0" indent="0" algn="just">
              <a:buNone/>
            </a:pPr>
            <a:r>
              <a:rPr lang="cs-CZ" sz="1600" dirty="0"/>
              <a:t>TENZOVÁHY, s.r.o. </a:t>
            </a:r>
            <a:r>
              <a:rPr lang="cs-CZ" sz="1600" b="0" dirty="0">
                <a:solidFill>
                  <a:srgbClr val="0070C0"/>
                </a:solidFill>
              </a:rPr>
              <a:t>Analýza vnějších vlivů působících na snímače vysokorychlostních měřidel</a:t>
            </a: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Nositelé inovačních voucherů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6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dirty="0" smtClean="0"/>
              <a:t>SEKCE C – ZPRACOVATELSKÝ PRŮMYSL</a:t>
            </a: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600" dirty="0"/>
              <a:t>NanoTrade s.r.o. </a:t>
            </a:r>
            <a:r>
              <a:rPr lang="cs-CZ" sz="1600" b="0" dirty="0">
                <a:solidFill>
                  <a:srgbClr val="0070C0"/>
                </a:solidFill>
              </a:rPr>
              <a:t>Kovové a nekovové ekvivalenty stávajících nanomateriálů s biocidním účinkem</a:t>
            </a:r>
          </a:p>
          <a:p>
            <a:pPr marL="0" indent="0" algn="just">
              <a:buNone/>
            </a:pPr>
            <a:r>
              <a:rPr lang="cs-CZ" sz="1600" dirty="0"/>
              <a:t>VÁPENKA VITOŠOV s.r.o. </a:t>
            </a:r>
            <a:r>
              <a:rPr lang="cs-CZ" sz="1600" b="0" dirty="0">
                <a:solidFill>
                  <a:srgbClr val="0070C0"/>
                </a:solidFill>
              </a:rPr>
              <a:t>Vývoj nového sorbentu pro čištění kouřových plynů</a:t>
            </a:r>
          </a:p>
          <a:p>
            <a:pPr marL="0" indent="0" algn="just">
              <a:buNone/>
            </a:pPr>
            <a:r>
              <a:rPr lang="cs-CZ" sz="1600" dirty="0"/>
              <a:t>TRYSTOM, spol. s r.o. </a:t>
            </a:r>
            <a:r>
              <a:rPr lang="cs-CZ" sz="1600" b="0" dirty="0">
                <a:solidFill>
                  <a:srgbClr val="0070C0"/>
                </a:solidFill>
              </a:rPr>
              <a:t>Infuzní dávkovač TRYSTOM M269</a:t>
            </a:r>
          </a:p>
          <a:p>
            <a:pPr marL="0" indent="0" algn="just">
              <a:buNone/>
            </a:pPr>
            <a:r>
              <a:rPr lang="cs-CZ" sz="1600" dirty="0"/>
              <a:t>OlChemIm s.r.o. </a:t>
            </a:r>
            <a:r>
              <a:rPr lang="cs-CZ" sz="1600" b="0" dirty="0">
                <a:solidFill>
                  <a:srgbClr val="0070C0"/>
                </a:solidFill>
              </a:rPr>
              <a:t>Zefektivnění postupu přípravy značených standardů</a:t>
            </a:r>
          </a:p>
          <a:p>
            <a:pPr marL="0" indent="0" algn="just">
              <a:buNone/>
            </a:pPr>
            <a:r>
              <a:rPr lang="cs-CZ" sz="1600" dirty="0"/>
              <a:t>PRECHEZA a.s. </a:t>
            </a:r>
            <a:r>
              <a:rPr lang="cs-CZ" sz="1600" b="0" dirty="0">
                <a:solidFill>
                  <a:srgbClr val="0070C0"/>
                </a:solidFill>
              </a:rPr>
              <a:t>Materiál pro urychlení rozkladu plastových fólií</a:t>
            </a:r>
          </a:p>
          <a:p>
            <a:pPr marL="0" indent="0" algn="just">
              <a:buNone/>
            </a:pPr>
            <a:r>
              <a:rPr lang="cs-CZ" sz="1600" dirty="0"/>
              <a:t>EPCOS s.r.o. </a:t>
            </a:r>
            <a:r>
              <a:rPr lang="cs-CZ" sz="1600" b="0" dirty="0">
                <a:solidFill>
                  <a:srgbClr val="0070C0"/>
                </a:solidFill>
              </a:rPr>
              <a:t>Návrh technologického postupu výroby nových nadrozměrných feritových </a:t>
            </a:r>
            <a:r>
              <a:rPr lang="cs-CZ" sz="1600" b="0" dirty="0" smtClean="0">
                <a:solidFill>
                  <a:srgbClr val="0070C0"/>
                </a:solidFill>
              </a:rPr>
              <a:t>jader</a:t>
            </a:r>
          </a:p>
          <a:p>
            <a:pPr marL="0" indent="0" algn="just">
              <a:buNone/>
            </a:pPr>
            <a:r>
              <a:rPr lang="cs-CZ" sz="1600" dirty="0" smtClean="0"/>
              <a:t>NEW ENERGY </a:t>
            </a:r>
            <a:r>
              <a:rPr lang="cs-CZ" sz="1600" dirty="0"/>
              <a:t>s.r.o. </a:t>
            </a:r>
            <a:r>
              <a:rPr lang="cs-CZ" sz="1600" b="0" dirty="0" smtClean="0">
                <a:solidFill>
                  <a:srgbClr val="0070C0"/>
                </a:solidFill>
              </a:rPr>
              <a:t>Charakterizace stability koloidních disperzí vitamínu C</a:t>
            </a: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600" dirty="0" smtClean="0"/>
              <a:t>eluvio </a:t>
            </a:r>
            <a:r>
              <a:rPr lang="cs-CZ" sz="1600" dirty="0"/>
              <a:t>s.r.o. </a:t>
            </a:r>
            <a:r>
              <a:rPr lang="cs-CZ" sz="1600" b="0" dirty="0">
                <a:solidFill>
                  <a:srgbClr val="0070C0"/>
                </a:solidFill>
              </a:rPr>
              <a:t>Inovace výrobní technologie výsekových nástrojů pro polygrafický průmysl</a:t>
            </a:r>
          </a:p>
          <a:p>
            <a:pPr marL="0" indent="0" algn="just">
              <a:buNone/>
            </a:pPr>
            <a:r>
              <a:rPr lang="cs-CZ" sz="1600" dirty="0"/>
              <a:t>FILÁK, s.r.o. </a:t>
            </a:r>
            <a:r>
              <a:rPr lang="cs-CZ" sz="1600" b="0" dirty="0">
                <a:solidFill>
                  <a:srgbClr val="0070C0"/>
                </a:solidFill>
              </a:rPr>
              <a:t>Roztoková termicky a UV aktivovaná lepidla pro holografické aplikace</a:t>
            </a:r>
          </a:p>
          <a:p>
            <a:pPr marL="0" indent="0" algn="just">
              <a:buNone/>
            </a:pPr>
            <a:r>
              <a:rPr lang="cs-CZ" sz="1600" dirty="0"/>
              <a:t>DŘEVOVÝROBA – PILAŘSTVÍ, s.r.o. </a:t>
            </a:r>
            <a:r>
              <a:rPr lang="cs-CZ" sz="1600" b="0" dirty="0">
                <a:solidFill>
                  <a:srgbClr val="0070C0"/>
                </a:solidFill>
              </a:rPr>
              <a:t>Inovovaná koncepce jednoduchého dřevěného okna a vchodových dveří, typ EURO IV-92</a:t>
            </a:r>
          </a:p>
          <a:p>
            <a:pPr marL="0" indent="0" algn="just">
              <a:buNone/>
            </a:pPr>
            <a:r>
              <a:rPr lang="cs-CZ" sz="1600" dirty="0"/>
              <a:t>Pramet Tools, s.r.o. </a:t>
            </a:r>
            <a:r>
              <a:rPr lang="cs-CZ" sz="1600" b="0" dirty="0">
                <a:solidFill>
                  <a:srgbClr val="0070C0"/>
                </a:solidFill>
              </a:rPr>
              <a:t>Termické analýzy práškových směsí z tvrdokovového materiálu</a:t>
            </a:r>
          </a:p>
          <a:p>
            <a:pPr marL="0" indent="0" algn="just">
              <a:buNone/>
            </a:pPr>
            <a:r>
              <a:rPr lang="cs-CZ" sz="1600" dirty="0"/>
              <a:t>FAGRON a.s. </a:t>
            </a:r>
            <a:r>
              <a:rPr lang="cs-CZ" sz="1600" b="0" dirty="0">
                <a:solidFill>
                  <a:srgbClr val="0070C0"/>
                </a:solidFill>
              </a:rPr>
              <a:t>Vývoj účinné látky s antioxidačním účinkem pro kosmetické účely</a:t>
            </a: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Nositelé inovačních voucherů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dirty="0" smtClean="0"/>
              <a:t>SEKCE C – ZPRACOVATELSKÝ PRŮMYSL</a:t>
            </a:r>
          </a:p>
          <a:p>
            <a:pPr marL="0" indent="0" algn="ctr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/>
              <a:t>Designfoods s.r.o. </a:t>
            </a:r>
            <a:r>
              <a:rPr lang="cs-CZ" sz="1600" b="0" dirty="0">
                <a:solidFill>
                  <a:srgbClr val="0070C0"/>
                </a:solidFill>
              </a:rPr>
              <a:t>Stanovení metod pro aplikace vhodných pektinů do ovocných směsí</a:t>
            </a:r>
          </a:p>
          <a:p>
            <a:pPr marL="0" indent="0" algn="just">
              <a:buNone/>
            </a:pPr>
            <a:r>
              <a:rPr lang="cs-CZ" sz="1600" dirty="0" smtClean="0"/>
              <a:t>KUBÍČEK </a:t>
            </a:r>
            <a:r>
              <a:rPr lang="cs-CZ" sz="1600" dirty="0"/>
              <a:t>VHS, s.r.o. </a:t>
            </a:r>
            <a:r>
              <a:rPr lang="cs-CZ" sz="1600" b="0" dirty="0">
                <a:solidFill>
                  <a:srgbClr val="0070C0"/>
                </a:solidFill>
              </a:rPr>
              <a:t>Inovace produktové řady 3DxxS, A, B, C</a:t>
            </a:r>
          </a:p>
          <a:p>
            <a:pPr marL="0" indent="0" algn="just">
              <a:buNone/>
            </a:pPr>
            <a:r>
              <a:rPr lang="cs-CZ" sz="1600" dirty="0"/>
              <a:t>GRANITOL akciová společnost </a:t>
            </a:r>
            <a:r>
              <a:rPr lang="cs-CZ" sz="1600" b="0" dirty="0">
                <a:solidFill>
                  <a:srgbClr val="0070C0"/>
                </a:solidFill>
              </a:rPr>
              <a:t>Inovované obalové folie na bázi polyolefinů s definovanou povrchovou vodivostí v provedení jako monofolie a koextrudované folie</a:t>
            </a:r>
          </a:p>
          <a:p>
            <a:pPr marL="0" indent="0" algn="just">
              <a:buNone/>
            </a:pPr>
            <a:r>
              <a:rPr lang="cs-CZ" sz="1600" dirty="0"/>
              <a:t>VELOBEL, s.r.o. </a:t>
            </a:r>
            <a:r>
              <a:rPr lang="cs-CZ" sz="1600" b="0" dirty="0">
                <a:solidFill>
                  <a:srgbClr val="0070C0"/>
                </a:solidFill>
              </a:rPr>
              <a:t>Definice parametrů a analýza vhodnosti použití materiálu pro výrobu ocelových řídítek pro jízdní kola</a:t>
            </a:r>
          </a:p>
          <a:p>
            <a:pPr marL="0" indent="0" algn="just">
              <a:buNone/>
            </a:pPr>
            <a:r>
              <a:rPr lang="cs-CZ" sz="1600" dirty="0"/>
              <a:t>ABO valve, s.r.o. </a:t>
            </a:r>
            <a:r>
              <a:rPr lang="cs-CZ" sz="1600" b="0" dirty="0">
                <a:solidFill>
                  <a:srgbClr val="0070C0"/>
                </a:solidFill>
              </a:rPr>
              <a:t>Měření koeficientu ztrát</a:t>
            </a:r>
          </a:p>
          <a:p>
            <a:pPr marL="0" indent="0" algn="just">
              <a:buNone/>
            </a:pPr>
            <a:r>
              <a:rPr lang="cs-CZ" sz="1600" dirty="0"/>
              <a:t>Klein &amp; Blažek spol.  s r.o. </a:t>
            </a:r>
            <a:r>
              <a:rPr lang="cs-CZ" sz="1600" b="0" dirty="0">
                <a:solidFill>
                  <a:srgbClr val="0070C0"/>
                </a:solidFill>
              </a:rPr>
              <a:t>Optimalizace materiálových toků lisovaných dílů</a:t>
            </a:r>
          </a:p>
          <a:p>
            <a:pPr marL="0" indent="0" algn="just">
              <a:buNone/>
            </a:pPr>
            <a:r>
              <a:rPr lang="cs-CZ" sz="1600" dirty="0"/>
              <a:t>LUX interiér s.r.o. </a:t>
            </a:r>
            <a:r>
              <a:rPr lang="cs-CZ" sz="1600" b="0" dirty="0">
                <a:solidFill>
                  <a:srgbClr val="0070C0"/>
                </a:solidFill>
              </a:rPr>
              <a:t>Inovovaná konstrukce dřevěných protipožárních vchodových rámových dveří, typ EURO 68</a:t>
            </a:r>
          </a:p>
          <a:p>
            <a:pPr marL="0" indent="0" algn="just">
              <a:buNone/>
            </a:pPr>
            <a:r>
              <a:rPr lang="cs-CZ" sz="1600" dirty="0"/>
              <a:t>DSD-Dostál, a.s. </a:t>
            </a:r>
            <a:r>
              <a:rPr lang="cs-CZ" sz="1600" b="0" dirty="0">
                <a:solidFill>
                  <a:srgbClr val="0070C0"/>
                </a:solidFill>
              </a:rPr>
              <a:t>Zvýšení dopravní kapacity vertikálního šnekového dopravníku</a:t>
            </a:r>
          </a:p>
          <a:p>
            <a:pPr marL="0" indent="0" algn="just">
              <a:buNone/>
            </a:pPr>
            <a:r>
              <a:rPr lang="cs-CZ" sz="1600" dirty="0"/>
              <a:t>Truhlářství Woodarch s.r.o. </a:t>
            </a:r>
            <a:r>
              <a:rPr lang="cs-CZ" sz="1600" b="0" dirty="0">
                <a:solidFill>
                  <a:srgbClr val="0070C0"/>
                </a:solidFill>
              </a:rPr>
              <a:t>Woodarch okno</a:t>
            </a:r>
          </a:p>
          <a:p>
            <a:pPr marL="0" indent="0" algn="just">
              <a:buNone/>
            </a:pPr>
            <a:r>
              <a:rPr lang="cs-CZ" sz="1600" dirty="0"/>
              <a:t>Promak Morava s.r.o. </a:t>
            </a:r>
            <a:r>
              <a:rPr lang="cs-CZ" sz="1600" b="0" dirty="0">
                <a:solidFill>
                  <a:srgbClr val="0070C0"/>
                </a:solidFill>
              </a:rPr>
              <a:t>Ekologická likvidace lihovarnických výpalků</a:t>
            </a:r>
          </a:p>
          <a:p>
            <a:pPr marL="0" indent="0" algn="just">
              <a:buNone/>
            </a:pPr>
            <a:r>
              <a:rPr lang="cs-CZ" sz="1600" dirty="0"/>
              <a:t>MODIT, spol. s r.o. </a:t>
            </a:r>
            <a:r>
              <a:rPr lang="cs-CZ" sz="1600" b="0" dirty="0">
                <a:solidFill>
                  <a:srgbClr val="0070C0"/>
                </a:solidFill>
              </a:rPr>
              <a:t>Alternativní palivo</a:t>
            </a: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Nositelé inovačních voucherů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dirty="0" smtClean="0"/>
              <a:t>SEKCE </a:t>
            </a:r>
            <a:r>
              <a:rPr lang="cs-CZ" sz="1600" dirty="0"/>
              <a:t>E - </a:t>
            </a:r>
            <a:r>
              <a:rPr lang="cs-CZ" sz="1600" dirty="0" smtClean="0"/>
              <a:t>ZÁSOBOVÁNÍ VODOU; ČINNOSTI SOUVISEJÍCÍ S ODPADNÍMI VODAMI, ODPADY A SANACEMI</a:t>
            </a: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600" dirty="0"/>
              <a:t>KUNST, spol. s r.o. </a:t>
            </a:r>
            <a:r>
              <a:rPr lang="cs-CZ" sz="1600" b="0" dirty="0">
                <a:solidFill>
                  <a:srgbClr val="0070C0"/>
                </a:solidFill>
              </a:rPr>
              <a:t>Vývoj nového homogenizačního prvku s využitím matematického modelování</a:t>
            </a: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1600" dirty="0"/>
              <a:t>SEKCE </a:t>
            </a:r>
            <a:r>
              <a:rPr lang="cs-CZ" sz="1600" dirty="0" smtClean="0"/>
              <a:t>F – STAVEBNICTVÍ</a:t>
            </a:r>
          </a:p>
          <a:p>
            <a:pPr marL="0" indent="0" algn="ctr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MAPEI, spol. s r.o. </a:t>
            </a:r>
            <a:r>
              <a:rPr lang="cs-CZ" sz="1600" b="0" dirty="0">
                <a:solidFill>
                  <a:srgbClr val="0070C0"/>
                </a:solidFill>
              </a:rPr>
              <a:t>Návrh složení a ověření výsledných vlastností provzdušněných samozhutnitelných betonů s chemickými přísadami z produkce firmy MAPEI spol. s r.o.	</a:t>
            </a:r>
          </a:p>
          <a:p>
            <a:pPr marL="0" indent="0">
              <a:buNone/>
            </a:pPr>
            <a:r>
              <a:rPr lang="cs-CZ" sz="1600" dirty="0"/>
              <a:t>Beton Brož s.r.o. </a:t>
            </a:r>
            <a:r>
              <a:rPr lang="cs-CZ" sz="1600" b="0" dirty="0">
                <a:solidFill>
                  <a:srgbClr val="0070C0"/>
                </a:solidFill>
              </a:rPr>
              <a:t>Návrh a vývoj fotokatalytických betonových prvků</a:t>
            </a:r>
          </a:p>
          <a:p>
            <a:pPr marL="0" indent="0">
              <a:buNone/>
            </a:pPr>
            <a:r>
              <a:rPr lang="cs-CZ" sz="1600" dirty="0"/>
              <a:t>TRANSBETON s.r.o. </a:t>
            </a:r>
            <a:r>
              <a:rPr lang="cs-CZ" sz="1600" b="0" dirty="0">
                <a:solidFill>
                  <a:srgbClr val="0070C0"/>
                </a:solidFill>
              </a:rPr>
              <a:t>Vývoj a inovace transportních samozhutnitelných betonů (SCC)</a:t>
            </a:r>
          </a:p>
          <a:p>
            <a:pPr marL="0" indent="0">
              <a:buNone/>
            </a:pPr>
            <a:r>
              <a:rPr lang="cs-CZ" sz="1600" dirty="0"/>
              <a:t>Cement Hranice, akciová společnost </a:t>
            </a:r>
            <a:r>
              <a:rPr lang="cs-CZ" sz="1600" b="0" dirty="0">
                <a:solidFill>
                  <a:srgbClr val="0070C0"/>
                </a:solidFill>
              </a:rPr>
              <a:t>Separace solí z by-passových prachů</a:t>
            </a:r>
          </a:p>
          <a:p>
            <a:pPr marL="0" indent="0">
              <a:buNone/>
            </a:pPr>
            <a:r>
              <a:rPr lang="cs-CZ" sz="1600" dirty="0" err="1"/>
              <a:t>Wienerberger</a:t>
            </a:r>
            <a:r>
              <a:rPr lang="cs-CZ" sz="1600" dirty="0"/>
              <a:t> cihelna Jezernice, spol. s r.o. </a:t>
            </a:r>
            <a:r>
              <a:rPr lang="cs-CZ" sz="1600" b="0" dirty="0">
                <a:solidFill>
                  <a:srgbClr val="0070C0"/>
                </a:solidFill>
              </a:rPr>
              <a:t>Vývoj hydrofobizovaného soklového zdiva </a:t>
            </a:r>
            <a:br>
              <a:rPr lang="cs-CZ" sz="1600" b="0" dirty="0">
                <a:solidFill>
                  <a:srgbClr val="0070C0"/>
                </a:solidFill>
              </a:rPr>
            </a:br>
            <a:r>
              <a:rPr lang="cs-CZ" sz="1600" b="0" dirty="0">
                <a:solidFill>
                  <a:srgbClr val="0070C0"/>
                </a:solidFill>
              </a:rPr>
              <a:t>z keramických tvarovek</a:t>
            </a:r>
          </a:p>
          <a:p>
            <a:pPr marL="0" indent="0">
              <a:buNone/>
            </a:pPr>
            <a:endParaRPr lang="cs-CZ" sz="1600" b="0" dirty="0"/>
          </a:p>
          <a:p>
            <a:pPr marL="0" indent="0" algn="ctr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Nositelé inovačních voucherů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Odůvodnění realizace projektu: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v Olomouckém kraji </a:t>
            </a:r>
            <a:r>
              <a:rPr lang="cs-CZ" sz="2000" b="0" dirty="0" smtClean="0">
                <a:solidFill>
                  <a:srgbClr val="0070C0"/>
                </a:solidFill>
              </a:rPr>
              <a:t>byla identifikována </a:t>
            </a:r>
            <a:r>
              <a:rPr lang="cs-CZ" sz="2000" b="0" dirty="0">
                <a:solidFill>
                  <a:srgbClr val="0070C0"/>
                </a:solidFill>
              </a:rPr>
              <a:t>nízká míra spolupráce mezi podnikatelskými subjekty a vědeckovýzkumnými (VaV) institucemi </a:t>
            </a:r>
            <a:endParaRPr lang="cs-CZ" sz="20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b="0" dirty="0" smtClean="0">
                <a:solidFill>
                  <a:srgbClr val="0070C0"/>
                </a:solidFill>
              </a:rPr>
              <a:t>byl deklarován </a:t>
            </a:r>
            <a:r>
              <a:rPr lang="cs-CZ" sz="2000" b="0" dirty="0">
                <a:solidFill>
                  <a:srgbClr val="0070C0"/>
                </a:solidFill>
              </a:rPr>
              <a:t>zájem podnikatelských subjektů o tuto formu spolupráce</a:t>
            </a:r>
          </a:p>
          <a:p>
            <a:pPr marL="0" indent="0" algn="just">
              <a:buNone/>
            </a:pPr>
            <a:endParaRPr lang="cs-CZ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2200" b="0" dirty="0"/>
              <a:t>Cíle realizace projektu: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podpora rozvoje spolupráce podnikatelů z Olomouckého kraje s VaV institucemi z celé ČR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pokračující spolupráce podnikatelských subjektů a VaV institucí i po skončení projektu</a:t>
            </a:r>
          </a:p>
          <a:p>
            <a:pPr algn="just">
              <a:buFontTx/>
              <a:buChar char="-"/>
            </a:pPr>
            <a:r>
              <a:rPr lang="cs-CZ" sz="2000" b="0" dirty="0" smtClean="0">
                <a:solidFill>
                  <a:srgbClr val="0070C0"/>
                </a:solidFill>
              </a:rPr>
              <a:t>posílení </a:t>
            </a:r>
            <a:r>
              <a:rPr lang="cs-CZ" sz="2000" b="0" dirty="0">
                <a:solidFill>
                  <a:srgbClr val="0070C0"/>
                </a:solidFill>
              </a:rPr>
              <a:t>konkurenceschopnosti zapojených podnikatelských subjektů</a:t>
            </a: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Projekt Inovační vouchery </a:t>
            </a:r>
            <a:br>
              <a:rPr lang="cs-CZ" sz="2400" dirty="0" smtClean="0">
                <a:solidFill>
                  <a:srgbClr val="0070C0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v Olomouckém kraji – II. etapa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dirty="0" smtClean="0"/>
              <a:t>SEKCE J – INFORMAČNÍ A KOMUNIKAČNÍ  ČINNOSTI</a:t>
            </a: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600" dirty="0"/>
              <a:t>CEDRO sole s.r.o. </a:t>
            </a:r>
            <a:r>
              <a:rPr lang="cs-CZ" sz="1600" b="0" dirty="0">
                <a:solidFill>
                  <a:srgbClr val="0070C0"/>
                </a:solidFill>
              </a:rPr>
              <a:t>Webový systém pro online ukládání, přehrávání a správu snímků </a:t>
            </a:r>
            <a:br>
              <a:rPr lang="cs-CZ" sz="1600" b="0" dirty="0">
                <a:solidFill>
                  <a:srgbClr val="0070C0"/>
                </a:solidFill>
              </a:rPr>
            </a:br>
            <a:r>
              <a:rPr lang="cs-CZ" sz="1600" b="0" dirty="0">
                <a:solidFill>
                  <a:srgbClr val="0070C0"/>
                </a:solidFill>
              </a:rPr>
              <a:t>z webových kamer</a:t>
            </a:r>
          </a:p>
          <a:p>
            <a:pPr marL="0" indent="0" algn="just">
              <a:buNone/>
            </a:pPr>
            <a:r>
              <a:rPr lang="cs-CZ" sz="1600" dirty="0"/>
              <a:t>AgPOL s.r.o. </a:t>
            </a:r>
            <a:r>
              <a:rPr lang="cs-CZ" sz="1600" b="0" dirty="0">
                <a:solidFill>
                  <a:srgbClr val="0070C0"/>
                </a:solidFill>
              </a:rPr>
              <a:t>Implementace modulu SWMM pro malé aglomerace</a:t>
            </a:r>
          </a:p>
          <a:p>
            <a:pPr marL="0" indent="0" algn="just">
              <a:buNone/>
            </a:pPr>
            <a:r>
              <a:rPr lang="cs-CZ" sz="1600" dirty="0"/>
              <a:t>K-PROFI, spol. s r.o. </a:t>
            </a:r>
            <a:r>
              <a:rPr lang="cs-CZ" sz="1600" b="0" dirty="0">
                <a:solidFill>
                  <a:srgbClr val="0070C0"/>
                </a:solidFill>
              </a:rPr>
              <a:t>Návrh řídicího a kontrolního software pro řízení osvětlovacích těles na bázi LED</a:t>
            </a:r>
          </a:p>
          <a:p>
            <a:pPr marL="0" indent="0" algn="just">
              <a:buNone/>
            </a:pPr>
            <a:r>
              <a:rPr lang="cs-CZ" sz="1600" dirty="0"/>
              <a:t>3 Points CIO s.r.o. </a:t>
            </a:r>
            <a:r>
              <a:rPr lang="cs-CZ" sz="1600" b="0" dirty="0">
                <a:solidFill>
                  <a:srgbClr val="0070C0"/>
                </a:solidFill>
              </a:rPr>
              <a:t>Analýza trhu a marketingová strategie pro produkt „Dopravní školka“</a:t>
            </a:r>
          </a:p>
          <a:p>
            <a:pPr marL="0" indent="0" algn="just">
              <a:buNone/>
            </a:pPr>
            <a:r>
              <a:rPr lang="cs-CZ" sz="1600" dirty="0"/>
              <a:t>GEOCENTRUM, spol. s r.o. zeměměřičská a projekční kancelář </a:t>
            </a:r>
            <a:r>
              <a:rPr lang="cs-CZ" sz="1600" b="0" dirty="0">
                <a:solidFill>
                  <a:srgbClr val="0070C0"/>
                </a:solidFill>
              </a:rPr>
              <a:t>Vývoj webového mapového klienta pro pasportizaci obcí</a:t>
            </a:r>
          </a:p>
          <a:p>
            <a:pPr marL="0" indent="0" algn="just">
              <a:buNone/>
            </a:pPr>
            <a:r>
              <a:rPr lang="cs-CZ" sz="1600" dirty="0"/>
              <a:t>IVF TRAVEL s.r.o. </a:t>
            </a:r>
            <a:r>
              <a:rPr lang="cs-CZ" sz="1600" b="0" dirty="0">
                <a:solidFill>
                  <a:srgbClr val="0070C0"/>
                </a:solidFill>
              </a:rPr>
              <a:t>Inovace softwarové aplikace EFAIR4U</a:t>
            </a:r>
          </a:p>
          <a:p>
            <a:pPr marL="0" indent="0" algn="just">
              <a:buNone/>
            </a:pPr>
            <a:r>
              <a:rPr lang="cs-CZ" sz="1600" dirty="0"/>
              <a:t>NET UNIVERSITY s.r.o. </a:t>
            </a:r>
            <a:r>
              <a:rPr lang="cs-CZ" sz="1600" b="0" dirty="0">
                <a:solidFill>
                  <a:srgbClr val="0070C0"/>
                </a:solidFill>
              </a:rPr>
              <a:t>Průzkum v oblasti využívání školních informačních systémů </a:t>
            </a:r>
            <a:br>
              <a:rPr lang="cs-CZ" sz="1600" b="0" dirty="0">
                <a:solidFill>
                  <a:srgbClr val="0070C0"/>
                </a:solidFill>
              </a:rPr>
            </a:br>
            <a:r>
              <a:rPr lang="cs-CZ" sz="1600" b="0" dirty="0">
                <a:solidFill>
                  <a:srgbClr val="0070C0"/>
                </a:solidFill>
              </a:rPr>
              <a:t>a e-learningu ve školství v Olomouckém kraji</a:t>
            </a: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1600" b="0" dirty="0" smtClean="0">
                <a:solidFill>
                  <a:schemeClr val="bg1">
                    <a:lumMod val="50000"/>
                  </a:schemeClr>
                </a:solidFill>
              </a:rPr>
              <a:t>Všechny realizované projekty jsou podrobně představeny v brožuře Příklady dobré praxe.</a:t>
            </a:r>
            <a:endParaRPr lang="cs-CZ" sz="1600" b="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Nositelé inovačních voucherů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7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1"/>
            <a:ext cx="8496622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b="0" dirty="0" smtClean="0">
                <a:solidFill>
                  <a:srgbClr val="0070C0"/>
                </a:solidFill>
              </a:rPr>
              <a:t>Hodnocení spolupráce s pracovištěm VaV instituce	 </a:t>
            </a:r>
            <a:r>
              <a:rPr lang="cs-CZ" sz="1400" b="0" dirty="0">
                <a:solidFill>
                  <a:srgbClr val="0070C0"/>
                </a:solidFill>
              </a:rPr>
              <a:t>Hodnocení naplnění očekávaných výstupů</a:t>
            </a:r>
            <a:endParaRPr lang="cs-CZ" sz="1400" b="0" dirty="0" smtClean="0">
              <a:solidFill>
                <a:srgbClr val="0070C0"/>
              </a:solidFill>
            </a:endParaRPr>
          </a:p>
          <a:p>
            <a:pPr marL="4667250" indent="-4667250" algn="just">
              <a:buNone/>
            </a:pPr>
            <a:r>
              <a:rPr lang="cs-CZ" sz="1400" b="0" dirty="0" smtClean="0">
                <a:solidFill>
                  <a:srgbClr val="0070C0"/>
                </a:solidFill>
              </a:rPr>
              <a:t>(1 – výborná…5 – nedostatečná)</a:t>
            </a:r>
            <a:r>
              <a:rPr lang="cs-CZ" sz="1400" b="0" dirty="0">
                <a:solidFill>
                  <a:srgbClr val="0070C0"/>
                </a:solidFill>
              </a:rPr>
              <a:t> </a:t>
            </a:r>
            <a:r>
              <a:rPr lang="cs-CZ" sz="1400" b="0" dirty="0" smtClean="0">
                <a:solidFill>
                  <a:srgbClr val="0070C0"/>
                </a:solidFill>
              </a:rPr>
              <a:t>	(</a:t>
            </a:r>
            <a:r>
              <a:rPr lang="cs-CZ" sz="1400" b="0" dirty="0">
                <a:solidFill>
                  <a:srgbClr val="0070C0"/>
                </a:solidFill>
              </a:rPr>
              <a:t>1 – zcela…5 – vůbec)</a:t>
            </a:r>
          </a:p>
          <a:p>
            <a:pPr marL="0" indent="0" algn="just">
              <a:buNone/>
            </a:pPr>
            <a:endParaRPr lang="cs-CZ" sz="14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400" b="0" dirty="0" smtClean="0">
                <a:solidFill>
                  <a:srgbClr val="0070C0"/>
                </a:solidFill>
              </a:rPr>
              <a:t>Plán na další spolupráci s VaV institucí		Hodnocení administrativní náročnosti projektu</a:t>
            </a:r>
          </a:p>
          <a:p>
            <a:pPr marL="0" indent="0" algn="just">
              <a:buNone/>
            </a:pPr>
            <a:endParaRPr lang="cs-CZ" sz="14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Hodnocení projektu nositeli inovačních voucherů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579973"/>
            <a:ext cx="4387119" cy="252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7" y="1579973"/>
            <a:ext cx="4200000" cy="25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73" y="4085884"/>
            <a:ext cx="4209351" cy="25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859" y="4099973"/>
            <a:ext cx="4209351" cy="2520000"/>
          </a:xfrm>
          <a:prstGeom prst="rect">
            <a:avLst/>
          </a:prstGeom>
        </p:spPr>
      </p:pic>
      <p:cxnSp>
        <p:nvCxnSpPr>
          <p:cNvPr id="15" name="Přímá spojnice 14"/>
          <p:cNvCxnSpPr/>
          <p:nvPr/>
        </p:nvCxnSpPr>
        <p:spPr>
          <a:xfrm>
            <a:off x="0" y="4085884"/>
            <a:ext cx="9144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4099" idx="0"/>
          </p:cNvCxnSpPr>
          <p:nvPr/>
        </p:nvCxnSpPr>
        <p:spPr>
          <a:xfrm>
            <a:off x="4571839" y="1268761"/>
            <a:ext cx="161" cy="5589239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dirty="0" smtClean="0"/>
              <a:t>Monitoring projektu po dobu udržitelnosti (do r. 2020)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b="0" dirty="0" smtClean="0"/>
              <a:t>1) </a:t>
            </a:r>
            <a:r>
              <a:rPr lang="cs-CZ" sz="2000" b="0" dirty="0" smtClean="0"/>
              <a:t>podnikatelské subjekty: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po 1 roce po termínu podání žádosti o platbu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rozsah informací: 	využití získaných znalostí u podnikatele a dopad na 				jeho konkurenceschopnost</a:t>
            </a:r>
          </a:p>
          <a:p>
            <a:pPr marL="2743200" lvl="6" indent="0" algn="just">
              <a:buNone/>
            </a:pPr>
            <a:r>
              <a:rPr lang="cs-CZ" dirty="0" smtClean="0">
                <a:solidFill>
                  <a:srgbClr val="0070C0"/>
                </a:solidFill>
              </a:rPr>
              <a:t>zda podnikatel i nadále spolupracuje s jakýmikoli VaV institucemi a souhrnný objem finančních prostředků</a:t>
            </a:r>
          </a:p>
          <a:p>
            <a:pPr marL="2743200" lvl="6" indent="0" algn="just">
              <a:buNone/>
            </a:pP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2000" b="0" dirty="0" smtClean="0"/>
              <a:t>2) VaV instituce: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po 1 roce po termínu podání žádosti o platbu a následně každý rok po dobu dalších 4 let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rozsah informací:	pokračování spolupráce s relevantními partnery 				projektu</a:t>
            </a:r>
          </a:p>
          <a:p>
            <a:pPr marL="0" indent="0" algn="just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		počet a objem realizovaných zakázek v Kč</a:t>
            </a:r>
            <a:endParaRPr lang="cs-CZ" sz="18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Zapojení nositelů inovačních voucherů a VaV institucí po </a:t>
            </a:r>
            <a:br>
              <a:rPr lang="cs-CZ" sz="2400" dirty="0" smtClean="0">
                <a:solidFill>
                  <a:srgbClr val="0070C0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dobu zajištění udržitelnosti projektu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4969023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dirty="0" smtClean="0"/>
              <a:t>Program Inovační vouchery v OP Podnikání a inovace pro konkurenceschopnost</a:t>
            </a:r>
          </a:p>
          <a:p>
            <a:pPr marL="542925" indent="-361950" algn="just">
              <a:buFontTx/>
              <a:buChar char="-"/>
              <a:tabLst>
                <a:tab pos="8953500" algn="l"/>
              </a:tabLst>
            </a:pPr>
            <a:r>
              <a:rPr lang="cs-CZ" sz="1600" b="0" dirty="0" smtClean="0">
                <a:solidFill>
                  <a:srgbClr val="0070C0"/>
                </a:solidFill>
              </a:rPr>
              <a:t>cíl programu: podpořit možnosti nákupu expertních služeb v oblasti inovací, které povedou ke zvýšení odborného know-how podniku, a napomohou tak k jeho dalšímu rozvoji</a:t>
            </a:r>
          </a:p>
          <a:p>
            <a:pPr marL="542925" indent="-361950"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řídicí orgán: Ministerstvo průmyslu a obchodu</a:t>
            </a:r>
          </a:p>
          <a:p>
            <a:pPr marL="542925" indent="-361950"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možní žadatelé: malé, střední a velké podniky</a:t>
            </a:r>
          </a:p>
          <a:p>
            <a:pPr marL="542925" indent="-361950"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obory podnikání</a:t>
            </a:r>
            <a:r>
              <a:rPr lang="cs-CZ" sz="1600" b="0" smtClean="0">
                <a:solidFill>
                  <a:srgbClr val="0070C0"/>
                </a:solidFill>
              </a:rPr>
              <a:t>: Zpracovatelský </a:t>
            </a:r>
            <a:r>
              <a:rPr lang="cs-CZ" sz="1600" b="0" dirty="0" smtClean="0">
                <a:solidFill>
                  <a:srgbClr val="0070C0"/>
                </a:solidFill>
              </a:rPr>
              <a:t>průmysl</a:t>
            </a:r>
            <a:r>
              <a:rPr lang="cs-CZ" sz="1600" b="0" smtClean="0">
                <a:solidFill>
                  <a:srgbClr val="0070C0"/>
                </a:solidFill>
              </a:rPr>
              <a:t>, Věda </a:t>
            </a:r>
            <a:r>
              <a:rPr lang="cs-CZ" sz="1600" b="0" dirty="0" smtClean="0">
                <a:solidFill>
                  <a:srgbClr val="0070C0"/>
                </a:solidFill>
              </a:rPr>
              <a:t>a výzkum</a:t>
            </a:r>
            <a:r>
              <a:rPr lang="cs-CZ" sz="1600" b="0" smtClean="0">
                <a:solidFill>
                  <a:srgbClr val="0070C0"/>
                </a:solidFill>
              </a:rPr>
              <a:t>, Jiné</a:t>
            </a:r>
            <a:endParaRPr lang="cs-CZ" sz="1600" b="0" dirty="0" smtClean="0">
              <a:solidFill>
                <a:srgbClr val="0070C0"/>
              </a:solidFill>
            </a:endParaRPr>
          </a:p>
          <a:p>
            <a:pPr marL="542925" indent="-361950"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podporované aktivity: nákup poradenských, expertních a podpůrných služeb v oblasti inovací od výzkumných organizací, podpůrná činnost subjektů inovační infrastruktury </a:t>
            </a:r>
            <a:br>
              <a:rPr lang="cs-CZ" sz="1600" b="0" dirty="0" smtClean="0">
                <a:solidFill>
                  <a:srgbClr val="0070C0"/>
                </a:solidFill>
              </a:rPr>
            </a:br>
            <a:r>
              <a:rPr lang="cs-CZ" sz="1600" b="0" dirty="0" smtClean="0">
                <a:solidFill>
                  <a:srgbClr val="0070C0"/>
                </a:solidFill>
              </a:rPr>
              <a:t>v oblasti zvyšování absorpční kapacity, distribuce a využívání inovačních voucherů</a:t>
            </a:r>
          </a:p>
          <a:p>
            <a:pPr marL="542925" indent="-361950"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dotace na nákup expertních služeb v oblasti inovací</a:t>
            </a:r>
          </a:p>
          <a:p>
            <a:pPr marL="542925" indent="-361950"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výše dotace: 80 000 – 500 000 Kč</a:t>
            </a:r>
          </a:p>
          <a:p>
            <a:pPr marL="542925" indent="-361950"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termín vyhlášení výzvy: 2. pol. 2015</a:t>
            </a: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Programové období 2014-2020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 smtClean="0"/>
              <a:t>RIS3 – Regionální inovační strategie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tzv. Strategie inteligentní specializace (S3)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Národní výzkumná a inovační strategie pro inteligentní specializaci České republiky (Národní RIS3 strategie) – schválena vládou dne 8. 12. 2014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regionální přílohy RIS3 – zohledňují regionální specifika v jednotlivých krajích – regionální příloha RIS3 Olomouckého kraje schválena Radou OK dne </a:t>
            </a:r>
            <a:br>
              <a:rPr lang="cs-CZ" sz="1800" b="0" dirty="0" smtClean="0">
                <a:solidFill>
                  <a:srgbClr val="0070C0"/>
                </a:solidFill>
              </a:rPr>
            </a:br>
            <a:r>
              <a:rPr lang="cs-CZ" sz="1800" b="0" dirty="0" smtClean="0">
                <a:solidFill>
                  <a:srgbClr val="0070C0"/>
                </a:solidFill>
              </a:rPr>
              <a:t>29. 5. 2015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důraz na lepší koordinaci spolupráce mezi veřejným, výzkumným a firemním sektorem v oblasti inovací na regionální úrovni</a:t>
            </a:r>
          </a:p>
          <a:p>
            <a:pPr algn="just"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zvýšení konkurenceschopnosti a vytvoření ekonomicky-znalostního prostředí v ČR</a:t>
            </a:r>
          </a:p>
          <a:p>
            <a:pPr algn="just">
              <a:buFontTx/>
              <a:buChar char="-"/>
            </a:pPr>
            <a:endParaRPr lang="cs-CZ" sz="18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800" b="0" dirty="0" smtClean="0"/>
              <a:t>Vize a cíle RIS3:</a:t>
            </a:r>
            <a:r>
              <a:rPr lang="cs-CZ" sz="1800" b="0" dirty="0" smtClean="0">
                <a:solidFill>
                  <a:srgbClr val="0070C0"/>
                </a:solidFill>
              </a:rPr>
              <a:t> 	Podpora zvyšování konkurenceschopnosti ekonomiky a tvorby 			vysoce kvalifikovaných pracovních míst pro rozvoj inovačního 			podnikání a excelentního výzkumu v kraji.</a:t>
            </a:r>
            <a:endParaRPr lang="cs-CZ" sz="1800" b="0" dirty="0"/>
          </a:p>
          <a:p>
            <a:pPr marL="0" indent="0" algn="just">
              <a:buNone/>
            </a:pPr>
            <a:endParaRPr lang="cs-CZ" sz="18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Programové období 2014-2020</a:t>
            </a:r>
          </a:p>
        </p:txBody>
      </p:sp>
    </p:spTree>
    <p:extLst>
      <p:ext uri="{BB962C8B-B14F-4D97-AF65-F5344CB8AC3E}">
        <p14:creationId xmlns:p14="http://schemas.microsoft.com/office/powerpoint/2010/main" val="21722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0" dirty="0" smtClean="0"/>
              <a:t>Smart  akcelerátor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výkonná jednotka na podporu implementace RIS v krajích – nositeli budou jednotlivé kraje ČR (v rámci OP Výzkum, vývoj a vzdělávání)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tvořen 8 moduly: </a:t>
            </a:r>
          </a:p>
          <a:p>
            <a:pPr lvl="1" algn="just">
              <a:buFontTx/>
              <a:buChar char="-"/>
            </a:pPr>
            <a:r>
              <a:rPr lang="cs-CZ" sz="1400" b="0" dirty="0" smtClean="0">
                <a:solidFill>
                  <a:srgbClr val="0070C0"/>
                </a:solidFill>
              </a:rPr>
              <a:t>povinné </a:t>
            </a:r>
            <a:r>
              <a:rPr lang="cs-CZ" sz="1400" b="0" dirty="0">
                <a:solidFill>
                  <a:srgbClr val="0070C0"/>
                </a:solidFill>
              </a:rPr>
              <a:t>moduly</a:t>
            </a:r>
            <a:r>
              <a:rPr lang="cs-CZ" sz="1400" b="0" dirty="0" smtClean="0">
                <a:solidFill>
                  <a:srgbClr val="0070C0"/>
                </a:solidFill>
              </a:rPr>
              <a:t>:</a:t>
            </a:r>
            <a:r>
              <a:rPr lang="cs-CZ" sz="1600" b="0" dirty="0" smtClean="0">
                <a:solidFill>
                  <a:srgbClr val="0070C0"/>
                </a:solidFill>
              </a:rPr>
              <a:t>	</a:t>
            </a:r>
            <a:r>
              <a:rPr lang="cs-CZ" sz="1400" b="0" dirty="0" smtClean="0">
                <a:solidFill>
                  <a:srgbClr val="FF9900"/>
                </a:solidFill>
              </a:rPr>
              <a:t>Personální </a:t>
            </a:r>
            <a:r>
              <a:rPr lang="cs-CZ" sz="1400" b="0" dirty="0">
                <a:solidFill>
                  <a:srgbClr val="FF9900"/>
                </a:solidFill>
              </a:rPr>
              <a:t>zajištění Smart akcelerátoru</a:t>
            </a:r>
            <a:r>
              <a:rPr lang="cs-CZ" sz="1400" b="0" dirty="0">
                <a:solidFill>
                  <a:srgbClr val="0070C0"/>
                </a:solidFill>
              </a:rPr>
              <a:t> (S3 manažer, </a:t>
            </a:r>
            <a:br>
              <a:rPr lang="cs-CZ" sz="1400" b="0" dirty="0">
                <a:solidFill>
                  <a:srgbClr val="0070C0"/>
                </a:solidFill>
              </a:rPr>
            </a:br>
            <a:r>
              <a:rPr lang="cs-CZ" sz="1400" b="0" dirty="0">
                <a:solidFill>
                  <a:srgbClr val="0070C0"/>
                </a:solidFill>
              </a:rPr>
              <a:t>			S3 developer strategických projektů, S3 asistent, S3 finanční 				manažer</a:t>
            </a:r>
            <a:r>
              <a:rPr lang="cs-CZ" sz="1400" b="0" dirty="0" smtClean="0">
                <a:solidFill>
                  <a:srgbClr val="0070C0"/>
                </a:solidFill>
              </a:rPr>
              <a:t>)</a:t>
            </a:r>
          </a:p>
          <a:p>
            <a:pPr marL="400050" lvl="1" indent="0" algn="just">
              <a:buNone/>
            </a:pPr>
            <a:r>
              <a:rPr lang="cs-CZ" sz="1400" b="0" dirty="0">
                <a:solidFill>
                  <a:srgbClr val="0070C0"/>
                </a:solidFill>
              </a:rPr>
              <a:t>			</a:t>
            </a:r>
            <a:r>
              <a:rPr lang="cs-CZ" sz="1400" b="0" dirty="0">
                <a:solidFill>
                  <a:srgbClr val="FF9900"/>
                </a:solidFill>
              </a:rPr>
              <a:t>Vzdělávání</a:t>
            </a:r>
            <a:r>
              <a:rPr lang="cs-CZ" sz="1400" b="0" dirty="0">
                <a:solidFill>
                  <a:srgbClr val="0070C0"/>
                </a:solidFill>
              </a:rPr>
              <a:t> (rozvoj kompetencí členů RIS3 týmu a partnerů)</a:t>
            </a:r>
          </a:p>
          <a:p>
            <a:pPr marL="0" indent="0" algn="just">
              <a:buNone/>
            </a:pPr>
            <a:r>
              <a:rPr lang="cs-CZ" sz="1400" b="0" dirty="0">
                <a:solidFill>
                  <a:srgbClr val="0070C0"/>
                </a:solidFill>
              </a:rPr>
              <a:t>			</a:t>
            </a:r>
            <a:r>
              <a:rPr lang="cs-CZ" sz="1400" b="0" dirty="0"/>
              <a:t>Mapování</a:t>
            </a:r>
            <a:r>
              <a:rPr lang="cs-CZ" sz="1400" b="0" dirty="0">
                <a:solidFill>
                  <a:srgbClr val="0070C0"/>
                </a:solidFill>
              </a:rPr>
              <a:t> (vývoj inovačního prostředí, mapování intervencí, 				mapování potřeb</a:t>
            </a:r>
            <a:r>
              <a:rPr lang="cs-CZ" sz="1400" b="0" dirty="0" smtClean="0">
                <a:solidFill>
                  <a:srgbClr val="0070C0"/>
                </a:solidFill>
              </a:rPr>
              <a:t>)					</a:t>
            </a:r>
          </a:p>
          <a:p>
            <a:pPr lvl="1" algn="just">
              <a:buFontTx/>
              <a:buChar char="-"/>
            </a:pPr>
            <a:r>
              <a:rPr lang="cs-CZ" sz="1400" b="0" dirty="0">
                <a:solidFill>
                  <a:srgbClr val="0070C0"/>
                </a:solidFill>
              </a:rPr>
              <a:t>v</a:t>
            </a:r>
            <a:r>
              <a:rPr lang="cs-CZ" sz="1400" b="0" dirty="0" smtClean="0">
                <a:solidFill>
                  <a:srgbClr val="0070C0"/>
                </a:solidFill>
              </a:rPr>
              <a:t>olitelné moduly:	</a:t>
            </a:r>
            <a:r>
              <a:rPr lang="cs-CZ" sz="1400" b="0" dirty="0" smtClean="0">
                <a:solidFill>
                  <a:srgbClr val="FF9900"/>
                </a:solidFill>
              </a:rPr>
              <a:t>Pilotní </a:t>
            </a:r>
            <a:r>
              <a:rPr lang="cs-CZ" sz="1400" b="0" dirty="0">
                <a:solidFill>
                  <a:srgbClr val="FF9900"/>
                </a:solidFill>
              </a:rPr>
              <a:t>ověření</a:t>
            </a:r>
            <a:r>
              <a:rPr lang="cs-CZ" sz="1400" b="0" dirty="0">
                <a:solidFill>
                  <a:srgbClr val="0070C0"/>
                </a:solidFill>
              </a:rPr>
              <a:t> (příprava intervence a pilotní ověření na malém </a:t>
            </a:r>
            <a:r>
              <a:rPr lang="cs-CZ" sz="1400" b="0" dirty="0" smtClean="0">
                <a:solidFill>
                  <a:srgbClr val="0070C0"/>
                </a:solidFill>
              </a:rPr>
              <a:t>				vzorku cílové </a:t>
            </a:r>
            <a:r>
              <a:rPr lang="cs-CZ" sz="1400" b="0" dirty="0">
                <a:solidFill>
                  <a:srgbClr val="0070C0"/>
                </a:solidFill>
              </a:rPr>
              <a:t>skupiny, ověření intervencí převážně ze zahraničí)</a:t>
            </a:r>
            <a:endParaRPr lang="cs-CZ" sz="1400" b="0" dirty="0" smtClean="0">
              <a:solidFill>
                <a:srgbClr val="0070C0"/>
              </a:solidFill>
            </a:endParaRPr>
          </a:p>
          <a:p>
            <a:pPr marL="2743200" lvl="6" indent="0" algn="just">
              <a:buNone/>
            </a:pPr>
            <a:r>
              <a:rPr lang="cs-CZ" sz="1400" dirty="0">
                <a:solidFill>
                  <a:srgbClr val="FF9900"/>
                </a:solidFill>
              </a:rPr>
              <a:t>Propagace</a:t>
            </a:r>
            <a:r>
              <a:rPr lang="cs-CZ" sz="1400" dirty="0">
                <a:solidFill>
                  <a:srgbClr val="0070C0"/>
                </a:solidFill>
              </a:rPr>
              <a:t> (nastavení místního modelu řízení marketingových </a:t>
            </a:r>
            <a:br>
              <a:rPr lang="cs-CZ" sz="1400" dirty="0">
                <a:solidFill>
                  <a:srgbClr val="0070C0"/>
                </a:solidFill>
              </a:rPr>
            </a:br>
            <a:r>
              <a:rPr lang="cs-CZ" sz="1400" dirty="0" smtClean="0">
                <a:solidFill>
                  <a:srgbClr val="0070C0"/>
                </a:solidFill>
              </a:rPr>
              <a:t>a </a:t>
            </a:r>
            <a:r>
              <a:rPr lang="cs-CZ" sz="1400" dirty="0">
                <a:solidFill>
                  <a:srgbClr val="0070C0"/>
                </a:solidFill>
              </a:rPr>
              <a:t>komunikačních aktivit, marketingová strategie)</a:t>
            </a:r>
          </a:p>
          <a:p>
            <a:pPr marL="0" indent="0" algn="just">
              <a:buNone/>
            </a:pPr>
            <a:r>
              <a:rPr lang="cs-CZ" sz="1600" b="0" dirty="0" smtClean="0">
                <a:solidFill>
                  <a:srgbClr val="0070C0"/>
                </a:solidFill>
              </a:rPr>
              <a:t>	</a:t>
            </a:r>
            <a:r>
              <a:rPr lang="cs-CZ" sz="1400" b="0" dirty="0">
                <a:solidFill>
                  <a:srgbClr val="0070C0"/>
                </a:solidFill>
              </a:rPr>
              <a:t>		</a:t>
            </a:r>
            <a:r>
              <a:rPr lang="cs-CZ" sz="1400" b="0" dirty="0" smtClean="0"/>
              <a:t>Vzdělávání </a:t>
            </a:r>
            <a:r>
              <a:rPr lang="cs-CZ" sz="1400" b="0" dirty="0"/>
              <a:t>v národní učící se síti Smart </a:t>
            </a:r>
            <a:r>
              <a:rPr lang="cs-CZ" sz="1400" b="0" dirty="0" smtClean="0"/>
              <a:t>akcelerátorů</a:t>
            </a:r>
            <a:r>
              <a:rPr lang="cs-CZ" sz="1400" b="0" dirty="0" smtClean="0">
                <a:solidFill>
                  <a:srgbClr val="0070C0"/>
                </a:solidFill>
              </a:rPr>
              <a:t> (</a:t>
            </a:r>
            <a:r>
              <a:rPr lang="cs-CZ" sz="1400" b="0" dirty="0">
                <a:solidFill>
                  <a:srgbClr val="0070C0"/>
                </a:solidFill>
              </a:rPr>
              <a:t>metodická </a:t>
            </a:r>
            <a:r>
              <a:rPr lang="cs-CZ" sz="1400" b="0" dirty="0" smtClean="0">
                <a:solidFill>
                  <a:srgbClr val="0070C0"/>
                </a:solidFill>
              </a:rPr>
              <a:t>				podpora </a:t>
            </a:r>
            <a:r>
              <a:rPr lang="cs-CZ" sz="1400" b="0" dirty="0">
                <a:solidFill>
                  <a:srgbClr val="0070C0"/>
                </a:solidFill>
              </a:rPr>
              <a:t>a koordinace, workshopy</a:t>
            </a:r>
            <a:r>
              <a:rPr lang="cs-CZ" sz="1400" b="0" dirty="0" smtClean="0">
                <a:solidFill>
                  <a:srgbClr val="0070C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cs-CZ" sz="1400" b="0" dirty="0">
                <a:solidFill>
                  <a:srgbClr val="0070C0"/>
                </a:solidFill>
              </a:rPr>
              <a:t>	</a:t>
            </a:r>
            <a:r>
              <a:rPr lang="cs-CZ" sz="1400" b="0" dirty="0" smtClean="0">
                <a:solidFill>
                  <a:srgbClr val="0070C0"/>
                </a:solidFill>
              </a:rPr>
              <a:t>		</a:t>
            </a:r>
            <a:r>
              <a:rPr lang="cs-CZ" sz="1400" b="0" dirty="0" smtClean="0"/>
              <a:t>Asistence při přípravě projektů</a:t>
            </a:r>
            <a:r>
              <a:rPr lang="cs-CZ" sz="1400" b="0" dirty="0" smtClean="0">
                <a:solidFill>
                  <a:srgbClr val="0070C0"/>
                </a:solidFill>
              </a:rPr>
              <a:t> (rozpracování extenzivní projektové 				fiše do podoby projektové žádosti)</a:t>
            </a:r>
          </a:p>
          <a:p>
            <a:pPr marL="0" indent="0" algn="just">
              <a:buNone/>
            </a:pPr>
            <a:r>
              <a:rPr lang="cs-CZ" sz="1400" b="0" dirty="0">
                <a:solidFill>
                  <a:srgbClr val="0070C0"/>
                </a:solidFill>
              </a:rPr>
              <a:t>	</a:t>
            </a:r>
            <a:r>
              <a:rPr lang="cs-CZ" sz="1400" b="0" dirty="0" smtClean="0">
                <a:solidFill>
                  <a:srgbClr val="0070C0"/>
                </a:solidFill>
              </a:rPr>
              <a:t>		</a:t>
            </a:r>
            <a:r>
              <a:rPr lang="cs-CZ" sz="1400" b="0" dirty="0" smtClean="0"/>
              <a:t>Twinning</a:t>
            </a:r>
            <a:r>
              <a:rPr lang="cs-CZ" sz="1400" b="0" dirty="0" smtClean="0">
                <a:solidFill>
                  <a:srgbClr val="0070C0"/>
                </a:solidFill>
              </a:rPr>
              <a:t> (výměna zkušeností s vybranou inovační agenturou </a:t>
            </a:r>
            <a:br>
              <a:rPr lang="cs-CZ" sz="1400" b="0" dirty="0" smtClean="0">
                <a:solidFill>
                  <a:srgbClr val="0070C0"/>
                </a:solidFill>
              </a:rPr>
            </a:br>
            <a:r>
              <a:rPr lang="cs-CZ" sz="1400" b="0" dirty="0" smtClean="0">
                <a:solidFill>
                  <a:srgbClr val="0070C0"/>
                </a:solidFill>
              </a:rPr>
              <a:t>			a identifikace dobré praxe)</a:t>
            </a:r>
          </a:p>
          <a:p>
            <a:pPr marL="0" indent="0">
              <a:buNone/>
            </a:pPr>
            <a:r>
              <a:rPr lang="cs-CZ" sz="1400" b="0" dirty="0">
                <a:solidFill>
                  <a:srgbClr val="0070C0"/>
                </a:solidFill>
              </a:rPr>
              <a:t>	</a:t>
            </a:r>
            <a:r>
              <a:rPr lang="cs-CZ" sz="1400" b="0" dirty="0" smtClean="0">
                <a:solidFill>
                  <a:srgbClr val="0070C0"/>
                </a:solidFill>
              </a:rPr>
              <a:t>		</a:t>
            </a:r>
            <a:endParaRPr lang="cs-CZ" sz="1200" b="0" dirty="0">
              <a:solidFill>
                <a:srgbClr val="0070C0"/>
              </a:solidFill>
            </a:endParaRPr>
          </a:p>
          <a:p>
            <a:pPr marL="0" indent="2781300" algn="just">
              <a:buNone/>
            </a:pPr>
            <a:endParaRPr lang="cs-CZ" sz="14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1600" b="0" dirty="0" smtClean="0">
                <a:solidFill>
                  <a:srgbClr val="0070C0"/>
                </a:solidFill>
              </a:rPr>
              <a:t> </a:t>
            </a: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Programové období 2014-2020</a:t>
            </a:r>
          </a:p>
        </p:txBody>
      </p:sp>
    </p:spTree>
    <p:extLst>
      <p:ext uri="{BB962C8B-B14F-4D97-AF65-F5344CB8AC3E}">
        <p14:creationId xmlns:p14="http://schemas.microsoft.com/office/powerpoint/2010/main" val="21727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70C0"/>
                </a:solidFill>
              </a:rPr>
              <a:t>Inovační vouchery </a:t>
            </a:r>
            <a:br>
              <a:rPr lang="cs-CZ" sz="2400" dirty="0" smtClean="0">
                <a:solidFill>
                  <a:srgbClr val="0070C0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v Olomouckém kraji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2950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b="0" dirty="0" smtClean="0">
                <a:solidFill>
                  <a:srgbClr val="0070C0"/>
                </a:solidFill>
              </a:rPr>
              <a:t>Inovační vouchery financované z rozpočtu Olomouckého kraje, schváleno Radou Olomouckého kraje dne 18. 6. 2015</a:t>
            </a:r>
          </a:p>
          <a:p>
            <a:pPr marL="0" indent="0" algn="just">
              <a:buNone/>
            </a:pPr>
            <a:r>
              <a:rPr lang="cs-CZ" sz="1800" b="0" dirty="0" smtClean="0"/>
              <a:t>Oprávnění žadatelé:	</a:t>
            </a:r>
          </a:p>
          <a:p>
            <a:pPr algn="just">
              <a:buFontTx/>
              <a:buChar char="-"/>
            </a:pPr>
            <a:r>
              <a:rPr lang="cs-CZ" sz="1400" b="0" dirty="0" smtClean="0">
                <a:solidFill>
                  <a:srgbClr val="0070C0"/>
                </a:solidFill>
              </a:rPr>
              <a:t>podnikatelské subjekty (a.s., s.r.o., v.o.s., k.s</a:t>
            </a:r>
            <a:r>
              <a:rPr lang="cs-CZ" sz="1400" b="0" smtClean="0">
                <a:solidFill>
                  <a:srgbClr val="0070C0"/>
                </a:solidFill>
              </a:rPr>
              <a:t>., družstvo) </a:t>
            </a:r>
            <a:r>
              <a:rPr lang="cs-CZ" sz="1400" b="0" dirty="0" smtClean="0">
                <a:solidFill>
                  <a:srgbClr val="0070C0"/>
                </a:solidFill>
              </a:rPr>
              <a:t>splňující podmínky:</a:t>
            </a:r>
          </a:p>
          <a:p>
            <a:pPr marL="800100" lvl="1" indent="-342900" algn="just">
              <a:buAutoNum type="arabicParenR"/>
            </a:pPr>
            <a:r>
              <a:rPr lang="cs-CZ" sz="1400" b="0" dirty="0" smtClean="0">
                <a:solidFill>
                  <a:srgbClr val="0070C0"/>
                </a:solidFill>
              </a:rPr>
              <a:t>sídlo či provozovna v Olomouckém kraji,</a:t>
            </a:r>
          </a:p>
          <a:p>
            <a:pPr marL="800100" lvl="1" indent="-342900" algn="just">
              <a:buAutoNum type="arabicParenR"/>
            </a:pPr>
            <a:r>
              <a:rPr lang="cs-CZ" sz="1400" b="0" dirty="0" smtClean="0">
                <a:solidFill>
                  <a:srgbClr val="0070C0"/>
                </a:solidFill>
              </a:rPr>
              <a:t>výsledky projektu realizovaného za podpory inovačního voucheru směřují do Olomouckého kraje,</a:t>
            </a:r>
          </a:p>
          <a:p>
            <a:pPr marL="800100" lvl="1" indent="-342900" algn="just">
              <a:buAutoNum type="arabicParenR"/>
            </a:pPr>
            <a:r>
              <a:rPr lang="cs-CZ" sz="1400" b="0" dirty="0" smtClean="0">
                <a:solidFill>
                  <a:srgbClr val="0070C0"/>
                </a:solidFill>
              </a:rPr>
              <a:t>dosud neprobíhala spolupráce daným pracovištěm VaV instituce na daném typu aktivity pro konkrétní inovaci produktu, v minulosti nebyl inovační voucher udělen na spolupráci s danou VaV institucí  či na shodnou službu pro zamýšlenou konkrétní inovaci produktu,</a:t>
            </a:r>
          </a:p>
          <a:p>
            <a:pPr marL="800100" lvl="1" indent="-342900" algn="just">
              <a:buAutoNum type="arabicParenR"/>
            </a:pPr>
            <a:r>
              <a:rPr lang="cs-CZ" sz="1400" b="0" dirty="0" smtClean="0">
                <a:solidFill>
                  <a:srgbClr val="0070C0"/>
                </a:solidFill>
              </a:rPr>
              <a:t>vymezení žadatelů dle CZ-NACE – v souladu s Národní RIS3 a Regionální přílohou RIS3 za Olomoucký kraj</a:t>
            </a:r>
          </a:p>
          <a:p>
            <a:pPr marL="0" indent="0" algn="just">
              <a:buNone/>
            </a:pPr>
            <a:r>
              <a:rPr lang="cs-CZ" sz="1800" b="0" dirty="0"/>
              <a:t>Výše dotace:	</a:t>
            </a:r>
          </a:p>
          <a:p>
            <a:pPr algn="just">
              <a:buFontTx/>
              <a:buChar char="-"/>
            </a:pPr>
            <a:r>
              <a:rPr lang="cs-CZ" sz="1400" b="0" dirty="0">
                <a:solidFill>
                  <a:srgbClr val="0070C0"/>
                </a:solidFill>
              </a:rPr>
              <a:t>hodnota spolupráce: 80 000 – 200 000 Kč bez DPH (u neplátců vč. DPH), spolupráce může mít </a:t>
            </a:r>
            <a:r>
              <a:rPr lang="cs-CZ" sz="1400" b="0" dirty="0" smtClean="0">
                <a:solidFill>
                  <a:srgbClr val="0070C0"/>
                </a:solidFill>
              </a:rPr>
              <a:t/>
            </a:r>
            <a:br>
              <a:rPr lang="cs-CZ" sz="1400" b="0" dirty="0" smtClean="0">
                <a:solidFill>
                  <a:srgbClr val="0070C0"/>
                </a:solidFill>
              </a:rPr>
            </a:br>
            <a:r>
              <a:rPr lang="cs-CZ" sz="1400" b="0" dirty="0" smtClean="0">
                <a:solidFill>
                  <a:srgbClr val="0070C0"/>
                </a:solidFill>
              </a:rPr>
              <a:t>i </a:t>
            </a:r>
            <a:r>
              <a:rPr lang="cs-CZ" sz="1400" b="0" dirty="0">
                <a:solidFill>
                  <a:srgbClr val="0070C0"/>
                </a:solidFill>
              </a:rPr>
              <a:t>vyšší hodnotu, hodnota inovačního voucheru se vypočítá z částky max. </a:t>
            </a:r>
            <a:r>
              <a:rPr lang="cs-CZ" sz="1400" b="0" dirty="0" smtClean="0">
                <a:solidFill>
                  <a:srgbClr val="0070C0"/>
                </a:solidFill>
              </a:rPr>
              <a:t>200 </a:t>
            </a:r>
            <a:r>
              <a:rPr lang="cs-CZ" sz="1400" b="0" dirty="0">
                <a:solidFill>
                  <a:srgbClr val="0070C0"/>
                </a:solidFill>
              </a:rPr>
              <a:t>000 Kč</a:t>
            </a:r>
          </a:p>
          <a:p>
            <a:pPr algn="just">
              <a:buFontTx/>
              <a:buChar char="-"/>
            </a:pPr>
            <a:r>
              <a:rPr lang="cs-CZ" sz="1400" b="0" dirty="0">
                <a:solidFill>
                  <a:srgbClr val="0070C0"/>
                </a:solidFill>
              </a:rPr>
              <a:t>hodnota inovačního voucheru: </a:t>
            </a:r>
          </a:p>
          <a:p>
            <a:pPr marL="800100" lvl="1" indent="-342900" algn="just">
              <a:buFontTx/>
              <a:buAutoNum type="arabicParenR"/>
            </a:pPr>
            <a:r>
              <a:rPr lang="cs-CZ" sz="1400" b="0" dirty="0">
                <a:solidFill>
                  <a:srgbClr val="0070C0"/>
                </a:solidFill>
              </a:rPr>
              <a:t>50 % hodnoty zakázky při navázání spolupráce s pracovištěm VaV instituce mimo území Olomouckého kraje – </a:t>
            </a:r>
            <a:r>
              <a:rPr lang="cs-CZ" sz="1400" dirty="0">
                <a:solidFill>
                  <a:srgbClr val="0070C0"/>
                </a:solidFill>
              </a:rPr>
              <a:t>40 000 – 100 000 Kč</a:t>
            </a:r>
            <a:r>
              <a:rPr lang="cs-CZ" sz="1400" b="0" dirty="0">
                <a:solidFill>
                  <a:srgbClr val="0070C0"/>
                </a:solidFill>
              </a:rPr>
              <a:t> bez DPH (u neplátců vč. DPH)</a:t>
            </a:r>
          </a:p>
          <a:p>
            <a:pPr marL="800100" lvl="1" indent="-342900" algn="just">
              <a:buFontTx/>
              <a:buAutoNum type="arabicParenR"/>
            </a:pPr>
            <a:r>
              <a:rPr lang="cs-CZ" sz="1400" b="0" dirty="0">
                <a:solidFill>
                  <a:srgbClr val="0070C0"/>
                </a:solidFill>
              </a:rPr>
              <a:t>60 % hodnoty zakázky při navázání spolupráce s pracovištěm VaV instituce na území Olomouckého kraje – </a:t>
            </a:r>
            <a:r>
              <a:rPr lang="cs-CZ" sz="1400" dirty="0">
                <a:solidFill>
                  <a:srgbClr val="0070C0"/>
                </a:solidFill>
              </a:rPr>
              <a:t>48 000 – 120 000 Kč</a:t>
            </a:r>
            <a:r>
              <a:rPr lang="cs-CZ" sz="1400" b="0" dirty="0">
                <a:solidFill>
                  <a:srgbClr val="0070C0"/>
                </a:solidFill>
              </a:rPr>
              <a:t> bez DPH (u neplátců vč. DPH)</a:t>
            </a:r>
          </a:p>
          <a:p>
            <a:pPr marL="457200" lvl="1" indent="0" algn="just">
              <a:buNone/>
            </a:pPr>
            <a:endParaRPr lang="cs-CZ" sz="1600" b="0" dirty="0">
              <a:solidFill>
                <a:srgbClr val="0070C0"/>
              </a:solidFill>
            </a:endParaRPr>
          </a:p>
          <a:p>
            <a:pPr marL="800100" lvl="1" indent="-342900" algn="just">
              <a:buAutoNum type="arabicParenR"/>
            </a:pPr>
            <a:endParaRPr lang="cs-CZ" sz="16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30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70C0"/>
                </a:solidFill>
              </a:rPr>
              <a:t>Inovační vouchery </a:t>
            </a:r>
            <a:br>
              <a:rPr lang="cs-CZ" sz="2400" dirty="0" smtClean="0">
                <a:solidFill>
                  <a:srgbClr val="0070C0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v Olomouckém kraji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2950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0" dirty="0" smtClean="0"/>
              <a:t>Harmonogram projektu: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vyhlášení výzvy pro podnikatele: 19. 6. 2015 – 19. 7. 2015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příjem žádostí o inovační vouchery: 20. 7. 2015 8:00 hodin – 3. 8. 2015 16:00 hodin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hodnocení žádostí o inovační voucher: 20. 7. 2015 – 10. 8. 2015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schválení příjemců inovačních voucherů: 25. 9. 2015 Zastupitelstvem Olomouckého kraje (datum vzniku oprávněných výdajů)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nejzazší termín pro doložení smlouvy o dílo s výzkumnou organizací a podpis smlouvy o spolupráci k inovačnímu voucheru: do 3 měsíců ode dne schválení poskytnutí inovačního voucheru ZOK (25. 9. 2015)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nejzazší termín pro předložení žádosti o proplacení inovačního voucheru: bude definován ve smlouvě o spolupráci k inovačnímu voucheru, nejpozději však </a:t>
            </a:r>
            <a:br>
              <a:rPr lang="cs-CZ" sz="1600" b="0" dirty="0" smtClean="0">
                <a:solidFill>
                  <a:srgbClr val="0070C0"/>
                </a:solidFill>
              </a:rPr>
            </a:br>
            <a:r>
              <a:rPr lang="cs-CZ" sz="1600" b="0" dirty="0" smtClean="0">
                <a:solidFill>
                  <a:srgbClr val="0070C0"/>
                </a:solidFill>
              </a:rPr>
              <a:t>14. 10. 2016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úhrada předložené žádosti o proplacení inovačního voucheru: do 21 dnů od předložení žádosti o proplacení inovačního voucheru, která je úplná a bez vad</a:t>
            </a:r>
          </a:p>
          <a:p>
            <a:pPr algn="just">
              <a:buFontTx/>
              <a:buChar char="-"/>
            </a:pPr>
            <a:r>
              <a:rPr lang="cs-CZ" sz="1600" b="0" dirty="0" smtClean="0">
                <a:solidFill>
                  <a:srgbClr val="0070C0"/>
                </a:solidFill>
              </a:rPr>
              <a:t>plánovaná alokace: 2 500 000 Kč (rozpočet Olomouckého kraje)</a:t>
            </a:r>
          </a:p>
          <a:p>
            <a:pPr marL="0" indent="0" algn="just">
              <a:buNone/>
            </a:pPr>
            <a:r>
              <a:rPr lang="cs-CZ" sz="1600" b="0" dirty="0"/>
              <a:t>Důležité </a:t>
            </a:r>
            <a:r>
              <a:rPr lang="cs-CZ" sz="1600" b="0" dirty="0" smtClean="0"/>
              <a:t>odkazy:</a:t>
            </a:r>
            <a:r>
              <a:rPr lang="cs-CZ" sz="1400" b="0" dirty="0" smtClean="0"/>
              <a:t> </a:t>
            </a:r>
            <a:r>
              <a:rPr lang="cs-CZ" sz="1400" b="0" u="sng" dirty="0" smtClean="0">
                <a:hlinkClick r:id="rId3"/>
              </a:rPr>
              <a:t>Inovační vouchery v Olomouckém kraji</a:t>
            </a:r>
            <a:endParaRPr lang="cs-CZ" sz="1400" b="0" dirty="0" smtClean="0">
              <a:solidFill>
                <a:srgbClr val="0070C0"/>
              </a:solidFill>
            </a:endParaRPr>
          </a:p>
          <a:p>
            <a:pPr marL="1343025" indent="180975">
              <a:buNone/>
            </a:pPr>
            <a:r>
              <a:rPr lang="cs-CZ" sz="1400" b="0" dirty="0" smtClean="0">
                <a:hlinkClick r:id="rId4"/>
              </a:rPr>
              <a:t>RIS3 - Výzkumná a inovační strategie pro inteligentní specializaci 2014 až 2020</a:t>
            </a:r>
            <a:endParaRPr lang="cs-CZ" sz="1400" b="0" dirty="0" smtClean="0"/>
          </a:p>
          <a:p>
            <a:pPr marL="0" indent="0" algn="just">
              <a:buNone/>
            </a:pPr>
            <a:endParaRPr lang="cs-CZ" sz="1600" b="0" dirty="0"/>
          </a:p>
          <a:p>
            <a:pPr marL="0" indent="0" algn="just">
              <a:buNone/>
            </a:pPr>
            <a:endParaRPr lang="cs-CZ" sz="1600" b="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14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752975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za pozornost!</a:t>
            </a:r>
          </a:p>
          <a:p>
            <a:pPr marL="0" indent="0" algn="ctr">
              <a:buNone/>
            </a:pPr>
            <a:endParaRPr lang="cs-CZ" b="0" dirty="0"/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Ing. Marta Novotná</a:t>
            </a:r>
          </a:p>
          <a:p>
            <a:pPr marL="0" indent="0" algn="ctr">
              <a:buNone/>
            </a:pPr>
            <a:r>
              <a:rPr lang="cs-CZ" sz="1800" b="0" dirty="0">
                <a:solidFill>
                  <a:srgbClr val="0070C0"/>
                </a:solidFill>
              </a:rPr>
              <a:t>v</a:t>
            </a:r>
            <a:r>
              <a:rPr lang="cs-CZ" sz="1800" b="0" dirty="0" smtClean="0">
                <a:solidFill>
                  <a:srgbClr val="0070C0"/>
                </a:solidFill>
              </a:rPr>
              <a:t>edoucí Oddělení regionálního rozvoje </a:t>
            </a:r>
            <a:br>
              <a:rPr lang="cs-CZ" sz="1800" b="0" dirty="0" smtClean="0">
                <a:solidFill>
                  <a:srgbClr val="0070C0"/>
                </a:solidFill>
              </a:rPr>
            </a:br>
            <a:r>
              <a:rPr lang="cs-CZ" sz="1800" b="0" dirty="0" smtClean="0">
                <a:solidFill>
                  <a:srgbClr val="0070C0"/>
                </a:solidFill>
              </a:rPr>
              <a:t>Odbor strategického rozvoje kraje, </a:t>
            </a:r>
            <a:br>
              <a:rPr lang="cs-CZ" sz="1800" b="0" dirty="0" smtClean="0">
                <a:solidFill>
                  <a:srgbClr val="0070C0"/>
                </a:solidFill>
              </a:rPr>
            </a:br>
            <a:r>
              <a:rPr lang="cs-CZ" sz="1800" b="0" dirty="0" smtClean="0">
                <a:solidFill>
                  <a:srgbClr val="0070C0"/>
                </a:solidFill>
              </a:rPr>
              <a:t>územního plánování a stavebního řádu</a:t>
            </a:r>
            <a:br>
              <a:rPr lang="cs-CZ" sz="1800" b="0" dirty="0" smtClean="0">
                <a:solidFill>
                  <a:srgbClr val="0070C0"/>
                </a:solidFill>
              </a:rPr>
            </a:br>
            <a:r>
              <a:rPr lang="cs-CZ" sz="1800" b="0" dirty="0" smtClean="0">
                <a:solidFill>
                  <a:srgbClr val="0070C0"/>
                </a:solidFill>
              </a:rPr>
              <a:t>Krajský úřad Olomouckého kraje</a:t>
            </a:r>
            <a:endParaRPr lang="cs-CZ" sz="1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Subjekty zapojené do realizace projektu:</a:t>
            </a:r>
          </a:p>
          <a:p>
            <a:pPr algn="just">
              <a:buFontTx/>
              <a:buChar char="-"/>
            </a:pPr>
            <a:r>
              <a:rPr lang="cs-CZ" sz="2000" dirty="0" smtClean="0">
                <a:solidFill>
                  <a:srgbClr val="0070C0"/>
                </a:solidFill>
              </a:rPr>
              <a:t>Olomoucký kraj</a:t>
            </a:r>
            <a:r>
              <a:rPr lang="cs-CZ" sz="2000" b="0" dirty="0" smtClean="0">
                <a:solidFill>
                  <a:srgbClr val="0070C0"/>
                </a:solidFill>
              </a:rPr>
              <a:t> – žadatel a nositel projektu, poskytovatel poradenské činnosti zájemcům o inovační vouchery a jejich nositelům</a:t>
            </a:r>
          </a:p>
          <a:p>
            <a:pPr algn="just">
              <a:buFontTx/>
              <a:buChar char="-"/>
            </a:pPr>
            <a:endParaRPr lang="cs-CZ" sz="20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solidFill>
                  <a:srgbClr val="0070C0"/>
                </a:solidFill>
              </a:rPr>
              <a:t>Úřad Regionální rady regionu soudržnosti Střední Morava</a:t>
            </a:r>
            <a:r>
              <a:rPr lang="cs-CZ" sz="2000" b="0" dirty="0" smtClean="0">
                <a:solidFill>
                  <a:srgbClr val="0070C0"/>
                </a:solidFill>
              </a:rPr>
              <a:t> </a:t>
            </a:r>
            <a:br>
              <a:rPr lang="cs-CZ" sz="2000" b="0" dirty="0" smtClean="0">
                <a:solidFill>
                  <a:srgbClr val="0070C0"/>
                </a:solidFill>
              </a:rPr>
            </a:br>
            <a:r>
              <a:rPr lang="cs-CZ" sz="2000" b="0" dirty="0" smtClean="0">
                <a:solidFill>
                  <a:srgbClr val="0070C0"/>
                </a:solidFill>
              </a:rPr>
              <a:t>– příjemce žádostí o inovační vouchery, administrativní kontrola, hodnocení a schvalování žádostí o inovační vouchery, administrativní kontrola žádostí o proplacení inovačních voucherů</a:t>
            </a:r>
          </a:p>
          <a:p>
            <a:pPr algn="just">
              <a:buFontTx/>
              <a:buChar char="-"/>
            </a:pPr>
            <a:endParaRPr lang="cs-CZ" sz="2000" b="0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solidFill>
                  <a:srgbClr val="0070C0"/>
                </a:solidFill>
              </a:rPr>
              <a:t>Podnikatelské subjekty</a:t>
            </a:r>
            <a:r>
              <a:rPr lang="cs-CZ" sz="2000" b="0" dirty="0" smtClean="0">
                <a:solidFill>
                  <a:srgbClr val="0070C0"/>
                </a:solidFill>
              </a:rPr>
              <a:t> – se sídlem či provozovnou v Olomouckém kraji, kteří splňují podmínky stanovené ve výzvě</a:t>
            </a:r>
            <a:endParaRPr lang="cs-CZ" sz="200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2000" b="0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solidFill>
                  <a:srgbClr val="0070C0"/>
                </a:solidFill>
              </a:rPr>
              <a:t>VaV instituce</a:t>
            </a:r>
            <a:r>
              <a:rPr lang="cs-CZ" sz="2000" b="0" dirty="0" smtClean="0">
                <a:solidFill>
                  <a:srgbClr val="0070C0"/>
                </a:solidFill>
              </a:rPr>
              <a:t> – poskytovatelé služeb pro podnikatelské subjekty </a:t>
            </a:r>
            <a:br>
              <a:rPr lang="cs-CZ" sz="2000" b="0" dirty="0" smtClean="0">
                <a:solidFill>
                  <a:srgbClr val="0070C0"/>
                </a:solidFill>
              </a:rPr>
            </a:br>
            <a:r>
              <a:rPr lang="cs-CZ" sz="2000" b="0" dirty="0" smtClean="0">
                <a:solidFill>
                  <a:srgbClr val="0070C0"/>
                </a:solidFill>
              </a:rPr>
              <a:t>– vysoké školy, se kterými bylo uzavřeno memorandum o spolupráci</a:t>
            </a:r>
            <a:endParaRPr lang="cs-CZ" sz="2000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70C0"/>
                </a:solidFill>
              </a:rPr>
              <a:t>Projekt Inovační vouchery </a:t>
            </a:r>
            <a:br>
              <a:rPr lang="cs-CZ" sz="2400" dirty="0" smtClean="0">
                <a:solidFill>
                  <a:srgbClr val="0070C0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v Olomouckém kraji – II. etapa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Garant realizace cílů Regionální inovační strategie Olomouckého kraje: zájmové sdružení právnických osob </a:t>
            </a:r>
            <a:r>
              <a:rPr lang="cs-CZ" sz="2200" dirty="0"/>
              <a:t>OK4Inovace</a:t>
            </a:r>
          </a:p>
          <a:p>
            <a:pPr marL="0" indent="0" algn="just">
              <a:buNone/>
            </a:pPr>
            <a:r>
              <a:rPr lang="cs-CZ" sz="2200" b="0" dirty="0"/>
              <a:t>Předmět činnosti: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koordinace aktivit a činností realizovaných v rámci RIS OK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vytváření vhodných nástrojů pro podporu inovačních procesů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spolupráce při tvorbě koncepcí a strategií, monitoring legislativy </a:t>
            </a:r>
            <a:br>
              <a:rPr lang="cs-CZ" sz="2000" b="0" dirty="0">
                <a:solidFill>
                  <a:srgbClr val="0070C0"/>
                </a:solidFill>
              </a:rPr>
            </a:br>
            <a:r>
              <a:rPr lang="cs-CZ" sz="2000" b="0" dirty="0">
                <a:solidFill>
                  <a:srgbClr val="0070C0"/>
                </a:solidFill>
              </a:rPr>
              <a:t>a politiky v oblasti inovací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získávání finančních prostředků na činnost a podporu inovací </a:t>
            </a:r>
            <a:br>
              <a:rPr lang="cs-CZ" sz="2000" b="0" dirty="0">
                <a:solidFill>
                  <a:srgbClr val="0070C0"/>
                </a:solidFill>
              </a:rPr>
            </a:br>
            <a:r>
              <a:rPr lang="cs-CZ" sz="2000" b="0" dirty="0">
                <a:solidFill>
                  <a:srgbClr val="0070C0"/>
                </a:solidFill>
              </a:rPr>
              <a:t>a inovačních procesů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publikační činnost, organizace školení a stáží, seminářů, workshopů, konferencí…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lobbying za prosazování </a:t>
            </a:r>
            <a:r>
              <a:rPr lang="cs-CZ" sz="2000" b="0" dirty="0" smtClean="0">
                <a:solidFill>
                  <a:srgbClr val="0070C0"/>
                </a:solidFill>
              </a:rPr>
              <a:t>inovací</a:t>
            </a:r>
          </a:p>
          <a:p>
            <a:pPr algn="just">
              <a:buFontTx/>
              <a:buChar char="-"/>
            </a:pPr>
            <a:r>
              <a:rPr lang="cs-CZ" sz="2000" b="0" dirty="0" smtClean="0">
                <a:solidFill>
                  <a:srgbClr val="0070C0"/>
                </a:solidFill>
              </a:rPr>
              <a:t>…</a:t>
            </a:r>
            <a:endParaRPr lang="cs-CZ" sz="2000" b="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Další formy spolupráce </a:t>
            </a:r>
            <a:r>
              <a:rPr lang="cs-CZ" sz="2400" dirty="0" smtClean="0">
                <a:solidFill>
                  <a:srgbClr val="0070C0"/>
                </a:solidFill>
              </a:rPr>
              <a:t>Olomouckého </a:t>
            </a:r>
            <a:r>
              <a:rPr lang="cs-CZ" sz="2400" dirty="0">
                <a:solidFill>
                  <a:srgbClr val="0070C0"/>
                </a:solidFill>
              </a:rPr>
              <a:t>kraje </a:t>
            </a:r>
            <a:r>
              <a:rPr lang="cs-CZ" sz="2400" dirty="0" smtClean="0">
                <a:solidFill>
                  <a:srgbClr val="0070C0"/>
                </a:solidFill>
              </a:rPr>
              <a:t/>
            </a:r>
            <a:br>
              <a:rPr lang="cs-CZ" sz="2400" dirty="0" smtClean="0">
                <a:solidFill>
                  <a:srgbClr val="0070C0"/>
                </a:solidFill>
              </a:rPr>
            </a:br>
            <a:r>
              <a:rPr lang="cs-CZ" sz="2400" dirty="0" smtClean="0">
                <a:solidFill>
                  <a:srgbClr val="0070C0"/>
                </a:solidFill>
              </a:rPr>
              <a:t>s </a:t>
            </a:r>
            <a:r>
              <a:rPr lang="cs-CZ" sz="2400" dirty="0">
                <a:solidFill>
                  <a:srgbClr val="0070C0"/>
                </a:solidFill>
              </a:rPr>
              <a:t>podnikateli </a:t>
            </a:r>
            <a:r>
              <a:rPr lang="cs-CZ" sz="2400" dirty="0" smtClean="0">
                <a:solidFill>
                  <a:srgbClr val="0070C0"/>
                </a:solidFill>
              </a:rPr>
              <a:t>a </a:t>
            </a:r>
            <a:r>
              <a:rPr lang="cs-CZ" sz="2400" dirty="0">
                <a:solidFill>
                  <a:srgbClr val="0070C0"/>
                </a:solidFill>
              </a:rPr>
              <a:t>VaV institucemi</a:t>
            </a:r>
          </a:p>
        </p:txBody>
      </p:sp>
    </p:spTree>
    <p:extLst>
      <p:ext uri="{BB962C8B-B14F-4D97-AF65-F5344CB8AC3E}">
        <p14:creationId xmlns:p14="http://schemas.microsoft.com/office/powerpoint/2010/main" val="21316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Oblast podpory 4.2 Podpora zvyšování absorpční kapacity regionu</a:t>
            </a:r>
          </a:p>
          <a:p>
            <a:pPr marL="0" indent="0" algn="just">
              <a:buNone/>
            </a:pPr>
            <a:r>
              <a:rPr lang="cs-CZ" sz="2200" b="0" dirty="0"/>
              <a:t>Administrace projektů inovačních voucherů je aktivitou v projektu </a:t>
            </a:r>
            <a:r>
              <a:rPr lang="cs-CZ" sz="2200" dirty="0"/>
              <a:t>Podpora rozvoje Olomouckého kraje 2012-2015</a:t>
            </a:r>
            <a:r>
              <a:rPr lang="cs-CZ" sz="2200" b="0" dirty="0"/>
              <a:t>, jehož cílem je:</a:t>
            </a:r>
          </a:p>
          <a:p>
            <a:pPr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navázat na aktivity minulých projektů technické pomoci, posílit absorpční kapacitu území a zvýšit informovanost o programovém období 2014-2020</a:t>
            </a:r>
          </a:p>
          <a:p>
            <a:pPr>
              <a:buFontTx/>
              <a:buChar char="-"/>
            </a:pPr>
            <a:r>
              <a:rPr lang="cs-CZ" sz="1800" b="0" dirty="0" smtClean="0">
                <a:solidFill>
                  <a:srgbClr val="0070C0"/>
                </a:solidFill>
              </a:rPr>
              <a:t>aktivity v rámci projektu: 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1) vzdělávací aktivity – semináře, školení a workshopy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2) propagační a publikační činnosti – publikace, brožury a letáky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3) strategické, koncepční materiály a analýzy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4) regionální inovační vouchery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5) Zásobník projektových námětů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6) koordinace IPRÚ </a:t>
            </a:r>
            <a:r>
              <a:rPr lang="cs-CZ" sz="1800" b="0" dirty="0" err="1" smtClean="0">
                <a:solidFill>
                  <a:srgbClr val="0070C0"/>
                </a:solidFill>
              </a:rPr>
              <a:t>Bouzovsko</a:t>
            </a:r>
            <a:r>
              <a:rPr lang="cs-CZ" sz="1800" b="0" dirty="0" smtClean="0">
                <a:solidFill>
                  <a:srgbClr val="0070C0"/>
                </a:solidFill>
              </a:rPr>
              <a:t> a </a:t>
            </a:r>
            <a:r>
              <a:rPr lang="cs-CZ" sz="1800" b="0" dirty="0" err="1" smtClean="0">
                <a:solidFill>
                  <a:srgbClr val="0070C0"/>
                </a:solidFill>
              </a:rPr>
              <a:t>Staroměstsko</a:t>
            </a:r>
            <a:endParaRPr lang="cs-CZ" sz="1800" b="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b="0" dirty="0">
                <a:solidFill>
                  <a:srgbClr val="0070C0"/>
                </a:solidFill>
              </a:rPr>
              <a:t>	</a:t>
            </a:r>
            <a:r>
              <a:rPr lang="cs-CZ" sz="1800" b="0" dirty="0" smtClean="0">
                <a:solidFill>
                  <a:srgbClr val="0070C0"/>
                </a:solidFill>
              </a:rPr>
              <a:t>7) veřejné zakázky</a:t>
            </a:r>
          </a:p>
          <a:p>
            <a:pPr marL="0" indent="0">
              <a:buNone/>
            </a:pPr>
            <a:endParaRPr lang="cs-CZ" sz="2000" b="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ROP NUTS II Střední Morava</a:t>
            </a:r>
          </a:p>
        </p:txBody>
      </p:sp>
    </p:spTree>
    <p:extLst>
      <p:ext uri="{BB962C8B-B14F-4D97-AF65-F5344CB8AC3E}">
        <p14:creationId xmlns:p14="http://schemas.microsoft.com/office/powerpoint/2010/main" val="591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Monitorovací indikátory projektu</a:t>
            </a:r>
            <a:r>
              <a:rPr lang="cs-CZ" sz="2200" b="0" dirty="0" smtClean="0"/>
              <a:t>:</a:t>
            </a:r>
          </a:p>
          <a:p>
            <a:pPr marL="0" indent="0" algn="just">
              <a:buNone/>
            </a:pPr>
            <a:endParaRPr lang="cs-CZ" sz="2200" b="0" dirty="0"/>
          </a:p>
          <a:p>
            <a:pPr marL="0" indent="0" algn="just">
              <a:buNone/>
            </a:pPr>
            <a:endParaRPr lang="cs-CZ" sz="2200" b="0" dirty="0" smtClean="0"/>
          </a:p>
          <a:p>
            <a:pPr marL="0" indent="0" algn="just">
              <a:buNone/>
            </a:pPr>
            <a:endParaRPr lang="cs-CZ" sz="2200" b="0" dirty="0"/>
          </a:p>
          <a:p>
            <a:pPr marL="0" indent="0" algn="just">
              <a:buNone/>
            </a:pPr>
            <a:endParaRPr lang="cs-CZ" sz="2200" b="0" dirty="0"/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Projekt Inovační vouchery 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v Olomouckém kraji – II. etapa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022434"/>
              </p:ext>
            </p:extLst>
          </p:nvPr>
        </p:nvGraphicFramePr>
        <p:xfrm>
          <a:off x="467544" y="2060848"/>
          <a:ext cx="820891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1512168"/>
                <a:gridCol w="1512168"/>
                <a:gridCol w="1368152"/>
                <a:gridCol w="108011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Název indikátoru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Výchozí hodnota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Plánovaná hodnota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Dosažená hodnota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Termín naplnění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Počet spolupracujících vzdělávacích institucí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0,00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1,00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6,00</a:t>
                      </a:r>
                      <a:endParaRPr lang="cs-CZ" sz="1400" b="1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30. 6. 2015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Počet aktivit zaměřených na spolupráci v oblasti výzkumu</a:t>
                      </a:r>
                      <a:r>
                        <a:rPr lang="cs-CZ" sz="14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cs-CZ" sz="14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cs-CZ" sz="14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a vývoje, inovací, podnikání nebo trhu práce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0,00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45,00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46,00</a:t>
                      </a:r>
                      <a:endParaRPr lang="cs-CZ" sz="1400" b="1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30. 6. 2015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Zvýšení poptávky firem po dlouhodobé</a:t>
                      </a:r>
                      <a:r>
                        <a:rPr lang="cs-CZ" sz="14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 spolupráci </a:t>
                      </a:r>
                      <a:br>
                        <a:rPr lang="cs-CZ" sz="14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cs-CZ" sz="1400" baseline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s vědeckovýzkumnými institucemi (%)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0,00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15,00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-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</a:rPr>
                        <a:t>31. 12. 2016</a:t>
                      </a:r>
                      <a:endParaRPr lang="cs-CZ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6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Období realizace projektu: </a:t>
            </a:r>
            <a:r>
              <a:rPr lang="cs-CZ" sz="2200" dirty="0"/>
              <a:t>1. 8. 2013 – 31. 7. 2015</a:t>
            </a:r>
          </a:p>
          <a:p>
            <a:pPr marL="0" indent="0" algn="just">
              <a:buNone/>
            </a:pPr>
            <a:r>
              <a:rPr lang="cs-CZ" sz="2200" b="0" dirty="0"/>
              <a:t>Harmonogram projektu</a:t>
            </a:r>
            <a:r>
              <a:rPr lang="cs-CZ" sz="2200" b="0" dirty="0" smtClean="0"/>
              <a:t>:</a:t>
            </a:r>
          </a:p>
          <a:p>
            <a:pPr marL="0" indent="0" algn="just">
              <a:buNone/>
            </a:pPr>
            <a:endParaRPr lang="cs-CZ" sz="2200" b="0" dirty="0"/>
          </a:p>
          <a:p>
            <a:pPr marL="447675" indent="-447675" algn="just">
              <a:buClr>
                <a:srgbClr val="0070C0"/>
              </a:buClr>
              <a:buAutoNum type="arabicParenR"/>
            </a:pPr>
            <a:r>
              <a:rPr lang="cs-CZ" sz="1800" b="0" dirty="0">
                <a:solidFill>
                  <a:srgbClr val="0070C0"/>
                </a:solidFill>
              </a:rPr>
              <a:t>1. 8. - 16. 9. 2013 – výzva pro VaV instituce k vyjádření zájmu </a:t>
            </a:r>
            <a:r>
              <a:rPr lang="cs-CZ" sz="1800" b="0" dirty="0" smtClean="0">
                <a:solidFill>
                  <a:srgbClr val="0070C0"/>
                </a:solidFill>
              </a:rPr>
              <a:t>o </a:t>
            </a:r>
            <a:r>
              <a:rPr lang="cs-CZ" sz="1800" b="0" dirty="0">
                <a:solidFill>
                  <a:srgbClr val="0070C0"/>
                </a:solidFill>
              </a:rPr>
              <a:t>spolupráci</a:t>
            </a:r>
          </a:p>
          <a:p>
            <a:pPr marL="457200" indent="-457200" algn="just">
              <a:buAutoNum type="arabicParenR"/>
            </a:pPr>
            <a:r>
              <a:rPr lang="cs-CZ" sz="1800" b="0" dirty="0" smtClean="0">
                <a:solidFill>
                  <a:srgbClr val="0070C0"/>
                </a:solidFill>
              </a:rPr>
              <a:t>6. 1. 2014 – vyhlášení řízení k předkládání žádostí o inovační vouchery</a:t>
            </a:r>
            <a:endParaRPr lang="cs-CZ" sz="1800" b="0" dirty="0">
              <a:solidFill>
                <a:srgbClr val="0070C0"/>
              </a:solidFill>
            </a:endParaRPr>
          </a:p>
          <a:p>
            <a:pPr marL="457200" indent="-457200" algn="just">
              <a:buAutoNum type="arabicParenR"/>
            </a:pPr>
            <a:r>
              <a:rPr lang="cs-CZ" sz="1800" b="0" dirty="0">
                <a:solidFill>
                  <a:srgbClr val="0070C0"/>
                </a:solidFill>
              </a:rPr>
              <a:t>20</a:t>
            </a:r>
            <a:r>
              <a:rPr lang="cs-CZ" sz="1800" b="0" dirty="0" smtClean="0">
                <a:solidFill>
                  <a:srgbClr val="0070C0"/>
                </a:solidFill>
              </a:rPr>
              <a:t>. </a:t>
            </a:r>
            <a:r>
              <a:rPr lang="cs-CZ" sz="1800" b="0" dirty="0">
                <a:solidFill>
                  <a:srgbClr val="0070C0"/>
                </a:solidFill>
              </a:rPr>
              <a:t>- 31. 1. 2014 – příjem žádostí o inovační </a:t>
            </a:r>
            <a:r>
              <a:rPr lang="cs-CZ" sz="1800" b="0" dirty="0" smtClean="0">
                <a:solidFill>
                  <a:srgbClr val="0070C0"/>
                </a:solidFill>
              </a:rPr>
              <a:t>vouchery</a:t>
            </a:r>
          </a:p>
          <a:p>
            <a:pPr marL="457200" indent="-457200" algn="just">
              <a:buFont typeface="+mj-lt"/>
              <a:buAutoNum type="arabicParenR" startAt="4"/>
            </a:pPr>
            <a:r>
              <a:rPr lang="cs-CZ" sz="1800" b="0" dirty="0">
                <a:solidFill>
                  <a:srgbClr val="0070C0"/>
                </a:solidFill>
              </a:rPr>
              <a:t>3. 4. 2014 - schválení úspěšných žadatelů Radou OK</a:t>
            </a:r>
          </a:p>
          <a:p>
            <a:pPr marL="457200" indent="-457200" algn="just">
              <a:buFont typeface="+mj-lt"/>
              <a:buAutoNum type="arabicParenR" startAt="4"/>
            </a:pPr>
            <a:r>
              <a:rPr lang="cs-CZ" sz="1800" b="0" dirty="0">
                <a:solidFill>
                  <a:srgbClr val="0070C0"/>
                </a:solidFill>
              </a:rPr>
              <a:t>duben 2014 - březen 2015 – realizace jednotlivých inovačních projektů</a:t>
            </a:r>
          </a:p>
          <a:p>
            <a:pPr marL="457200" indent="-457200" algn="just">
              <a:buFont typeface="+mj-lt"/>
              <a:buAutoNum type="arabicParenR" startAt="4"/>
            </a:pPr>
            <a:r>
              <a:rPr lang="cs-CZ" sz="1800" b="0" dirty="0">
                <a:solidFill>
                  <a:srgbClr val="0070C0"/>
                </a:solidFill>
              </a:rPr>
              <a:t>říjen 2014 - březen 2015 – předkládání žádostí o proplacení inovačních voucherů, proplácení Olomouckým krajem</a:t>
            </a:r>
          </a:p>
          <a:p>
            <a:pPr marL="457200" indent="-457200" algn="just">
              <a:buFont typeface="+mj-lt"/>
              <a:buAutoNum type="arabicParenR" startAt="4"/>
            </a:pPr>
            <a:r>
              <a:rPr lang="cs-CZ" sz="1800" b="0" dirty="0">
                <a:solidFill>
                  <a:srgbClr val="0070C0"/>
                </a:solidFill>
              </a:rPr>
              <a:t>červenec 2015 – podání závěrečné monitorovací zprávy a žádosti </a:t>
            </a:r>
            <a:br>
              <a:rPr lang="cs-CZ" sz="1800" b="0" dirty="0">
                <a:solidFill>
                  <a:srgbClr val="0070C0"/>
                </a:solidFill>
              </a:rPr>
            </a:br>
            <a:r>
              <a:rPr lang="cs-CZ" sz="1800" b="0" dirty="0">
                <a:solidFill>
                  <a:srgbClr val="0070C0"/>
                </a:solidFill>
              </a:rPr>
              <a:t>o proplacení</a:t>
            </a:r>
          </a:p>
          <a:p>
            <a:pPr marL="457200" indent="-457200" algn="just">
              <a:buAutoNum type="arabicParenR"/>
            </a:pPr>
            <a:endParaRPr lang="cs-CZ" sz="2000" b="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Projekt Inovační vouchery 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v Olomouckém kraji – II. etapa</a:t>
            </a:r>
          </a:p>
        </p:txBody>
      </p:sp>
    </p:spTree>
    <p:extLst>
      <p:ext uri="{BB962C8B-B14F-4D97-AF65-F5344CB8AC3E}">
        <p14:creationId xmlns:p14="http://schemas.microsoft.com/office/powerpoint/2010/main" val="19652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Financování inovačních voucherů: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Evropský fond pro regionální rozvoj – ROP Střední Morava – 75 % hodnoty IV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rozpočet OK – 25 % hodnoty IV</a:t>
            </a:r>
          </a:p>
          <a:p>
            <a:pPr algn="just">
              <a:buFontTx/>
              <a:buChar char="-"/>
            </a:pPr>
            <a:r>
              <a:rPr lang="cs-CZ" sz="2000" b="0" dirty="0">
                <a:solidFill>
                  <a:srgbClr val="0070C0"/>
                </a:solidFill>
              </a:rPr>
              <a:t>veřejná podpora podnikatelským subjektům poskytovaná v režimu de minimis</a:t>
            </a:r>
          </a:p>
          <a:p>
            <a:pPr algn="just">
              <a:buFontTx/>
              <a:buChar char="-"/>
            </a:pPr>
            <a:endParaRPr lang="cs-CZ" sz="2000" b="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2200" b="0" dirty="0"/>
              <a:t>Hodnota inovačního voucheru:</a:t>
            </a:r>
          </a:p>
          <a:p>
            <a:pPr algn="just">
              <a:buFontTx/>
              <a:buChar char="-"/>
              <a:defRPr/>
            </a:pPr>
            <a:r>
              <a:rPr lang="cs-CZ" sz="2000" b="0" dirty="0">
                <a:solidFill>
                  <a:srgbClr val="0070C0"/>
                </a:solidFill>
              </a:rPr>
              <a:t>celkové náklady na realizaci služby: 80 000 – 199 999 Kč bez DPH</a:t>
            </a:r>
          </a:p>
          <a:p>
            <a:pPr algn="just">
              <a:buFontTx/>
              <a:buChar char="-"/>
              <a:defRPr/>
            </a:pPr>
            <a:r>
              <a:rPr lang="cs-CZ" sz="2000" b="0" dirty="0">
                <a:solidFill>
                  <a:srgbClr val="0070C0"/>
                </a:solidFill>
              </a:rPr>
              <a:t>hodnota inovačního voucheru: 60 000 – 149 999 Kč bez DPH</a:t>
            </a:r>
          </a:p>
          <a:p>
            <a:pPr algn="just">
              <a:buFontTx/>
              <a:buChar char="-"/>
              <a:defRPr/>
            </a:pPr>
            <a:r>
              <a:rPr lang="cs-CZ" sz="2000" b="0" dirty="0">
                <a:solidFill>
                  <a:srgbClr val="0070C0"/>
                </a:solidFill>
              </a:rPr>
              <a:t>spoluúčast podnikatele: 25 % nákladů na realizaci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Finanční rámec projektu</a:t>
            </a:r>
          </a:p>
        </p:txBody>
      </p:sp>
    </p:spTree>
    <p:extLst>
      <p:ext uri="{BB962C8B-B14F-4D97-AF65-F5344CB8AC3E}">
        <p14:creationId xmlns:p14="http://schemas.microsoft.com/office/powerpoint/2010/main" val="24961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0" dirty="0"/>
              <a:t>Celkové finanční náklady projektu: </a:t>
            </a:r>
            <a:r>
              <a:rPr lang="cs-CZ" sz="2200" dirty="0"/>
              <a:t>6 388 205 Kč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214563" y="115888"/>
            <a:ext cx="5597797" cy="1143000"/>
          </a:xfrm>
        </p:spPr>
        <p:txBody>
          <a:bodyPr/>
          <a:lstStyle/>
          <a:p>
            <a:pPr algn="l"/>
            <a:r>
              <a:rPr lang="cs-CZ" sz="2400" dirty="0">
                <a:solidFill>
                  <a:srgbClr val="0070C0"/>
                </a:solidFill>
              </a:rPr>
              <a:t>Finanční rámec projektu</a:t>
            </a: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177620719"/>
              </p:ext>
            </p:extLst>
          </p:nvPr>
        </p:nvGraphicFramePr>
        <p:xfrm>
          <a:off x="1547664" y="2204864"/>
          <a:ext cx="6129338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80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6557</TotalTime>
  <Words>1937</Words>
  <Application>Microsoft Office PowerPoint</Application>
  <PresentationFormat>Předvádění na obrazovce (4:3)</PresentationFormat>
  <Paragraphs>610</Paragraphs>
  <Slides>28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Výchozí návrh</vt:lpstr>
      <vt:lpstr>Prezentace aplikace PowerPoint</vt:lpstr>
      <vt:lpstr>Projekt Inovační vouchery  v Olomouckém kraji – II. etapa</vt:lpstr>
      <vt:lpstr>Projekt Inovační vouchery  v Olomouckém kraji – II. etapa</vt:lpstr>
      <vt:lpstr>Další formy spolupráce Olomouckého kraje  s podnikateli a VaV institucemi</vt:lpstr>
      <vt:lpstr>ROP NUTS II Střední Morava</vt:lpstr>
      <vt:lpstr>Projekt Inovační vouchery  v Olomouckém kraji – II. etapa</vt:lpstr>
      <vt:lpstr>Projekt Inovační vouchery  v Olomouckém kraji – II. etapa</vt:lpstr>
      <vt:lpstr>Finanční rámec projektu</vt:lpstr>
      <vt:lpstr>Finanční rámec projektu</vt:lpstr>
      <vt:lpstr>Spolupracující VaV instituce</vt:lpstr>
      <vt:lpstr>Podporované aktivity</vt:lpstr>
      <vt:lpstr>Podporované aktivity</vt:lpstr>
      <vt:lpstr>Odvětvové vymezení</vt:lpstr>
      <vt:lpstr>Odvětvové vymezení</vt:lpstr>
      <vt:lpstr>Úspěšnost projektu</vt:lpstr>
      <vt:lpstr>Nositelé inovačních voucherů</vt:lpstr>
      <vt:lpstr>Nositelé inovačních voucherů</vt:lpstr>
      <vt:lpstr>Nositelé inovačních voucherů</vt:lpstr>
      <vt:lpstr>Nositelé inovačních voucherů</vt:lpstr>
      <vt:lpstr>Nositelé inovačních voucherů</vt:lpstr>
      <vt:lpstr>Hodnocení projektu nositeli inovačních voucherů</vt:lpstr>
      <vt:lpstr>Zapojení nositelů inovačních voucherů a VaV institucí po  dobu zajištění udržitelnosti projektu</vt:lpstr>
      <vt:lpstr>Programové období 2014-2020</vt:lpstr>
      <vt:lpstr>Programové období 2014-2020</vt:lpstr>
      <vt:lpstr>Programové období 2014-2020</vt:lpstr>
      <vt:lpstr>Inovační vouchery  v Olomouckém kraji</vt:lpstr>
      <vt:lpstr>Inovační vouchery  v Olomouckém kraji</vt:lpstr>
      <vt:lpstr>Prezentace aplikace PowerPoint</vt:lpstr>
    </vt:vector>
  </TitlesOfParts>
  <Company>KÚOK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Heinisch Petr</dc:creator>
  <cp:lastModifiedBy>Heinisch Petr</cp:lastModifiedBy>
  <cp:revision>295</cp:revision>
  <cp:lastPrinted>2015-06-17T11:12:27Z</cp:lastPrinted>
  <dcterms:created xsi:type="dcterms:W3CDTF">2008-04-28T11:39:29Z</dcterms:created>
  <dcterms:modified xsi:type="dcterms:W3CDTF">2015-06-17T11:13:39Z</dcterms:modified>
</cp:coreProperties>
</file>