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4228" r:id="rId3"/>
    <p:sldMasterId id="2147484243" r:id="rId4"/>
  </p:sldMasterIdLst>
  <p:notesMasterIdLst>
    <p:notesMasterId r:id="rId27"/>
  </p:notesMasterIdLst>
  <p:handoutMasterIdLst>
    <p:handoutMasterId r:id="rId28"/>
  </p:handoutMasterIdLst>
  <p:sldIdLst>
    <p:sldId id="256" r:id="rId5"/>
    <p:sldId id="375" r:id="rId6"/>
    <p:sldId id="376" r:id="rId7"/>
    <p:sldId id="377" r:id="rId8"/>
    <p:sldId id="378" r:id="rId9"/>
    <p:sldId id="381" r:id="rId10"/>
    <p:sldId id="404" r:id="rId11"/>
    <p:sldId id="410" r:id="rId12"/>
    <p:sldId id="379" r:id="rId13"/>
    <p:sldId id="405" r:id="rId14"/>
    <p:sldId id="386" r:id="rId15"/>
    <p:sldId id="411" r:id="rId16"/>
    <p:sldId id="412" r:id="rId17"/>
    <p:sldId id="418" r:id="rId18"/>
    <p:sldId id="419" r:id="rId19"/>
    <p:sldId id="420" r:id="rId20"/>
    <p:sldId id="392" r:id="rId21"/>
    <p:sldId id="423" r:id="rId22"/>
    <p:sldId id="424" r:id="rId23"/>
    <p:sldId id="396" r:id="rId24"/>
    <p:sldId id="421" r:id="rId25"/>
    <p:sldId id="406" r:id="rId26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3366CC"/>
    <a:srgbClr val="006699"/>
    <a:srgbClr val="33CC33"/>
    <a:srgbClr val="EE6832"/>
    <a:srgbClr val="CC3300"/>
    <a:srgbClr val="99AFC8"/>
    <a:srgbClr val="A5B9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4342" autoAdjust="0"/>
  </p:normalViewPr>
  <p:slideViewPr>
    <p:cSldViewPr>
      <p:cViewPr>
        <p:scale>
          <a:sx n="90" d="100"/>
          <a:sy n="90" d="100"/>
        </p:scale>
        <p:origin x="-1284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87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defTabSz="88265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 defTabSz="88265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defTabSz="88265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 defTabSz="882650">
              <a:defRPr sz="1200">
                <a:cs typeface="+mn-cs"/>
              </a:defRPr>
            </a:lvl1pPr>
          </a:lstStyle>
          <a:p>
            <a:pPr>
              <a:defRPr/>
            </a:pPr>
            <a:fld id="{59F4E6FF-4624-4338-A71C-483F81035B0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10001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cs typeface="+mn-cs"/>
              </a:defRPr>
            </a:lvl1pPr>
          </a:lstStyle>
          <a:p>
            <a:pPr>
              <a:defRPr/>
            </a:pPr>
            <a:fld id="{66719BEB-2DC7-402E-A5F2-35F56DD8CA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17192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58B0C3-03BF-47A1-A994-9D281578E9E5}" type="slidenum">
              <a:rPr lang="cs-CZ" smtClean="0"/>
              <a:pPr>
                <a:defRPr/>
              </a:pPr>
              <a:t>1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80DA16-1CB1-4485-8E59-E2BE611539E6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18659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027A36-BB06-4FD2-A2DB-361DDF45DE54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A3E634-61F7-4C99-8571-4999FD532E59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A3E634-61F7-4C99-8571-4999FD532E59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A3E634-61F7-4C99-8571-4999FD532E59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A3E634-61F7-4C99-8571-4999FD532E59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A3E634-61F7-4C99-8571-4999FD532E59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A3E634-61F7-4C99-8571-4999FD532E59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B1C37-C5C1-40B3-86E0-F76A953898A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B1C37-C5C1-40B3-86E0-F76A953898AF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32CE07-4697-4CF1-AB0D-3F222A73136E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5B187-4FFA-4C06-B7F7-EE1439BFB292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A3E634-61F7-4C99-8571-4999FD532E59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367A9B-8896-4708-9A1E-CA0195B45DF9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DD19ED-8A8E-4D86-AC6C-7509C078235C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32A3A6-2588-4CE5-9B4B-869E9540E7EA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6D88A-F7B0-4DAA-BB33-30D0BEC4F756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80DA16-1CB1-4485-8E59-E2BE611539E6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73695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C31E7F-8D9E-422F-9BFF-A123626B0D22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C31E7F-8D9E-422F-9BFF-A123626B0D22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7" descr="Útvar transfetu technologií VUT v Brně"/>
          <p:cNvSpPr txBox="1">
            <a:spLocks noChangeArrowheads="1"/>
          </p:cNvSpPr>
          <p:nvPr/>
        </p:nvSpPr>
        <p:spPr bwMode="auto">
          <a:xfrm>
            <a:off x="1150938" y="0"/>
            <a:ext cx="7989887" cy="581025"/>
          </a:xfrm>
          <a:prstGeom prst="rect">
            <a:avLst/>
          </a:prstGeom>
          <a:solidFill>
            <a:srgbClr val="F2F5F8"/>
          </a:solidFill>
          <a:ln>
            <a:noFill/>
          </a:ln>
          <a:extLst/>
        </p:spPr>
        <p:txBody>
          <a:bodyPr lIns="360000" tIns="108000" rIns="360000" b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sz="2400" smtClean="0">
                <a:solidFill>
                  <a:srgbClr val="003775"/>
                </a:solidFill>
                <a:latin typeface="Century Gothic" pitchFamily="34" charset="0"/>
              </a:rPr>
              <a:t>Útvar transferu technologií VUT v Brně</a:t>
            </a:r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1349375" y="755650"/>
            <a:ext cx="539750" cy="863600"/>
            <a:chOff x="793" y="430"/>
            <a:chExt cx="340" cy="544"/>
          </a:xfrm>
        </p:grpSpPr>
        <p:sp>
          <p:nvSpPr>
            <p:cNvPr id="6" name="Rectangle 39" descr="Dekorace designu"/>
            <p:cNvSpPr>
              <a:spLocks noChangeAspect="1" noChangeArrowheads="1"/>
            </p:cNvSpPr>
            <p:nvPr userDrawn="1"/>
          </p:nvSpPr>
          <p:spPr bwMode="auto">
            <a:xfrm>
              <a:off x="793" y="430"/>
              <a:ext cx="136" cy="136"/>
            </a:xfrm>
            <a:prstGeom prst="rect">
              <a:avLst/>
            </a:prstGeom>
            <a:solidFill>
              <a:srgbClr val="00377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Rectangle 40" descr="Dekorace designu"/>
            <p:cNvSpPr>
              <a:spLocks noChangeAspect="1" noChangeArrowheads="1"/>
            </p:cNvSpPr>
            <p:nvPr userDrawn="1"/>
          </p:nvSpPr>
          <p:spPr bwMode="auto">
            <a:xfrm>
              <a:off x="974" y="566"/>
              <a:ext cx="159" cy="159"/>
            </a:xfrm>
            <a:prstGeom prst="rect">
              <a:avLst/>
            </a:prstGeom>
            <a:solidFill>
              <a:srgbClr val="4D739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" name="Rectangle 41" descr="Dekorace designu"/>
            <p:cNvSpPr>
              <a:spLocks noChangeAspect="1" noChangeArrowheads="1"/>
            </p:cNvSpPr>
            <p:nvPr userDrawn="1"/>
          </p:nvSpPr>
          <p:spPr bwMode="auto">
            <a:xfrm>
              <a:off x="827" y="793"/>
              <a:ext cx="181" cy="181"/>
            </a:xfrm>
            <a:prstGeom prst="rect">
              <a:avLst/>
            </a:prstGeom>
            <a:solidFill>
              <a:srgbClr val="99AFC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9" name="Rectangle 42" descr="Gradientní proužek"/>
          <p:cNvSpPr>
            <a:spLocks noChangeArrowheads="1"/>
          </p:cNvSpPr>
          <p:nvPr/>
        </p:nvSpPr>
        <p:spPr bwMode="auto">
          <a:xfrm>
            <a:off x="1150938" y="2608263"/>
            <a:ext cx="7993062" cy="714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377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" name="Line 43" descr="Proužek - autor"/>
          <p:cNvSpPr>
            <a:spLocks noChangeShapeType="1"/>
          </p:cNvSpPr>
          <p:nvPr/>
        </p:nvSpPr>
        <p:spPr bwMode="auto">
          <a:xfrm>
            <a:off x="4826000" y="4660900"/>
            <a:ext cx="4318000" cy="0"/>
          </a:xfrm>
          <a:prstGeom prst="line">
            <a:avLst/>
          </a:prstGeom>
          <a:noFill/>
          <a:ln w="25400">
            <a:solidFill>
              <a:srgbClr val="003775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 rot="10800000">
            <a:off x="8402638" y="5380038"/>
            <a:ext cx="539750" cy="863600"/>
            <a:chOff x="793" y="430"/>
            <a:chExt cx="340" cy="544"/>
          </a:xfrm>
        </p:grpSpPr>
        <p:sp>
          <p:nvSpPr>
            <p:cNvPr id="12" name="Rectangle 54" descr="Dekorace designu"/>
            <p:cNvSpPr>
              <a:spLocks noChangeAspect="1" noChangeArrowheads="1"/>
            </p:cNvSpPr>
            <p:nvPr userDrawn="1"/>
          </p:nvSpPr>
          <p:spPr bwMode="auto">
            <a:xfrm>
              <a:off x="793" y="430"/>
              <a:ext cx="136" cy="136"/>
            </a:xfrm>
            <a:prstGeom prst="rect">
              <a:avLst/>
            </a:prstGeom>
            <a:solidFill>
              <a:srgbClr val="00377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" name="Rectangle 55" descr="Dekorace designu"/>
            <p:cNvSpPr>
              <a:spLocks noChangeAspect="1" noChangeArrowheads="1"/>
            </p:cNvSpPr>
            <p:nvPr userDrawn="1"/>
          </p:nvSpPr>
          <p:spPr bwMode="auto">
            <a:xfrm>
              <a:off x="1010" y="602"/>
              <a:ext cx="159" cy="159"/>
            </a:xfrm>
            <a:prstGeom prst="rect">
              <a:avLst/>
            </a:prstGeom>
            <a:solidFill>
              <a:srgbClr val="4D739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" name="Rectangle 56" descr="Dekorace designu"/>
            <p:cNvSpPr>
              <a:spLocks noChangeAspect="1" noChangeArrowheads="1"/>
            </p:cNvSpPr>
            <p:nvPr userDrawn="1"/>
          </p:nvSpPr>
          <p:spPr bwMode="auto">
            <a:xfrm>
              <a:off x="899" y="829"/>
              <a:ext cx="181" cy="181"/>
            </a:xfrm>
            <a:prstGeom prst="rect">
              <a:avLst/>
            </a:prstGeom>
            <a:solidFill>
              <a:srgbClr val="99AFC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pic>
        <p:nvPicPr>
          <p:cNvPr id="15" name="Picture 62" descr="Logotyp ÚTT VUT v Brně / připraven 12/2007 / Ing. Jiří Vízdal, Ph.D. (http://vizdal.wz.cz/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0" y="755650"/>
            <a:ext cx="1439863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1222375" y="6505575"/>
            <a:ext cx="647700" cy="288925"/>
            <a:chOff x="1858" y="4110"/>
            <a:chExt cx="408" cy="182"/>
          </a:xfrm>
        </p:grpSpPr>
        <p:sp>
          <p:nvSpPr>
            <p:cNvPr id="17" name="AutoShape 35" descr="Šipka 3 - upozornění / připravena 12/2007 / Ing. Jiří Vízdal, Ph.D. (http://vizdal.wz.cz/)"/>
            <p:cNvSpPr>
              <a:spLocks noChangeAspect="1" noChangeArrowheads="1"/>
            </p:cNvSpPr>
            <p:nvPr userDrawn="1"/>
          </p:nvSpPr>
          <p:spPr bwMode="auto">
            <a:xfrm>
              <a:off x="2085" y="4110"/>
              <a:ext cx="181" cy="182"/>
            </a:xfrm>
            <a:prstGeom prst="chevron">
              <a:avLst>
                <a:gd name="adj" fmla="val 69116"/>
              </a:avLst>
            </a:prstGeom>
            <a:solidFill>
              <a:srgbClr val="FCFDF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" name="AutoShape 36" descr="Šipka 2 - upozornění / připravena 12/2007 / Ing. Jiří Vízdal, Ph.D. (http://vizdal.wz.cz/)"/>
            <p:cNvSpPr>
              <a:spLocks noChangeAspect="1" noChangeArrowheads="1"/>
            </p:cNvSpPr>
            <p:nvPr userDrawn="1"/>
          </p:nvSpPr>
          <p:spPr bwMode="auto">
            <a:xfrm>
              <a:off x="1973" y="4110"/>
              <a:ext cx="181" cy="182"/>
            </a:xfrm>
            <a:prstGeom prst="chevron">
              <a:avLst>
                <a:gd name="adj" fmla="val 69116"/>
              </a:avLst>
            </a:prstGeom>
            <a:solidFill>
              <a:srgbClr val="F6F8F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" name="AutoShape 37" descr="Šipka 1 - upozornění / připravena 12/2007 / Ing. Jiří Vízdal, Ph.D. (http://vizdal.wz.cz/)"/>
            <p:cNvSpPr>
              <a:spLocks noChangeAspect="1" noChangeArrowheads="1"/>
            </p:cNvSpPr>
            <p:nvPr userDrawn="1"/>
          </p:nvSpPr>
          <p:spPr bwMode="auto">
            <a:xfrm>
              <a:off x="1858" y="4110"/>
              <a:ext cx="181" cy="182"/>
            </a:xfrm>
            <a:prstGeom prst="chevron">
              <a:avLst>
                <a:gd name="adj" fmla="val 69116"/>
              </a:avLst>
            </a:prstGeom>
            <a:solidFill>
              <a:srgbClr val="F2F5F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grpSp>
        <p:nvGrpSpPr>
          <p:cNvPr id="20" name="Group 48"/>
          <p:cNvGrpSpPr>
            <a:grpSpLocks/>
          </p:cNvGrpSpPr>
          <p:nvPr/>
        </p:nvGrpSpPr>
        <p:grpSpPr bwMode="auto">
          <a:xfrm>
            <a:off x="0" y="0"/>
            <a:ext cx="1155700" cy="6859588"/>
            <a:chOff x="0" y="0"/>
            <a:chExt cx="728" cy="4321"/>
          </a:xfrm>
        </p:grpSpPr>
        <p:sp>
          <p:nvSpPr>
            <p:cNvPr id="21" name="Rectangle 44" descr="Proužek - design"/>
            <p:cNvSpPr>
              <a:spLocks noChangeArrowheads="1"/>
            </p:cNvSpPr>
            <p:nvPr userDrawn="1"/>
          </p:nvSpPr>
          <p:spPr bwMode="auto">
            <a:xfrm>
              <a:off x="0" y="0"/>
              <a:ext cx="227" cy="4321"/>
            </a:xfrm>
            <a:prstGeom prst="rect">
              <a:avLst/>
            </a:prstGeom>
            <a:solidFill>
              <a:srgbClr val="00377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2" name="Rectangle 45" descr="Proužek - design"/>
            <p:cNvSpPr>
              <a:spLocks noChangeArrowheads="1"/>
            </p:cNvSpPr>
            <p:nvPr userDrawn="1"/>
          </p:nvSpPr>
          <p:spPr bwMode="auto">
            <a:xfrm>
              <a:off x="249" y="0"/>
              <a:ext cx="227" cy="4321"/>
            </a:xfrm>
            <a:prstGeom prst="rect">
              <a:avLst/>
            </a:prstGeom>
            <a:solidFill>
              <a:srgbClr val="4D739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3" name="Rectangle 46" descr="Proužek - design"/>
            <p:cNvSpPr>
              <a:spLocks noChangeArrowheads="1"/>
            </p:cNvSpPr>
            <p:nvPr userDrawn="1"/>
          </p:nvSpPr>
          <p:spPr bwMode="auto">
            <a:xfrm>
              <a:off x="501" y="0"/>
              <a:ext cx="227" cy="4321"/>
            </a:xfrm>
            <a:prstGeom prst="rect">
              <a:avLst/>
            </a:prstGeom>
            <a:solidFill>
              <a:srgbClr val="99AFC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47135" name="Rectangle 31"/>
          <p:cNvSpPr>
            <a:spLocks noGrp="1" noChangeArrowheads="1"/>
          </p:cNvSpPr>
          <p:nvPr>
            <p:ph type="ctrTitle"/>
          </p:nvPr>
        </p:nvSpPr>
        <p:spPr>
          <a:xfrm>
            <a:off x="1150938" y="2716213"/>
            <a:ext cx="7989887" cy="854075"/>
          </a:xfrm>
          <a:noFill/>
        </p:spPr>
        <p:txBody>
          <a:bodyPr lIns="540000" tIns="0" rIns="540000" bIns="0">
            <a:spAutoFit/>
          </a:bodyPr>
          <a:lstStyle>
            <a:lvl1pPr>
              <a:defRPr sz="2800">
                <a:solidFill>
                  <a:srgbClr val="003775"/>
                </a:solidFill>
                <a:latin typeface="Century Gothic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47136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4826000" y="4714875"/>
            <a:ext cx="4318000" cy="585788"/>
          </a:xfrm>
          <a:ln w="9525" cmpd="sng"/>
        </p:spPr>
        <p:txBody>
          <a:bodyPr lIns="0" tIns="36000"/>
          <a:lstStyle>
            <a:lvl1pPr marL="0" indent="0">
              <a:buFont typeface="Wingdings" pitchFamily="2" charset="2"/>
              <a:buNone/>
              <a:defRPr sz="1800" b="1">
                <a:latin typeface="Century Gothic" pitchFamily="34" charset="0"/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4" name="Rectangle 33"/>
          <p:cNvSpPr>
            <a:spLocks noGrp="1" noChangeArrowheads="1"/>
          </p:cNvSpPr>
          <p:nvPr>
            <p:ph type="ftr" sz="quarter" idx="10"/>
          </p:nvPr>
        </p:nvSpPr>
        <p:spPr>
          <a:xfrm>
            <a:off x="1150938" y="6434138"/>
            <a:ext cx="7989887" cy="449262"/>
          </a:xfrm>
        </p:spPr>
        <p:txBody>
          <a:bodyPr rIns="180000"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EFC43-EF1D-4C58-8128-452AD67E80F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6413" y="34925"/>
            <a:ext cx="2284412" cy="60102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0" y="34925"/>
            <a:ext cx="6704013" cy="60102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D701-0984-482C-A489-D70EFA73FE5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4925"/>
            <a:ext cx="8259763" cy="5762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0" y="1079500"/>
            <a:ext cx="9140825" cy="4965700"/>
          </a:xfrm>
        </p:spPr>
        <p:txBody>
          <a:bodyPr/>
          <a:lstStyle/>
          <a:p>
            <a:pPr lvl="0"/>
            <a:endParaRPr lang="cs-CZ" noProof="0" dirty="0" smtClean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61012-532E-4A83-9CD9-CB0D1815701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0" descr="promote_pp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90550"/>
            <a:ext cx="9180513" cy="762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>
            <a:spLocks noChangeArrowheads="1"/>
          </p:cNvSpPr>
          <p:nvPr userDrawn="1"/>
        </p:nvSpPr>
        <p:spPr bwMode="auto">
          <a:xfrm>
            <a:off x="642938" y="3681413"/>
            <a:ext cx="3786187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2800" b="1" smtClean="0">
                <a:solidFill>
                  <a:schemeClr val="bg1"/>
                </a:solidFill>
                <a:latin typeface="Trebuchet MS" pitchFamily="34" charset="0"/>
              </a:rPr>
              <a:t>NÁZEV PREZENTACE</a:t>
            </a:r>
          </a:p>
        </p:txBody>
      </p:sp>
      <p:sp>
        <p:nvSpPr>
          <p:cNvPr id="6" name="TextovéPole 5"/>
          <p:cNvSpPr txBox="1">
            <a:spLocks noChangeArrowheads="1"/>
          </p:cNvSpPr>
          <p:nvPr userDrawn="1"/>
        </p:nvSpPr>
        <p:spPr bwMode="auto">
          <a:xfrm>
            <a:off x="642938" y="4362450"/>
            <a:ext cx="3786187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2400" b="1" smtClean="0">
                <a:solidFill>
                  <a:schemeClr val="bg1"/>
                </a:solidFill>
                <a:latin typeface="Trebuchet MS" pitchFamily="34" charset="0"/>
              </a:rPr>
              <a:t>Jméno přednášejícího</a:t>
            </a:r>
          </a:p>
        </p:txBody>
      </p:sp>
      <p:sp>
        <p:nvSpPr>
          <p:cNvPr id="7" name="TextovéPole 6"/>
          <p:cNvSpPr txBox="1">
            <a:spLocks noChangeArrowheads="1"/>
          </p:cNvSpPr>
          <p:nvPr userDrawn="1"/>
        </p:nvSpPr>
        <p:spPr bwMode="auto">
          <a:xfrm>
            <a:off x="642938" y="5253038"/>
            <a:ext cx="3786187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2400" smtClean="0">
                <a:solidFill>
                  <a:schemeClr val="bg1"/>
                </a:solidFill>
                <a:latin typeface="Trebuchet MS" pitchFamily="34" charset="0"/>
              </a:rPr>
              <a:t>datum, místo</a:t>
            </a:r>
          </a:p>
        </p:txBody>
      </p:sp>
      <p:sp>
        <p:nvSpPr>
          <p:cNvPr id="8" name="Zaoblený obdélník 7"/>
          <p:cNvSpPr/>
          <p:nvPr userDrawn="1"/>
        </p:nvSpPr>
        <p:spPr>
          <a:xfrm>
            <a:off x="750067" y="4429132"/>
            <a:ext cx="7643866" cy="1643074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23000">
                <a:srgbClr val="E6E6E6">
                  <a:alpha val="44000"/>
                </a:srgbClr>
              </a:gs>
            </a:gsLst>
            <a:lin ang="16200000" scaled="0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843738" cy="15001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9DEC0-06EF-45D8-94A5-064FFCE57523}" type="datetimeFigureOut">
              <a:rPr lang="cs-CZ"/>
              <a:pPr>
                <a:defRPr/>
              </a:pPr>
              <a:t>19.6.2015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34268-2D9A-43F4-8B79-BDC08DF0A3A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391795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70350" y="1079500"/>
            <a:ext cx="3919538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40AD9-E471-4AC7-9D43-375EB66A8A2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5992813" y="34925"/>
            <a:ext cx="1997075" cy="60102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0" y="34925"/>
            <a:ext cx="5840413" cy="60102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0" y="0"/>
            <a:ext cx="9144000" cy="6850063"/>
            <a:chOff x="0" y="0"/>
            <a:chExt cx="5760" cy="4315"/>
          </a:xfrm>
        </p:grpSpPr>
        <p:pic>
          <p:nvPicPr>
            <p:cNvPr id="5" name="Picture 57" descr="Logotyp 7. RP / připraven 12/2007 / Ing. Jiří Vízdal, Ph.D. (http://vizdal.wz.cz/)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8" y="1609"/>
              <a:ext cx="2788" cy="2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7" descr="Patička ~ vlnka ~ / připravena 12/2007 / Ing. Jiří Vízdal, Ph.D. (http://vizdal.wz.cz/)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007498"/>
                </a:clrFrom>
                <a:clrTo>
                  <a:srgbClr val="00749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751"/>
              <a:ext cx="5760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1" descr="Zeměkoule s kontaktními body / připravena 12/2007 / Ing. Jiří Vízdal, Ph.D. (http://vizdal.wz.cz/)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0"/>
              <a:ext cx="3401" cy="1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5" descr="Logotyp RKO JM / připraven 12/2007 / Ing. Jiří Vízdal, Ph.D. (http://vizdal.wz.cz/)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007498"/>
                </a:clrFrom>
                <a:clrTo>
                  <a:srgbClr val="00749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0" y="102"/>
              <a:ext cx="1004" cy="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Line 54" descr="Vodící linka / autor prezentace"/>
          <p:cNvSpPr>
            <a:spLocks noChangeShapeType="1"/>
          </p:cNvSpPr>
          <p:nvPr/>
        </p:nvSpPr>
        <p:spPr bwMode="auto">
          <a:xfrm>
            <a:off x="0" y="3417888"/>
            <a:ext cx="4498975" cy="0"/>
          </a:xfrm>
          <a:prstGeom prst="line">
            <a:avLst/>
          </a:prstGeom>
          <a:noFill/>
          <a:ln w="63500" cmpd="dbl">
            <a:solidFill>
              <a:srgbClr val="00CAFA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Line 52" descr="Oddělovací čára / nadpis"/>
          <p:cNvSpPr>
            <a:spLocks noChangeShapeType="1"/>
          </p:cNvSpPr>
          <p:nvPr/>
        </p:nvSpPr>
        <p:spPr bwMode="auto">
          <a:xfrm>
            <a:off x="0" y="1619250"/>
            <a:ext cx="9144000" cy="0"/>
          </a:xfrm>
          <a:prstGeom prst="line">
            <a:avLst/>
          </a:prstGeom>
          <a:noFill/>
          <a:ln w="63500">
            <a:solidFill>
              <a:srgbClr val="FF7D2D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107950" y="6451600"/>
            <a:ext cx="647700" cy="288925"/>
            <a:chOff x="1858" y="3978"/>
            <a:chExt cx="408" cy="182"/>
          </a:xfrm>
        </p:grpSpPr>
        <p:sp>
          <p:nvSpPr>
            <p:cNvPr id="12" name="AutoShape 35" descr="Šipka 3 - upozornění / připravena 12/2007 / Ing. Jiří Vízdal, Ph.D. (http://vizdal.wz.cz/)"/>
            <p:cNvSpPr>
              <a:spLocks noChangeAspect="1" noChangeArrowheads="1"/>
            </p:cNvSpPr>
            <p:nvPr userDrawn="1"/>
          </p:nvSpPr>
          <p:spPr bwMode="auto">
            <a:xfrm>
              <a:off x="2085" y="3978"/>
              <a:ext cx="181" cy="182"/>
            </a:xfrm>
            <a:prstGeom prst="chevron">
              <a:avLst>
                <a:gd name="adj" fmla="val 69116"/>
              </a:avLst>
            </a:prstGeom>
            <a:solidFill>
              <a:srgbClr val="FFFFFF">
                <a:alpha val="3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" name="AutoShape 36" descr="Šipka 2 - upozornění / připravena 12/2007 / Ing. Jiří Vízdal, Ph.D. (http://vizdal.wz.cz/)"/>
            <p:cNvSpPr>
              <a:spLocks noChangeAspect="1" noChangeArrowheads="1"/>
            </p:cNvSpPr>
            <p:nvPr userDrawn="1"/>
          </p:nvSpPr>
          <p:spPr bwMode="auto">
            <a:xfrm>
              <a:off x="1973" y="3978"/>
              <a:ext cx="181" cy="182"/>
            </a:xfrm>
            <a:prstGeom prst="chevron">
              <a:avLst>
                <a:gd name="adj" fmla="val 69116"/>
              </a:avLst>
            </a:prstGeom>
            <a:solidFill>
              <a:srgbClr val="FFFF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" name="AutoShape 37" descr="Šipka 1 - upozornění / připravena 12/2007 / Ing. Jiří Vízdal, Ph.D. (http://vizdal.wz.cz/)"/>
            <p:cNvSpPr>
              <a:spLocks noChangeAspect="1" noChangeArrowheads="1"/>
            </p:cNvSpPr>
            <p:nvPr userDrawn="1"/>
          </p:nvSpPr>
          <p:spPr bwMode="auto">
            <a:xfrm>
              <a:off x="1858" y="3978"/>
              <a:ext cx="181" cy="182"/>
            </a:xfrm>
            <a:prstGeom prst="chevron">
              <a:avLst>
                <a:gd name="adj" fmla="val 69116"/>
              </a:avLst>
            </a:prstGeom>
            <a:solidFill>
              <a:srgbClr val="FFFFFF">
                <a:alpha val="1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47135" name="Rectangle 31"/>
          <p:cNvSpPr>
            <a:spLocks noGrp="1" noChangeArrowheads="1"/>
          </p:cNvSpPr>
          <p:nvPr>
            <p:ph type="ctrTitle"/>
          </p:nvPr>
        </p:nvSpPr>
        <p:spPr>
          <a:xfrm>
            <a:off x="0" y="1647825"/>
            <a:ext cx="9144000" cy="723900"/>
          </a:xfrm>
          <a:ln w="9525"/>
        </p:spPr>
        <p:txBody>
          <a:bodyPr lIns="324000" tIns="180000" rIns="324000" bIns="180000"/>
          <a:lstStyle>
            <a:lvl1pPr algn="l">
              <a:defRPr>
                <a:latin typeface="Century Gothic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47136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0" y="3454400"/>
            <a:ext cx="4498975" cy="431800"/>
          </a:xfrm>
          <a:ln w="9525" cmpd="sng"/>
        </p:spPr>
        <p:txBody>
          <a:bodyPr lIns="360000" tIns="72000" rIns="0" bIns="72000"/>
          <a:lstStyle>
            <a:lvl1pPr marL="0" indent="0" algn="r">
              <a:buFont typeface="Wingdings" pitchFamily="2" charset="2"/>
              <a:buNone/>
              <a:defRPr sz="1800" b="1">
                <a:latin typeface="Century Gothic" pitchFamily="34" charset="0"/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15" name="Rectangle 33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 lIns="864000"/>
          <a:lstStyle>
            <a:lvl1pPr>
              <a:defRPr b="1"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349-0AD7-41EA-857A-0D6575948AF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8668-5A58-45EB-9696-D247D5208CE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006475"/>
            <a:ext cx="44942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006475"/>
            <a:ext cx="44942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E1D9E-8CA3-4AFB-A26F-4BEADE77952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396D-896F-49E7-BFD4-FB3600A846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7AC43-6808-4095-9E1C-B80841A7BAA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C7B9F-8EFE-460A-9BA2-4B088832501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CF0C3-EE84-4F0E-AF14-FA73B7D2823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DC146-01CD-4147-8299-17DE1DE3C30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A4F87-C567-4E92-91DD-4AAF86C9E99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3EC59-DA7E-4E94-B9D3-FE3B3058B8B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6848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6848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0862A-4A54-473C-904D-6E12DA38A13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62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0" y="1006475"/>
            <a:ext cx="9140825" cy="4678363"/>
          </a:xfrm>
        </p:spPr>
        <p:txBody>
          <a:bodyPr/>
          <a:lstStyle/>
          <a:p>
            <a:pPr lvl="0"/>
            <a:r>
              <a:rPr lang="cs-CZ" noProof="0" dirty="0" smtClean="0"/>
              <a:t>Klepnutím na ikonu přidáte graf.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1343-5805-46A2-8719-7F603849304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4925"/>
            <a:ext cx="8259763" cy="5762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0" y="1079500"/>
            <a:ext cx="9140825" cy="4965700"/>
          </a:xfrm>
        </p:spPr>
        <p:txBody>
          <a:bodyPr/>
          <a:lstStyle/>
          <a:p>
            <a:pPr lvl="0"/>
            <a:endParaRPr lang="cs-CZ" noProof="0" dirty="0" smtClean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BBF26-4C8D-42BA-8A20-DCF5C14E7BE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5" name="Picture 5" descr="D:\zaloha\PROFIN\CI\logo profin m.jpg"/>
          <p:cNvPicPr>
            <a:picLocks noChangeAspect="1" noChangeArrowheads="1"/>
          </p:cNvPicPr>
          <p:nvPr userDrawn="1"/>
        </p:nvPicPr>
        <p:blipFill>
          <a:blip r:embed="rId2" cstate="print"/>
          <a:srcRect l="2328" t="7971"/>
          <a:stretch>
            <a:fillRect/>
          </a:stretch>
        </p:blipFill>
        <p:spPr bwMode="auto">
          <a:xfrm>
            <a:off x="357188" y="1398588"/>
            <a:ext cx="2997200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Skupina 8"/>
          <p:cNvGrpSpPr>
            <a:grpSpLocks/>
          </p:cNvGrpSpPr>
          <p:nvPr userDrawn="1"/>
        </p:nvGrpSpPr>
        <p:grpSpPr bwMode="auto">
          <a:xfrm>
            <a:off x="327025" y="5257800"/>
            <a:ext cx="8316913" cy="600075"/>
            <a:chOff x="0" y="0"/>
            <a:chExt cx="7929574" cy="571500"/>
          </a:xfrm>
        </p:grpSpPr>
        <p:pic>
          <p:nvPicPr>
            <p:cNvPr id="7" name="Picture 6" descr="D:\zaloha\PROFIN\web\Verze 04_prebarveniJina zluta\KOREKCE_15-02-10(sirka)\images\MENU_MAIN_aktuality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714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D:\zaloha\PROFIN\web\Verze 04_prebarveniJina zluta\KOREKCE_15-02-10(sirka)\images\MENU_MAIN_audi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4876" y="0"/>
              <a:ext cx="15240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D:\zaloha\PROFIN\web\Verze 04_prebarveniJina zluta\KOREKCE_15-02-10(sirka)\images\MENU_MAIN_financnirizeni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14678" y="0"/>
              <a:ext cx="15240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D:\zaloha\PROFIN\web\Verze 04_prebarveniJina zluta\KOREKCE_15-02-10(sirka)\images\MENU_MAIN_kurzy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14480" y="0"/>
              <a:ext cx="15240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D:\zaloha\PROFIN\web\Verze 04_prebarveniJina zluta\KOREKCE_15-02-10(sirka)\images\MENU_MAIN_poradna_blank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15074" y="0"/>
              <a:ext cx="1714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3" descr="D:\zaloha\PROFIN\web\Verze 04_prebarveniJina zluta\KOREKCE_15-02-10(sirka)\images\layout1_09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D:\zaloha\PROFIN\web\Verze 04_prebarveniJina zluta\KOREKCE_15-02-10(sirka)\images\layout1_09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57554" y="1928802"/>
            <a:ext cx="5100646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00430" y="3886200"/>
            <a:ext cx="4857784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98EB4-3685-4564-B803-32943CD471BE}" type="datetimeFigureOut">
              <a:rPr lang="cs-CZ"/>
              <a:pPr>
                <a:defRPr/>
              </a:pPr>
              <a:t>19.6.2015</a:t>
            </a:fld>
            <a:endParaRPr lang="cs-CZ" dirty="0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6620-9BE8-43D7-88B1-FD4C5DA88DA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096B-9ED8-46E8-842A-7E900B9B31DA}" type="datetimeFigureOut">
              <a:rPr lang="cs-CZ"/>
              <a:pPr>
                <a:defRPr/>
              </a:pPr>
              <a:t>19.6.2015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4CE77-18C1-4021-B17F-3741A451A2B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4213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079500"/>
            <a:ext cx="4494212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BEA6B-4168-41FB-A9D6-D46ACA5C14F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B008-82A9-42D7-AE09-C5D227093F9F}" type="datetimeFigureOut">
              <a:rPr lang="cs-CZ"/>
              <a:pPr>
                <a:defRPr/>
              </a:pPr>
              <a:t>19.6.2015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C0D24-CECA-4C0B-8F79-CA805E444EA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8DC23-E247-4F3D-83B0-8F975860ABF8}" type="datetimeFigureOut">
              <a:rPr lang="cs-CZ"/>
              <a:pPr>
                <a:defRPr/>
              </a:pPr>
              <a:t>19.6.2015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3DB1B-084F-4D76-8CE0-E2CF05ED6C9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D794C-62B7-4417-8762-CFA3DEEBF1AC}" type="datetimeFigureOut">
              <a:rPr lang="cs-CZ"/>
              <a:pPr>
                <a:defRPr/>
              </a:pPr>
              <a:t>19.6.2015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1A61A-2ED6-4B54-B17A-B6985FAF844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98EDA-D996-4055-AB3D-260CAD8406B8}" type="datetimeFigureOut">
              <a:rPr lang="cs-CZ"/>
              <a:pPr>
                <a:defRPr/>
              </a:pPr>
              <a:t>19.6.2015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6913-988F-4BA0-9781-2CC054E4EAB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E1978-B6AB-4366-87D0-A2B0336BA80F}" type="datetimeFigureOut">
              <a:rPr lang="cs-CZ"/>
              <a:pPr>
                <a:defRPr/>
              </a:pPr>
              <a:t>19.6.2015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81035-F8F1-4734-B639-27C519D566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04A5A-B232-4C17-9FDD-5A9BE144CF5E}" type="datetimeFigureOut">
              <a:rPr lang="cs-CZ"/>
              <a:pPr>
                <a:defRPr/>
              </a:pPr>
              <a:t>19.6.2015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8A302-D482-405B-802A-DAB90115792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 smtClean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F8CF1-FA5E-4925-B544-6506EC62076F}" type="datetimeFigureOut">
              <a:rPr lang="cs-CZ"/>
              <a:pPr>
                <a:defRPr/>
              </a:pPr>
              <a:t>19.6.2015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034C-81D4-4FB4-84DC-A43D7165296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ED75E-EC0B-4B99-B450-F9EE2DBC8915}" type="datetimeFigureOut">
              <a:rPr lang="cs-CZ"/>
              <a:pPr>
                <a:defRPr/>
              </a:pPr>
              <a:t>19.6.2015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A50A3-63AF-4F31-98AA-5AEB465249A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DB9F3-10DA-42F6-ADB1-960FE57BFD7E}" type="datetimeFigureOut">
              <a:rPr lang="cs-CZ"/>
              <a:pPr>
                <a:defRPr/>
              </a:pPr>
              <a:t>19.6.2015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C2DA4-86F7-42A0-90C9-EA5EFD5E3CC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0" descr="promote_pp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90550"/>
            <a:ext cx="9180513" cy="762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>
            <a:spLocks noChangeArrowheads="1"/>
          </p:cNvSpPr>
          <p:nvPr userDrawn="1"/>
        </p:nvSpPr>
        <p:spPr bwMode="auto">
          <a:xfrm>
            <a:off x="642938" y="3681413"/>
            <a:ext cx="3786187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2800" b="1" smtClean="0">
                <a:solidFill>
                  <a:schemeClr val="bg1"/>
                </a:solidFill>
                <a:latin typeface="Calibri" pitchFamily="34" charset="0"/>
              </a:rPr>
              <a:t>NÁZEV PREZENTACE</a:t>
            </a:r>
          </a:p>
        </p:txBody>
      </p:sp>
      <p:sp>
        <p:nvSpPr>
          <p:cNvPr id="6" name="TextovéPole 5"/>
          <p:cNvSpPr txBox="1">
            <a:spLocks noChangeArrowheads="1"/>
          </p:cNvSpPr>
          <p:nvPr userDrawn="1"/>
        </p:nvSpPr>
        <p:spPr bwMode="auto">
          <a:xfrm>
            <a:off x="642938" y="4362450"/>
            <a:ext cx="3786187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2400" b="1" smtClean="0">
                <a:solidFill>
                  <a:schemeClr val="bg1"/>
                </a:solidFill>
                <a:latin typeface="Calibri" pitchFamily="34" charset="0"/>
              </a:rPr>
              <a:t>Jméno přednášejícího</a:t>
            </a:r>
          </a:p>
        </p:txBody>
      </p:sp>
      <p:sp>
        <p:nvSpPr>
          <p:cNvPr id="7" name="TextovéPole 6"/>
          <p:cNvSpPr txBox="1">
            <a:spLocks noChangeArrowheads="1"/>
          </p:cNvSpPr>
          <p:nvPr userDrawn="1"/>
        </p:nvSpPr>
        <p:spPr bwMode="auto">
          <a:xfrm>
            <a:off x="642938" y="5253038"/>
            <a:ext cx="3786187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2400" smtClean="0">
                <a:solidFill>
                  <a:schemeClr val="bg1"/>
                </a:solidFill>
                <a:latin typeface="Calibri" pitchFamily="34" charset="0"/>
              </a:rPr>
              <a:t>datum, místo</a:t>
            </a:r>
          </a:p>
        </p:txBody>
      </p:sp>
      <p:sp>
        <p:nvSpPr>
          <p:cNvPr id="8" name="Zaoblený obdélník 7"/>
          <p:cNvSpPr/>
          <p:nvPr userDrawn="1"/>
        </p:nvSpPr>
        <p:spPr>
          <a:xfrm>
            <a:off x="750067" y="4429132"/>
            <a:ext cx="7643866" cy="1643074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23000">
                <a:srgbClr val="E6E6E6">
                  <a:alpha val="44000"/>
                </a:srgbClr>
              </a:gs>
            </a:gsLst>
            <a:lin ang="16200000" scaled="0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843738" cy="15001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D124D-55A0-44BE-ABAA-DE04B661723D}" type="datetimeFigureOut">
              <a:rPr lang="cs-CZ"/>
              <a:pPr>
                <a:defRPr/>
              </a:pPr>
              <a:t>19.6.2015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5C7B2-B513-43DB-8960-02222C7AF90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B126D-6242-48D2-8C14-7DA20507F58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4925"/>
            <a:ext cx="8259763" cy="5762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0" y="1079500"/>
            <a:ext cx="9140825" cy="4965700"/>
          </a:xfrm>
        </p:spPr>
        <p:txBody>
          <a:bodyPr/>
          <a:lstStyle/>
          <a:p>
            <a:pPr lvl="0"/>
            <a:endParaRPr lang="cs-CZ" noProof="0" dirty="0" smtClean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56B6A-ACD1-4520-971D-EF39BEC5636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D81BD-284E-436A-87F4-05596595C37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53125-F7A3-44DD-BA75-B69B9571310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1252A-C284-4083-A454-7FE79DC957E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78983-559A-4B4F-8612-ABB3CB3C738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7"/>
          <p:cNvGrpSpPr>
            <a:grpSpLocks/>
          </p:cNvGrpSpPr>
          <p:nvPr/>
        </p:nvGrpSpPr>
        <p:grpSpPr bwMode="auto">
          <a:xfrm rot="10800000">
            <a:off x="8402638" y="5380038"/>
            <a:ext cx="539750" cy="863600"/>
            <a:chOff x="793" y="430"/>
            <a:chExt cx="340" cy="544"/>
          </a:xfrm>
        </p:grpSpPr>
        <p:sp>
          <p:nvSpPr>
            <p:cNvPr id="1034" name="Rectangle 28" descr="Dekorace designu"/>
            <p:cNvSpPr>
              <a:spLocks noChangeAspect="1" noChangeArrowheads="1"/>
            </p:cNvSpPr>
            <p:nvPr userDrawn="1"/>
          </p:nvSpPr>
          <p:spPr bwMode="auto">
            <a:xfrm>
              <a:off x="793" y="430"/>
              <a:ext cx="136" cy="136"/>
            </a:xfrm>
            <a:prstGeom prst="rect">
              <a:avLst/>
            </a:prstGeom>
            <a:solidFill>
              <a:srgbClr val="6687A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5" name="Rectangle 29" descr="Dekorace designu"/>
            <p:cNvSpPr>
              <a:spLocks noChangeAspect="1" noChangeArrowheads="1"/>
            </p:cNvSpPr>
            <p:nvPr userDrawn="1"/>
          </p:nvSpPr>
          <p:spPr bwMode="auto">
            <a:xfrm>
              <a:off x="1010" y="602"/>
              <a:ext cx="159" cy="159"/>
            </a:xfrm>
            <a:prstGeom prst="rect">
              <a:avLst/>
            </a:prstGeom>
            <a:solidFill>
              <a:srgbClr val="B2C3D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6" name="Rectangle 30" descr="Dekorace designu"/>
            <p:cNvSpPr>
              <a:spLocks noChangeAspect="1" noChangeArrowheads="1"/>
            </p:cNvSpPr>
            <p:nvPr userDrawn="1"/>
          </p:nvSpPr>
          <p:spPr bwMode="auto">
            <a:xfrm>
              <a:off x="899" y="829"/>
              <a:ext cx="181" cy="181"/>
            </a:xfrm>
            <a:prstGeom prst="rect">
              <a:avLst/>
            </a:prstGeom>
            <a:solidFill>
              <a:srgbClr val="E5EBF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0825" cy="49657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vert="horz" wrap="square" lIns="720000" tIns="0" rIns="54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6096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34138"/>
            <a:ext cx="9144000" cy="449262"/>
          </a:xfrm>
          <a:prstGeom prst="rect">
            <a:avLst/>
          </a:prstGeom>
          <a:solidFill>
            <a:srgbClr val="E5EB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28000" tIns="108000" rIns="108000" bIns="10800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77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46097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34138"/>
            <a:ext cx="5397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108000" rIns="72000" bIns="10800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377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EE7C64-883A-48E8-B552-27C53ED2E02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030" name="Line 20" descr="Oddělovací linka"/>
          <p:cNvSpPr>
            <a:spLocks noChangeShapeType="1"/>
          </p:cNvSpPr>
          <p:nvPr/>
        </p:nvSpPr>
        <p:spPr bwMode="auto">
          <a:xfrm>
            <a:off x="539750" y="6505575"/>
            <a:ext cx="0" cy="287338"/>
          </a:xfrm>
          <a:prstGeom prst="line">
            <a:avLst/>
          </a:prstGeom>
          <a:noFill/>
          <a:ln w="12700">
            <a:solidFill>
              <a:srgbClr val="003775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05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0" y="34925"/>
            <a:ext cx="8259763" cy="576263"/>
          </a:xfrm>
          <a:prstGeom prst="rect">
            <a:avLst/>
          </a:prstGeom>
          <a:solidFill>
            <a:srgbClr val="003775"/>
          </a:solidFill>
          <a:ln w="9525">
            <a:noFill/>
            <a:miter lim="800000"/>
            <a:headEnd/>
            <a:tailEnd/>
          </a:ln>
        </p:spPr>
        <p:txBody>
          <a:bodyPr vert="horz" wrap="square" lIns="108000" tIns="72000" rIns="10800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2" name="Rectangle 23" descr="Gradientní proužek"/>
          <p:cNvSpPr>
            <a:spLocks noChangeArrowheads="1"/>
          </p:cNvSpPr>
          <p:nvPr/>
        </p:nvSpPr>
        <p:spPr bwMode="auto">
          <a:xfrm>
            <a:off x="0" y="647700"/>
            <a:ext cx="9144000" cy="714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377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2057" name="Picture 25" descr="Značka ÚTT VUT v Brně / připravena 12/2007 / Ing. Jiří Vízdal, Ph.D. (http://vizdal.wz.cz/)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94688" y="34925"/>
            <a:ext cx="8096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96" r:id="rId1"/>
    <p:sldLayoutId id="2147486163" r:id="rId2"/>
    <p:sldLayoutId id="2147486164" r:id="rId3"/>
    <p:sldLayoutId id="2147486165" r:id="rId4"/>
    <p:sldLayoutId id="2147486166" r:id="rId5"/>
    <p:sldLayoutId id="2147486167" r:id="rId6"/>
    <p:sldLayoutId id="2147486168" r:id="rId7"/>
    <p:sldLayoutId id="2147486169" r:id="rId8"/>
    <p:sldLayoutId id="2147486170" r:id="rId9"/>
    <p:sldLayoutId id="2147486171" r:id="rId10"/>
    <p:sldLayoutId id="2147486172" r:id="rId11"/>
    <p:sldLayoutId id="2147486173" r:id="rId12"/>
    <p:sldLayoutId id="214748619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775"/>
        </a:buClr>
        <a:buSzPct val="85000"/>
        <a:buFont typeface="Wingdings" pitchFamily="2" charset="2"/>
        <a:buChar char="q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775"/>
        </a:buClr>
        <a:buSzPct val="80000"/>
        <a:buFont typeface="Wingdings" pitchFamily="2" charset="2"/>
        <a:buChar char="Ø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775"/>
        </a:buClr>
        <a:buSzPct val="110000"/>
        <a:buChar char="•"/>
        <a:defRPr sz="2400">
          <a:solidFill>
            <a:schemeClr val="tx1"/>
          </a:solidFill>
          <a:latin typeface="+mn-lt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lr>
          <a:srgbClr val="003775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</a:defRPr>
      </a:lvl4pPr>
      <a:lvl5pPr marL="1873250" indent="-142875" algn="l" rtl="0" eaLnBrk="0" fontAlgn="base" hangingPunct="0">
        <a:spcBef>
          <a:spcPct val="20000"/>
        </a:spcBef>
        <a:spcAft>
          <a:spcPct val="0"/>
        </a:spcAft>
        <a:buClr>
          <a:srgbClr val="003775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5pPr>
      <a:lvl6pPr marL="2330450" indent="-142875" algn="l" rtl="0" fontAlgn="base">
        <a:spcBef>
          <a:spcPct val="20000"/>
        </a:spcBef>
        <a:spcAft>
          <a:spcPct val="0"/>
        </a:spcAft>
        <a:buClr>
          <a:srgbClr val="003775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6pPr>
      <a:lvl7pPr marL="2787650" indent="-142875" algn="l" rtl="0" fontAlgn="base">
        <a:spcBef>
          <a:spcPct val="20000"/>
        </a:spcBef>
        <a:spcAft>
          <a:spcPct val="0"/>
        </a:spcAft>
        <a:buClr>
          <a:srgbClr val="003775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7pPr>
      <a:lvl8pPr marL="3244850" indent="-142875" algn="l" rtl="0" fontAlgn="base">
        <a:spcBef>
          <a:spcPct val="20000"/>
        </a:spcBef>
        <a:spcAft>
          <a:spcPct val="0"/>
        </a:spcAft>
        <a:buClr>
          <a:srgbClr val="003775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8pPr>
      <a:lvl9pPr marL="3702050" indent="-142875" algn="l" rtl="0" fontAlgn="base">
        <a:spcBef>
          <a:spcPct val="20000"/>
        </a:spcBef>
        <a:spcAft>
          <a:spcPct val="0"/>
        </a:spcAft>
        <a:buClr>
          <a:srgbClr val="003775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5" descr="Logotyp ÚTT VUT v Brně / připraven 12/2007 / Ing. Jiří Vízdal, Ph.D. (http://vizdal.wz.cz/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4533900"/>
            <a:ext cx="1439862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23"/>
          <p:cNvGrpSpPr>
            <a:grpSpLocks/>
          </p:cNvGrpSpPr>
          <p:nvPr/>
        </p:nvGrpSpPr>
        <p:grpSpPr bwMode="auto">
          <a:xfrm>
            <a:off x="142875" y="755650"/>
            <a:ext cx="539750" cy="863600"/>
            <a:chOff x="793" y="430"/>
            <a:chExt cx="340" cy="544"/>
          </a:xfrm>
        </p:grpSpPr>
        <p:sp>
          <p:nvSpPr>
            <p:cNvPr id="2064" name="Rectangle 24" descr="Dekorace designu"/>
            <p:cNvSpPr>
              <a:spLocks noChangeAspect="1" noChangeArrowheads="1"/>
            </p:cNvSpPr>
            <p:nvPr userDrawn="1"/>
          </p:nvSpPr>
          <p:spPr bwMode="auto">
            <a:xfrm>
              <a:off x="793" y="430"/>
              <a:ext cx="136" cy="136"/>
            </a:xfrm>
            <a:prstGeom prst="rect">
              <a:avLst/>
            </a:prstGeom>
            <a:solidFill>
              <a:srgbClr val="00377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5" name="Rectangle 25" descr="Dekorace designu"/>
            <p:cNvSpPr>
              <a:spLocks noChangeAspect="1" noChangeArrowheads="1"/>
            </p:cNvSpPr>
            <p:nvPr userDrawn="1"/>
          </p:nvSpPr>
          <p:spPr bwMode="auto">
            <a:xfrm>
              <a:off x="974" y="566"/>
              <a:ext cx="159" cy="159"/>
            </a:xfrm>
            <a:prstGeom prst="rect">
              <a:avLst/>
            </a:prstGeom>
            <a:solidFill>
              <a:srgbClr val="4D739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6" name="Rectangle 26" descr="Dekorace designu"/>
            <p:cNvSpPr>
              <a:spLocks noChangeAspect="1" noChangeArrowheads="1"/>
            </p:cNvSpPr>
            <p:nvPr userDrawn="1"/>
          </p:nvSpPr>
          <p:spPr bwMode="auto">
            <a:xfrm>
              <a:off x="827" y="793"/>
              <a:ext cx="181" cy="181"/>
            </a:xfrm>
            <a:prstGeom prst="rect">
              <a:avLst/>
            </a:prstGeom>
            <a:solidFill>
              <a:srgbClr val="99AFC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grpSp>
        <p:nvGrpSpPr>
          <p:cNvPr id="3076" name="Group 27"/>
          <p:cNvGrpSpPr>
            <a:grpSpLocks/>
          </p:cNvGrpSpPr>
          <p:nvPr/>
        </p:nvGrpSpPr>
        <p:grpSpPr bwMode="auto">
          <a:xfrm rot="10800000">
            <a:off x="7269163" y="5380038"/>
            <a:ext cx="539750" cy="863600"/>
            <a:chOff x="793" y="430"/>
            <a:chExt cx="340" cy="544"/>
          </a:xfrm>
        </p:grpSpPr>
        <p:sp>
          <p:nvSpPr>
            <p:cNvPr id="2061" name="Rectangle 28" descr="Dekorace designu"/>
            <p:cNvSpPr>
              <a:spLocks noChangeAspect="1" noChangeArrowheads="1"/>
            </p:cNvSpPr>
            <p:nvPr userDrawn="1"/>
          </p:nvSpPr>
          <p:spPr bwMode="auto">
            <a:xfrm>
              <a:off x="793" y="430"/>
              <a:ext cx="136" cy="136"/>
            </a:xfrm>
            <a:prstGeom prst="rect">
              <a:avLst/>
            </a:prstGeom>
            <a:solidFill>
              <a:srgbClr val="00377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2" name="Rectangle 29" descr="Dekorace designu"/>
            <p:cNvSpPr>
              <a:spLocks noChangeAspect="1" noChangeArrowheads="1"/>
            </p:cNvSpPr>
            <p:nvPr userDrawn="1"/>
          </p:nvSpPr>
          <p:spPr bwMode="auto">
            <a:xfrm>
              <a:off x="1010" y="602"/>
              <a:ext cx="159" cy="159"/>
            </a:xfrm>
            <a:prstGeom prst="rect">
              <a:avLst/>
            </a:prstGeom>
            <a:solidFill>
              <a:srgbClr val="4D739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3" name="Rectangle 30" descr="Dekorace designu"/>
            <p:cNvSpPr>
              <a:spLocks noChangeAspect="1" noChangeArrowheads="1"/>
            </p:cNvSpPr>
            <p:nvPr userDrawn="1"/>
          </p:nvSpPr>
          <p:spPr bwMode="auto">
            <a:xfrm>
              <a:off x="899" y="829"/>
              <a:ext cx="181" cy="181"/>
            </a:xfrm>
            <a:prstGeom prst="rect">
              <a:avLst/>
            </a:prstGeom>
            <a:solidFill>
              <a:srgbClr val="99AFC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307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34925"/>
            <a:ext cx="7985125" cy="576263"/>
          </a:xfrm>
          <a:prstGeom prst="rect">
            <a:avLst/>
          </a:prstGeom>
          <a:solidFill>
            <a:srgbClr val="003775"/>
          </a:solidFill>
          <a:ln w="9525">
            <a:noFill/>
            <a:miter lim="800000"/>
            <a:headEnd/>
            <a:tailEnd/>
          </a:ln>
        </p:spPr>
        <p:txBody>
          <a:bodyPr vert="horz" wrap="square" lIns="108000" tIns="72000" rIns="10800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4" name="Rectangle 12" descr="Gradientní proužek 1"/>
          <p:cNvSpPr>
            <a:spLocks noChangeArrowheads="1"/>
          </p:cNvSpPr>
          <p:nvPr/>
        </p:nvSpPr>
        <p:spPr bwMode="auto">
          <a:xfrm>
            <a:off x="0" y="647700"/>
            <a:ext cx="7985125" cy="714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377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34138"/>
            <a:ext cx="7985125" cy="449262"/>
          </a:xfrm>
          <a:prstGeom prst="rect">
            <a:avLst/>
          </a:prstGeom>
          <a:solidFill>
            <a:srgbClr val="E5EB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108000" rIns="360000" bIns="10800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377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7989888" cy="49657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vert="horz" wrap="square" lIns="900000" tIns="0" rIns="72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grpSp>
        <p:nvGrpSpPr>
          <p:cNvPr id="3081" name="Group 34"/>
          <p:cNvGrpSpPr>
            <a:grpSpLocks/>
          </p:cNvGrpSpPr>
          <p:nvPr/>
        </p:nvGrpSpPr>
        <p:grpSpPr bwMode="auto">
          <a:xfrm>
            <a:off x="7988300" y="0"/>
            <a:ext cx="1154113" cy="6859588"/>
            <a:chOff x="5032" y="0"/>
            <a:chExt cx="727" cy="4321"/>
          </a:xfrm>
        </p:grpSpPr>
        <p:sp>
          <p:nvSpPr>
            <p:cNvPr id="2058" name="Rectangle 20" descr="Proužek - design"/>
            <p:cNvSpPr>
              <a:spLocks noChangeArrowheads="1"/>
            </p:cNvSpPr>
            <p:nvPr userDrawn="1"/>
          </p:nvSpPr>
          <p:spPr bwMode="auto">
            <a:xfrm rot="10800000">
              <a:off x="5532" y="0"/>
              <a:ext cx="227" cy="4321"/>
            </a:xfrm>
            <a:prstGeom prst="rect">
              <a:avLst/>
            </a:prstGeom>
            <a:solidFill>
              <a:srgbClr val="00377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9" name="Rectangle 21" descr="Proužek - design"/>
            <p:cNvSpPr>
              <a:spLocks noChangeArrowheads="1"/>
            </p:cNvSpPr>
            <p:nvPr userDrawn="1"/>
          </p:nvSpPr>
          <p:spPr bwMode="auto">
            <a:xfrm rot="10800000">
              <a:off x="5283" y="0"/>
              <a:ext cx="227" cy="4321"/>
            </a:xfrm>
            <a:prstGeom prst="rect">
              <a:avLst/>
            </a:prstGeom>
            <a:solidFill>
              <a:srgbClr val="4D739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0" name="Rectangle 22" descr="Proužek - design"/>
            <p:cNvSpPr>
              <a:spLocks noChangeArrowheads="1"/>
            </p:cNvSpPr>
            <p:nvPr userDrawn="1"/>
          </p:nvSpPr>
          <p:spPr bwMode="auto">
            <a:xfrm rot="10800000">
              <a:off x="5032" y="0"/>
              <a:ext cx="227" cy="4321"/>
            </a:xfrm>
            <a:prstGeom prst="rect">
              <a:avLst/>
            </a:prstGeom>
            <a:solidFill>
              <a:srgbClr val="99AFC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74" r:id="rId1"/>
    <p:sldLayoutId id="2147486175" r:id="rId2"/>
    <p:sldLayoutId id="2147486176" r:id="rId3"/>
    <p:sldLayoutId id="2147486177" r:id="rId4"/>
    <p:sldLayoutId id="2147486178" r:id="rId5"/>
    <p:sldLayoutId id="2147486179" r:id="rId6"/>
    <p:sldLayoutId id="2147486180" r:id="rId7"/>
    <p:sldLayoutId id="2147486181" r:id="rId8"/>
    <p:sldLayoutId id="2147486182" r:id="rId9"/>
    <p:sldLayoutId id="2147486183" r:id="rId10"/>
    <p:sldLayoutId id="21474861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775"/>
        </a:buClr>
        <a:buSzPct val="85000"/>
        <a:buFont typeface="Wingdings" pitchFamily="2" charset="2"/>
        <a:buChar char="q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775"/>
        </a:buClr>
        <a:buSzPct val="80000"/>
        <a:buFont typeface="Wingdings" pitchFamily="2" charset="2"/>
        <a:buChar char="Ø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775"/>
        </a:buClr>
        <a:buSzPct val="110000"/>
        <a:buChar char="•"/>
        <a:defRPr sz="2400">
          <a:solidFill>
            <a:schemeClr val="tx1"/>
          </a:solidFill>
          <a:latin typeface="+mn-lt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lr>
          <a:srgbClr val="003775"/>
        </a:buClr>
        <a:buSzPct val="110000"/>
        <a:buFont typeface="Arial" charset="0"/>
        <a:buChar char="»"/>
        <a:defRPr sz="1600">
          <a:solidFill>
            <a:schemeClr val="tx1"/>
          </a:solidFill>
          <a:latin typeface="+mn-lt"/>
        </a:defRPr>
      </a:lvl4pPr>
      <a:lvl5pPr marL="1873250" indent="-142875" algn="l" rtl="0" eaLnBrk="0" fontAlgn="base" hangingPunct="0">
        <a:spcBef>
          <a:spcPct val="20000"/>
        </a:spcBef>
        <a:spcAft>
          <a:spcPct val="0"/>
        </a:spcAft>
        <a:buClr>
          <a:srgbClr val="003775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5pPr>
      <a:lvl6pPr marL="2330450" indent="-142875" algn="l" rtl="0" fontAlgn="base">
        <a:spcBef>
          <a:spcPct val="20000"/>
        </a:spcBef>
        <a:spcAft>
          <a:spcPct val="0"/>
        </a:spcAft>
        <a:buClr>
          <a:srgbClr val="003775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6pPr>
      <a:lvl7pPr marL="2787650" indent="-142875" algn="l" rtl="0" fontAlgn="base">
        <a:spcBef>
          <a:spcPct val="20000"/>
        </a:spcBef>
        <a:spcAft>
          <a:spcPct val="0"/>
        </a:spcAft>
        <a:buClr>
          <a:srgbClr val="003775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7pPr>
      <a:lvl8pPr marL="3244850" indent="-142875" algn="l" rtl="0" fontAlgn="base">
        <a:spcBef>
          <a:spcPct val="20000"/>
        </a:spcBef>
        <a:spcAft>
          <a:spcPct val="0"/>
        </a:spcAft>
        <a:buClr>
          <a:srgbClr val="003775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8pPr>
      <a:lvl9pPr marL="3702050" indent="-142875" algn="l" rtl="0" fontAlgn="base">
        <a:spcBef>
          <a:spcPct val="20000"/>
        </a:spcBef>
        <a:spcAft>
          <a:spcPct val="0"/>
        </a:spcAft>
        <a:buClr>
          <a:srgbClr val="003775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4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1" descr="Patička ~ vlnka ~ / připravena 12/2007 / Ing. Jiří Vízdal, Ph.D. (http://vizdal.wz.cz/)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7498"/>
              </a:clrFrom>
              <a:clrTo>
                <a:srgbClr val="00749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954713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06475"/>
            <a:ext cx="9140825" cy="467836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vert="horz" wrap="square" lIns="720000" tIns="0" rIns="54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6096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91275"/>
            <a:ext cx="9144000" cy="468313"/>
          </a:xfrm>
          <a:prstGeom prst="rect">
            <a:avLst/>
          </a:prstGeom>
          <a:solidFill>
            <a:srgbClr val="00A4C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56000" tIns="100800" rIns="180000" bIns="3600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E-mail: vavrova@ro.vutbr.cz | Tel.: +420 541 144 223 | www.tt.vutbr.cz</a:t>
            </a:r>
          </a:p>
        </p:txBody>
      </p:sp>
      <p:sp>
        <p:nvSpPr>
          <p:cNvPr id="46097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91275"/>
            <a:ext cx="5397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100800" rIns="72000" bIns="7200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4785851-6F2E-40F9-9609-D015AB1701C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078" name="Line 20" descr="Oddělovací linka"/>
          <p:cNvSpPr>
            <a:spLocks noChangeShapeType="1"/>
          </p:cNvSpPr>
          <p:nvPr/>
        </p:nvSpPr>
        <p:spPr bwMode="auto">
          <a:xfrm>
            <a:off x="539750" y="6323013"/>
            <a:ext cx="0" cy="46831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10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6263"/>
          </a:xfrm>
          <a:prstGeom prst="rect">
            <a:avLst/>
          </a:prstGeom>
          <a:solidFill>
            <a:srgbClr val="EB5900"/>
          </a:solidFill>
          <a:ln w="25400">
            <a:noFill/>
            <a:miter lim="800000"/>
            <a:headEnd/>
            <a:tailEnd/>
          </a:ln>
        </p:spPr>
        <p:txBody>
          <a:bodyPr vert="horz" wrap="square" lIns="108000" tIns="72000" rIns="10800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80" name="Line 32" descr="Oddělovací čára / nadpis"/>
          <p:cNvSpPr>
            <a:spLocks noChangeShapeType="1"/>
          </p:cNvSpPr>
          <p:nvPr/>
        </p:nvSpPr>
        <p:spPr bwMode="auto">
          <a:xfrm>
            <a:off x="0" y="603250"/>
            <a:ext cx="9144000" cy="0"/>
          </a:xfrm>
          <a:prstGeom prst="line">
            <a:avLst/>
          </a:prstGeom>
          <a:noFill/>
          <a:ln w="63500">
            <a:solidFill>
              <a:srgbClr val="FF7D2D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98" r:id="rId1"/>
    <p:sldLayoutId id="2147486199" r:id="rId2"/>
    <p:sldLayoutId id="2147486200" r:id="rId3"/>
    <p:sldLayoutId id="2147486201" r:id="rId4"/>
    <p:sldLayoutId id="2147486202" r:id="rId5"/>
    <p:sldLayoutId id="2147486203" r:id="rId6"/>
    <p:sldLayoutId id="2147486204" r:id="rId7"/>
    <p:sldLayoutId id="2147486205" r:id="rId8"/>
    <p:sldLayoutId id="2147486206" r:id="rId9"/>
    <p:sldLayoutId id="2147486207" r:id="rId10"/>
    <p:sldLayoutId id="2147486208" r:id="rId11"/>
    <p:sldLayoutId id="2147486209" r:id="rId12"/>
    <p:sldLayoutId id="21474861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CAFA"/>
        </a:buClr>
        <a:buSzPct val="85000"/>
        <a:buFont typeface="Wingdings" pitchFamily="2" charset="2"/>
        <a:buChar char="q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CAFA"/>
        </a:buClr>
        <a:buFont typeface="Wingdings" pitchFamily="2" charset="2"/>
        <a:buChar char="Ø"/>
        <a:defRPr sz="21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AFA"/>
        </a:buClr>
        <a:buSzPct val="110000"/>
        <a:buChar char="•"/>
        <a:defRPr sz="2400">
          <a:solidFill>
            <a:schemeClr val="bg1"/>
          </a:solidFill>
          <a:latin typeface="+mn-lt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lr>
          <a:srgbClr val="00CAFA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4pPr>
      <a:lvl5pPr marL="1873250" indent="-142875" algn="l" rtl="0" eaLnBrk="0" fontAlgn="base" hangingPunct="0">
        <a:spcBef>
          <a:spcPct val="20000"/>
        </a:spcBef>
        <a:spcAft>
          <a:spcPct val="0"/>
        </a:spcAft>
        <a:buClr>
          <a:srgbClr val="00CAFA"/>
        </a:buClr>
        <a:buFont typeface="Arial" charset="0"/>
        <a:buChar char="-"/>
        <a:defRPr sz="1400">
          <a:solidFill>
            <a:schemeClr val="bg1"/>
          </a:solidFill>
          <a:latin typeface="+mn-lt"/>
        </a:defRPr>
      </a:lvl5pPr>
      <a:lvl6pPr marL="2330450" indent="-142875" algn="l" rtl="0" eaLnBrk="1" fontAlgn="base" hangingPunct="1">
        <a:spcBef>
          <a:spcPct val="20000"/>
        </a:spcBef>
        <a:spcAft>
          <a:spcPct val="0"/>
        </a:spcAft>
        <a:buClr>
          <a:srgbClr val="00CAFA"/>
        </a:buClr>
        <a:buFont typeface="Arial" charset="0"/>
        <a:buChar char="-"/>
        <a:defRPr sz="1400">
          <a:solidFill>
            <a:schemeClr val="bg1"/>
          </a:solidFill>
          <a:latin typeface="+mn-lt"/>
        </a:defRPr>
      </a:lvl6pPr>
      <a:lvl7pPr marL="2787650" indent="-142875" algn="l" rtl="0" eaLnBrk="1" fontAlgn="base" hangingPunct="1">
        <a:spcBef>
          <a:spcPct val="20000"/>
        </a:spcBef>
        <a:spcAft>
          <a:spcPct val="0"/>
        </a:spcAft>
        <a:buClr>
          <a:srgbClr val="00CAFA"/>
        </a:buClr>
        <a:buFont typeface="Arial" charset="0"/>
        <a:buChar char="-"/>
        <a:defRPr sz="1400">
          <a:solidFill>
            <a:schemeClr val="bg1"/>
          </a:solidFill>
          <a:latin typeface="+mn-lt"/>
        </a:defRPr>
      </a:lvl7pPr>
      <a:lvl8pPr marL="3244850" indent="-142875" algn="l" rtl="0" eaLnBrk="1" fontAlgn="base" hangingPunct="1">
        <a:spcBef>
          <a:spcPct val="20000"/>
        </a:spcBef>
        <a:spcAft>
          <a:spcPct val="0"/>
        </a:spcAft>
        <a:buClr>
          <a:srgbClr val="00CAFA"/>
        </a:buClr>
        <a:buFont typeface="Arial" charset="0"/>
        <a:buChar char="-"/>
        <a:defRPr sz="1400">
          <a:solidFill>
            <a:schemeClr val="bg1"/>
          </a:solidFill>
          <a:latin typeface="+mn-lt"/>
        </a:defRPr>
      </a:lvl8pPr>
      <a:lvl9pPr marL="3702050" indent="-142875" algn="l" rtl="0" eaLnBrk="1" fontAlgn="base" hangingPunct="1">
        <a:spcBef>
          <a:spcPct val="20000"/>
        </a:spcBef>
        <a:spcAft>
          <a:spcPct val="0"/>
        </a:spcAft>
        <a:buClr>
          <a:srgbClr val="00CAFA"/>
        </a:buClr>
        <a:buFont typeface="Arial" charset="0"/>
        <a:buChar char="-"/>
        <a:defRPr sz="14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 cstate="print"/>
          <a:srcRect t="2087" b="80161"/>
          <a:stretch>
            <a:fillRect/>
          </a:stretch>
        </p:blipFill>
        <p:spPr bwMode="auto">
          <a:xfrm>
            <a:off x="142875" y="500063"/>
            <a:ext cx="85725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D:\zaloha\TE-ERA\Te-era_public\CI\visual pro PPT\1260353172logolinkI_bar.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00875" y="6143625"/>
            <a:ext cx="2046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ovéPole 8"/>
          <p:cNvSpPr txBox="1">
            <a:spLocks noChangeArrowheads="1"/>
          </p:cNvSpPr>
          <p:nvPr/>
        </p:nvSpPr>
        <p:spPr bwMode="auto">
          <a:xfrm>
            <a:off x="142875" y="6286500"/>
            <a:ext cx="4465638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1200" smtClean="0">
                <a:solidFill>
                  <a:srgbClr val="000000"/>
                </a:solidFill>
                <a:latin typeface="Calibri" pitchFamily="34" charset="0"/>
              </a:rPr>
              <a:t>Řízení financí a auditing VaV projektů v mezinárodních souvislostech.</a:t>
            </a:r>
          </a:p>
          <a:p>
            <a:pPr eaLnBrk="1" hangingPunct="1">
              <a:defRPr/>
            </a:pPr>
            <a:r>
              <a:rPr lang="cs-CZ" sz="1200" smtClean="0">
                <a:solidFill>
                  <a:srgbClr val="000000"/>
                </a:solidFill>
                <a:latin typeface="Calibri" pitchFamily="34" charset="0"/>
              </a:rPr>
              <a:t>Reg.č.: CZ.1.07/2.3.00/09.0173</a:t>
            </a:r>
          </a:p>
        </p:txBody>
      </p:sp>
      <p:sp>
        <p:nvSpPr>
          <p:cNvPr id="5125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214438" y="274638"/>
            <a:ext cx="7472362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6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EAEE40-A6B5-4369-B1E3-4510BDAD88BF}" type="datetimeFigureOut">
              <a:rPr lang="cs-CZ"/>
              <a:pPr>
                <a:defRPr/>
              </a:pPr>
              <a:t>19.6.2015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12B069-4D1B-4543-94A8-ACED9053654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0" r:id="rId1"/>
    <p:sldLayoutId id="2147486186" r:id="rId2"/>
    <p:sldLayoutId id="2147486187" r:id="rId3"/>
    <p:sldLayoutId id="2147486188" r:id="rId4"/>
    <p:sldLayoutId id="2147486189" r:id="rId5"/>
    <p:sldLayoutId id="2147486190" r:id="rId6"/>
    <p:sldLayoutId id="2147486191" r:id="rId7"/>
    <p:sldLayoutId id="2147486192" r:id="rId8"/>
    <p:sldLayoutId id="2147486193" r:id="rId9"/>
    <p:sldLayoutId id="2147486194" r:id="rId10"/>
    <p:sldLayoutId id="2147486195" r:id="rId11"/>
    <p:sldLayoutId id="2147486211" r:id="rId12"/>
    <p:sldLayoutId id="21474862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c.cz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hmoud@ro.vutbr.cz" TargetMode="External"/><Relationship Id="rId4" Type="http://schemas.openxmlformats.org/officeDocument/2006/relationships/hyperlink" Target="mailto:vavrova@ro.vutbr.cz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vrbka@ro.vutbr.cz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154113" y="2404885"/>
            <a:ext cx="7989887" cy="2400657"/>
          </a:xfrm>
          <a:noFill/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cs-CZ" sz="3600" dirty="0" smtClean="0">
                <a:solidFill>
                  <a:srgbClr val="003399"/>
                </a:solidFill>
                <a:latin typeface="Calibri" pitchFamily="34" charset="0"/>
              </a:rPr>
              <a:t>Nabídka spolupráce </a:t>
            </a:r>
            <a:br>
              <a:rPr lang="cs-CZ" sz="3600" dirty="0" smtClean="0">
                <a:solidFill>
                  <a:srgbClr val="003399"/>
                </a:solidFill>
                <a:latin typeface="Calibri" pitchFamily="34" charset="0"/>
              </a:rPr>
            </a:br>
            <a:r>
              <a:rPr lang="cs-CZ" sz="3600" dirty="0" smtClean="0">
                <a:solidFill>
                  <a:srgbClr val="003399"/>
                </a:solidFill>
                <a:latin typeface="Calibri" pitchFamily="34" charset="0"/>
              </a:rPr>
              <a:t>s VUT v Brně                         </a:t>
            </a:r>
            <a:r>
              <a:rPr lang="cs-CZ" dirty="0" smtClean="0">
                <a:solidFill>
                  <a:srgbClr val="003399"/>
                </a:solidFill>
              </a:rPr>
              <a:t/>
            </a:r>
            <a:br>
              <a:rPr lang="cs-CZ" dirty="0" smtClean="0">
                <a:solidFill>
                  <a:srgbClr val="003399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cs-CZ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4714875"/>
            <a:ext cx="7310438" cy="311150"/>
          </a:xfrm>
          <a:ln w="38100" cmpd="dbl"/>
        </p:spPr>
        <p:txBody>
          <a:bodyPr/>
          <a:lstStyle/>
          <a:p>
            <a:pPr algn="ctr"/>
            <a:r>
              <a:rPr lang="cs-CZ" sz="2000" dirty="0" smtClean="0">
                <a:latin typeface="Calibri" pitchFamily="34" charset="0"/>
              </a:rPr>
              <a:t>Jan Vrbka</a:t>
            </a:r>
          </a:p>
          <a:p>
            <a:pPr algn="ctr"/>
            <a:r>
              <a:rPr lang="cs-CZ" sz="2000" dirty="0" smtClean="0">
                <a:latin typeface="Calibri" pitchFamily="34" charset="0"/>
              </a:rPr>
              <a:t>Centrum transferu technologií  VUT  v Brně</a:t>
            </a:r>
          </a:p>
        </p:txBody>
      </p:sp>
      <p:sp>
        <p:nvSpPr>
          <p:cNvPr id="8" name="Text Box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755650" y="6308725"/>
            <a:ext cx="8385175" cy="525886"/>
          </a:xfrm>
          <a:noFill/>
          <a:ln w="12700" cap="sq"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dirty="0" smtClean="0">
                <a:latin typeface="Calibri" pitchFamily="34" charset="0"/>
              </a:rPr>
              <a:t>Workshop  Příklady dobré praxe, KÚ OK, Olomouc, 22.6.2015 </a:t>
            </a:r>
            <a:endParaRPr lang="cs-CZ" sz="2000" dirty="0">
              <a:latin typeface="Calibri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187624" y="47044"/>
            <a:ext cx="7956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3366CC"/>
                </a:solidFill>
              </a:rPr>
              <a:t>Vysoké učení technické v Brně</a:t>
            </a:r>
            <a:endParaRPr lang="cs-CZ" sz="2400" b="1" dirty="0">
              <a:solidFill>
                <a:srgbClr val="33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4925"/>
            <a:ext cx="9144000" cy="576263"/>
          </a:xfrm>
        </p:spPr>
        <p:txBody>
          <a:bodyPr/>
          <a:lstStyle/>
          <a:p>
            <a:r>
              <a:rPr lang="cs-CZ" dirty="0">
                <a:latin typeface="Calibri" pitchFamily="34" charset="0"/>
              </a:rPr>
              <a:t>Vysoké učení technické v Brně</a:t>
            </a:r>
            <a:endParaRPr lang="cs-CZ" dirty="0"/>
          </a:p>
        </p:txBody>
      </p:sp>
      <p:pic>
        <p:nvPicPr>
          <p:cNvPr id="3074" name="Picture 2" descr="C:\Users\veprkova\AppData\Local\Microsoft\Windows\Temporary Internet Files\Content.Outlook\N20VD3H7\Turbo 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7319"/>
            <a:ext cx="7956376" cy="420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051720" y="1063481"/>
            <a:ext cx="5080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</a:rPr>
              <a:t>Turbovrtulový letoun VUT 06.1 TURBO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87624" y="6094136"/>
            <a:ext cx="7128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" panose="020F0502020204030204" pitchFamily="34" charset="0"/>
              </a:rPr>
              <a:t>Spolupráce VUT v Brně a podniku </a:t>
            </a:r>
            <a:r>
              <a:rPr lang="en-US" sz="2400" dirty="0" smtClean="0">
                <a:latin typeface="Calibri" panose="020F0502020204030204" pitchFamily="34" charset="0"/>
              </a:rPr>
              <a:t>PBS </a:t>
            </a:r>
            <a:r>
              <a:rPr lang="en-US" sz="2400" dirty="0" err="1" smtClean="0">
                <a:latin typeface="Calibri" panose="020F0502020204030204" pitchFamily="34" charset="0"/>
              </a:rPr>
              <a:t>Velk</a:t>
            </a:r>
            <a:r>
              <a:rPr lang="cs-CZ" sz="2400" dirty="0" smtClean="0">
                <a:latin typeface="Calibri" panose="020F0502020204030204" pitchFamily="34" charset="0"/>
              </a:rPr>
              <a:t>á</a:t>
            </a:r>
            <a:r>
              <a:rPr lang="en-US" sz="2400" dirty="0" smtClean="0">
                <a:latin typeface="Calibri" panose="020F0502020204030204" pitchFamily="34" charset="0"/>
              </a:rPr>
              <a:t> B</a:t>
            </a:r>
            <a:r>
              <a:rPr lang="cs-CZ" sz="2400" dirty="0" smtClean="0">
                <a:latin typeface="Calibri" panose="020F0502020204030204" pitchFamily="34" charset="0"/>
              </a:rPr>
              <a:t>í</a:t>
            </a:r>
            <a:r>
              <a:rPr lang="en-US" sz="2400" dirty="0" err="1" smtClean="0">
                <a:latin typeface="Calibri" panose="020F0502020204030204" pitchFamily="34" charset="0"/>
              </a:rPr>
              <a:t>te</a:t>
            </a:r>
            <a:r>
              <a:rPr lang="cs-CZ" sz="2400" dirty="0" smtClean="0">
                <a:latin typeface="Calibri" panose="020F0502020204030204" pitchFamily="34" charset="0"/>
              </a:rPr>
              <a:t>š, MPO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593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Vysoké učení technické v Brně</a:t>
            </a:r>
            <a:endParaRPr lang="cs-CZ" dirty="0" smtClean="0">
              <a:latin typeface="Calibri" pitchFamily="34" charset="0"/>
            </a:endParaRPr>
          </a:p>
        </p:txBody>
      </p:sp>
      <p:grpSp>
        <p:nvGrpSpPr>
          <p:cNvPr id="34820" name="Skupina 12"/>
          <p:cNvGrpSpPr>
            <a:grpSpLocks/>
          </p:cNvGrpSpPr>
          <p:nvPr/>
        </p:nvGrpSpPr>
        <p:grpSpPr bwMode="auto">
          <a:xfrm>
            <a:off x="204788" y="4078660"/>
            <a:ext cx="8687692" cy="2521025"/>
            <a:chOff x="168082" y="3463417"/>
            <a:chExt cx="8020473" cy="2520735"/>
          </a:xfrm>
        </p:grpSpPr>
        <p:sp>
          <p:nvSpPr>
            <p:cNvPr id="6" name="Obdélník 5"/>
            <p:cNvSpPr/>
            <p:nvPr/>
          </p:nvSpPr>
          <p:spPr>
            <a:xfrm>
              <a:off x="2024971" y="3463417"/>
              <a:ext cx="6163584" cy="2231769"/>
            </a:xfrm>
            <a:prstGeom prst="rect">
              <a:avLst/>
            </a:prstGeom>
          </p:spPr>
          <p:txBody>
            <a:bodyPr/>
            <a:lstStyle/>
            <a:p>
              <a:pPr eaLnBrk="0" hangingPunct="0">
                <a:lnSpc>
                  <a:spcPct val="90000"/>
                </a:lnSpc>
                <a:spcAft>
                  <a:spcPts val="600"/>
                </a:spcAft>
                <a:buClr>
                  <a:srgbClr val="69BE28"/>
                </a:buClr>
                <a:buSzPct val="100000"/>
                <a:defRPr/>
              </a:pPr>
              <a:r>
                <a:rPr lang="cs-CZ" sz="2800" b="1" dirty="0">
                  <a:latin typeface="Calibri" pitchFamily="34" charset="0"/>
                </a:rPr>
                <a:t>K</a:t>
              </a:r>
              <a:r>
                <a:rPr lang="en-GB" sz="2800" b="1" dirty="0" err="1" smtClean="0">
                  <a:latin typeface="Calibri" pitchFamily="34" charset="0"/>
                </a:rPr>
                <a:t>oheren</a:t>
              </a:r>
              <a:r>
                <a:rPr lang="cs-CZ" sz="2800" b="1" dirty="0" err="1" smtClean="0">
                  <a:latin typeface="Calibri" pitchFamily="34" charset="0"/>
                </a:rPr>
                <a:t>cí</a:t>
              </a:r>
              <a:r>
                <a:rPr lang="cs-CZ" sz="2800" b="1" dirty="0" smtClean="0">
                  <a:latin typeface="Calibri" pitchFamily="34" charset="0"/>
                </a:rPr>
                <a:t> řízený</a:t>
              </a:r>
              <a:r>
                <a:rPr lang="en-GB" sz="2800" b="1" dirty="0" smtClean="0">
                  <a:latin typeface="Calibri" pitchFamily="34" charset="0"/>
                </a:rPr>
                <a:t> </a:t>
              </a:r>
              <a:r>
                <a:rPr lang="en-GB" sz="2800" b="1" dirty="0" err="1" smtClean="0">
                  <a:latin typeface="Calibri" pitchFamily="34" charset="0"/>
                </a:rPr>
                <a:t>hologra</a:t>
              </a:r>
              <a:r>
                <a:rPr lang="cs-CZ" sz="2800" b="1" dirty="0" err="1" smtClean="0">
                  <a:latin typeface="Calibri" pitchFamily="34" charset="0"/>
                </a:rPr>
                <a:t>fický</a:t>
              </a:r>
              <a:r>
                <a:rPr lang="en-GB" sz="2800" b="1" dirty="0" smtClean="0">
                  <a:latin typeface="Calibri" pitchFamily="34" charset="0"/>
                </a:rPr>
                <a:t> mi</a:t>
              </a:r>
              <a:r>
                <a:rPr lang="cs-CZ" sz="2800" b="1" dirty="0" smtClean="0">
                  <a:latin typeface="Calibri" pitchFamily="34" charset="0"/>
                </a:rPr>
                <a:t>k</a:t>
              </a:r>
              <a:r>
                <a:rPr lang="en-GB" sz="2800" b="1" dirty="0" err="1" smtClean="0">
                  <a:latin typeface="Calibri" pitchFamily="34" charset="0"/>
                </a:rPr>
                <a:t>ros</a:t>
              </a:r>
              <a:r>
                <a:rPr lang="cs-CZ" sz="2800" b="1" dirty="0" smtClean="0">
                  <a:latin typeface="Calibri" pitchFamily="34" charset="0"/>
                </a:rPr>
                <a:t>k</a:t>
              </a:r>
              <a:r>
                <a:rPr lang="en-GB" sz="2800" b="1" dirty="0" smtClean="0">
                  <a:latin typeface="Calibri" pitchFamily="34" charset="0"/>
                </a:rPr>
                <a:t>op</a:t>
              </a:r>
              <a:endParaRPr lang="en-GB" sz="2800" b="1" dirty="0">
                <a:latin typeface="Calibri" pitchFamily="34" charset="0"/>
              </a:endParaRPr>
            </a:p>
            <a:p>
              <a:pPr eaLnBrk="0" hangingPunct="0">
                <a:lnSpc>
                  <a:spcPct val="90000"/>
                </a:lnSpc>
                <a:spcAft>
                  <a:spcPts val="600"/>
                </a:spcAft>
                <a:buClr>
                  <a:srgbClr val="69BE28"/>
                </a:buClr>
                <a:buSzPct val="100000"/>
                <a:defRPr/>
              </a:pPr>
              <a:r>
                <a:rPr lang="en-GB" sz="2400" b="1" dirty="0">
                  <a:latin typeface="Calibri" pitchFamily="34" charset="0"/>
                </a:rPr>
                <a:t>(CCHM)</a:t>
              </a:r>
            </a:p>
            <a:p>
              <a:pPr eaLnBrk="0" hangingPunct="0">
                <a:lnSpc>
                  <a:spcPct val="90000"/>
                </a:lnSpc>
                <a:spcAft>
                  <a:spcPts val="3000"/>
                </a:spcAft>
                <a:buClr>
                  <a:srgbClr val="69BE28"/>
                </a:buClr>
                <a:buSzPct val="100000"/>
                <a:defRPr/>
              </a:pPr>
              <a:r>
                <a:rPr lang="cs-CZ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Je novým typem holografického mikroskopu, pracujícím s </a:t>
              </a:r>
              <a:r>
                <a:rPr lang="en-GB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 </a:t>
              </a:r>
              <a:r>
                <a:rPr lang="cs-CZ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kompletně nekoherentním</a:t>
              </a:r>
              <a:r>
                <a:rPr lang="en-GB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 </a:t>
              </a:r>
              <a:r>
                <a:rPr lang="cs-CZ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osvětlením</a:t>
              </a:r>
              <a:endPara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  <a:p>
              <a:pPr eaLnBrk="0" hangingPunct="0">
                <a:lnSpc>
                  <a:spcPct val="90000"/>
                </a:lnSpc>
                <a:spcAft>
                  <a:spcPct val="40000"/>
                </a:spcAft>
                <a:buClr>
                  <a:srgbClr val="69BE28"/>
                </a:buClr>
                <a:buSzPct val="100000"/>
                <a:defRPr/>
              </a:pPr>
              <a:r>
                <a:rPr lang="cs-CZ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Kontaktní osoba: </a:t>
              </a:r>
              <a:r>
                <a:rPr lang="cs-CZ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prof. </a:t>
              </a: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R</a:t>
              </a:r>
              <a:r>
                <a:rPr lang="cs-CZ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adim</a:t>
              </a: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 </a:t>
              </a:r>
              <a:r>
                <a:rPr lang="en-GB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Chmelík</a:t>
              </a: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, </a:t>
              </a:r>
              <a:r>
                <a:rPr lang="cs-CZ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Fakulta strojního inženýrství</a:t>
              </a:r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7" name="Picture 3" descr="P1010054_upr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68082" y="3728573"/>
              <a:ext cx="1701537" cy="22555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4821" name="Rectangle 2"/>
          <p:cNvSpPr txBox="1">
            <a:spLocks noChangeArrowheads="1"/>
          </p:cNvSpPr>
          <p:nvPr/>
        </p:nvSpPr>
        <p:spPr bwMode="auto">
          <a:xfrm>
            <a:off x="87487" y="836712"/>
            <a:ext cx="8942388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7675" indent="-447675" algn="ctr" eaLnBrk="0" hangingPunct="0"/>
            <a:r>
              <a:rPr lang="cs-CZ" sz="2400" b="1" dirty="0" smtClean="0">
                <a:latin typeface="Calibri" pitchFamily="34" charset="0"/>
              </a:rPr>
              <a:t>Zobrazování a zpracování obrazu</a:t>
            </a:r>
            <a:endParaRPr lang="en-GB" sz="2400" b="1" dirty="0">
              <a:latin typeface="Calibri" pitchFamily="34" charset="0"/>
            </a:endParaRPr>
          </a:p>
        </p:txBody>
      </p:sp>
      <p:grpSp>
        <p:nvGrpSpPr>
          <p:cNvPr id="34822" name="Skupina 11"/>
          <p:cNvGrpSpPr>
            <a:grpSpLocks/>
          </p:cNvGrpSpPr>
          <p:nvPr/>
        </p:nvGrpSpPr>
        <p:grpSpPr bwMode="auto">
          <a:xfrm>
            <a:off x="27943" y="1428849"/>
            <a:ext cx="8942388" cy="1873250"/>
            <a:chOff x="0" y="1054324"/>
            <a:chExt cx="9141778" cy="1872208"/>
          </a:xfrm>
        </p:grpSpPr>
        <p:sp>
          <p:nvSpPr>
            <p:cNvPr id="10" name="Obdélník 9"/>
            <p:cNvSpPr/>
            <p:nvPr/>
          </p:nvSpPr>
          <p:spPr>
            <a:xfrm>
              <a:off x="0" y="1054324"/>
              <a:ext cx="9141778" cy="18722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279138" y="1124135"/>
              <a:ext cx="6381230" cy="1656428"/>
            </a:xfrm>
            <a:prstGeom prst="rect">
              <a:avLst/>
            </a:prstGeom>
          </p:spPr>
          <p:txBody>
            <a:bodyPr/>
            <a:lstStyle/>
            <a:p>
              <a:pPr eaLnBrk="0" hangingPunct="0">
                <a:buClr>
                  <a:srgbClr val="69BE28"/>
                </a:buClr>
                <a:buSzPct val="100000"/>
                <a:defRPr/>
              </a:pPr>
              <a:r>
                <a:rPr lang="cs-CZ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Komerčně dostupné holografické mikroskopy pracují s </a:t>
              </a:r>
              <a:r>
                <a:rPr lang="cs-CZ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k</a:t>
              </a:r>
              <a:r>
                <a:rPr lang="en-GB" sz="2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oherent</a:t>
              </a:r>
              <a:r>
                <a:rPr lang="cs-CZ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ním světlem</a:t>
              </a:r>
            </a:p>
            <a:p>
              <a:pPr eaLnBrk="0" hangingPunct="0">
                <a:buClr>
                  <a:srgbClr val="69BE28"/>
                </a:buClr>
                <a:buSzPct val="100000"/>
                <a:defRPr/>
              </a:pPr>
              <a:r>
                <a:rPr lang="en-GB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(laser</a:t>
              </a:r>
              <a:r>
                <a:rPr lang="cs-CZ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ová</a:t>
              </a:r>
              <a:r>
                <a:rPr lang="cs-CZ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 dioda) jako osvětlení</a:t>
              </a:r>
              <a:endPara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</p:txBody>
        </p:sp>
        <p:grpSp>
          <p:nvGrpSpPr>
            <p:cNvPr id="34828" name="Skupina 4"/>
            <p:cNvGrpSpPr>
              <a:grpSpLocks/>
            </p:cNvGrpSpPr>
            <p:nvPr/>
          </p:nvGrpSpPr>
          <p:grpSpPr bwMode="auto">
            <a:xfrm>
              <a:off x="4499992" y="1558380"/>
              <a:ext cx="4213363" cy="1304547"/>
              <a:chOff x="4499992" y="1558380"/>
              <a:chExt cx="4213363" cy="1304547"/>
            </a:xfrm>
          </p:grpSpPr>
          <p:pic>
            <p:nvPicPr>
              <p:cNvPr id="34829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7692" b="7692"/>
              <a:stretch>
                <a:fillRect/>
              </a:stretch>
            </p:blipFill>
            <p:spPr bwMode="auto">
              <a:xfrm>
                <a:off x="5868144" y="1561489"/>
                <a:ext cx="1369837" cy="1301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30" name="Picture 1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000" t="526" b="68353"/>
              <a:stretch>
                <a:fillRect/>
              </a:stretch>
            </p:blipFill>
            <p:spPr bwMode="auto">
              <a:xfrm>
                <a:off x="7452320" y="1671621"/>
                <a:ext cx="1261035" cy="1150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31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99992" y="1558380"/>
                <a:ext cx="1501671" cy="12637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Šipka dolů 15"/>
          <p:cNvSpPr/>
          <p:nvPr/>
        </p:nvSpPr>
        <p:spPr>
          <a:xfrm>
            <a:off x="4038704" y="3429000"/>
            <a:ext cx="780087" cy="64966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Vysoké učení technické v Brně</a:t>
            </a:r>
            <a:endParaRPr lang="cs-CZ" dirty="0" smtClean="0">
              <a:latin typeface="Calibri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301407" y="765175"/>
            <a:ext cx="6317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</a:rPr>
              <a:t>Nové formy spolupráce s podnikatelskou sférou</a:t>
            </a:r>
            <a:endParaRPr lang="cs-CZ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95288" y="1771650"/>
            <a:ext cx="856932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just">
              <a:spcBef>
                <a:spcPct val="20000"/>
              </a:spcBef>
            </a:pP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373144" y="1479262"/>
            <a:ext cx="83753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 smtClean="0">
                <a:latin typeface="Calibri" panose="020F0502020204030204" pitchFamily="34" charset="0"/>
              </a:rPr>
              <a:t>Podpora vzniku nových technologických firem (TOF) využívajících zejména původní vědecké výsledky center excelence a center kompetence.</a:t>
            </a:r>
          </a:p>
          <a:p>
            <a:pPr>
              <a:defRPr/>
            </a:pPr>
            <a:endParaRPr lang="cs-CZ" sz="2000" b="1" dirty="0">
              <a:latin typeface="Calibri" pitchFamily="34" charset="0"/>
            </a:endParaRPr>
          </a:p>
          <a:p>
            <a:pPr>
              <a:defRPr/>
            </a:pPr>
            <a:r>
              <a:rPr lang="cs-CZ" sz="2000" b="1" dirty="0" smtClean="0">
                <a:latin typeface="Calibri" pitchFamily="34" charset="0"/>
              </a:rPr>
              <a:t>Unikátní poznatek --&gt; ochrana </a:t>
            </a:r>
            <a:r>
              <a:rPr lang="cs-CZ" sz="2000" b="1" dirty="0">
                <a:latin typeface="Calibri" pitchFamily="34" charset="0"/>
              </a:rPr>
              <a:t>duševního </a:t>
            </a:r>
            <a:r>
              <a:rPr lang="cs-CZ" sz="2000" b="1" dirty="0" smtClean="0">
                <a:latin typeface="Calibri" pitchFamily="34" charset="0"/>
              </a:rPr>
              <a:t>vlastnictví (patent, užitný vzor, průmyslový vzor, atd.)  --&gt; prodej licence &lt;--&gt; vznik firmy s dostatečným finančním zázemím --&gt; budování firmy</a:t>
            </a:r>
          </a:p>
          <a:p>
            <a:pPr>
              <a:defRPr/>
            </a:pPr>
            <a:endParaRPr lang="cs-CZ" sz="2000" b="1" dirty="0">
              <a:latin typeface="Calibri" pitchFamily="34" charset="0"/>
            </a:endParaRPr>
          </a:p>
          <a:p>
            <a:pPr>
              <a:defRPr/>
            </a:pPr>
            <a:r>
              <a:rPr lang="cs-CZ" sz="2000" dirty="0" smtClean="0">
                <a:latin typeface="Calibri" pitchFamily="34" charset="0"/>
              </a:rPr>
              <a:t>Příklady:</a:t>
            </a:r>
          </a:p>
          <a:p>
            <a:pPr>
              <a:defRPr/>
            </a:pPr>
            <a:endParaRPr lang="cs-CZ" sz="2000" b="1" dirty="0" smtClean="0">
              <a:latin typeface="Calibri" pitchFamily="34" charset="0"/>
            </a:endParaRPr>
          </a:p>
          <a:p>
            <a:pPr>
              <a:defRPr/>
            </a:pPr>
            <a:r>
              <a:rPr lang="cs-CZ" sz="2000" b="1" dirty="0" smtClean="0">
                <a:latin typeface="Calibri" pitchFamily="34" charset="0"/>
              </a:rPr>
              <a:t>Unikátní technologie výroby </a:t>
            </a:r>
            <a:r>
              <a:rPr lang="cs-CZ" sz="2000" b="1" dirty="0" err="1" smtClean="0">
                <a:latin typeface="Calibri" pitchFamily="34" charset="0"/>
              </a:rPr>
              <a:t>bioplastu</a:t>
            </a:r>
            <a:r>
              <a:rPr lang="cs-CZ" sz="2000" b="1" dirty="0" smtClean="0">
                <a:latin typeface="Calibri" pitchFamily="34" charset="0"/>
              </a:rPr>
              <a:t> na bázi PHA (</a:t>
            </a:r>
            <a:r>
              <a:rPr lang="cs-CZ" sz="2000" b="1" dirty="0" err="1" smtClean="0">
                <a:latin typeface="Calibri" pitchFamily="34" charset="0"/>
              </a:rPr>
              <a:t>Hydal</a:t>
            </a:r>
            <a:r>
              <a:rPr lang="cs-CZ" sz="2000" b="1" dirty="0" smtClean="0">
                <a:latin typeface="Calibri" pitchFamily="34" charset="0"/>
              </a:rPr>
              <a:t>) </a:t>
            </a:r>
            <a:r>
              <a:rPr lang="cs-CZ" sz="2000" dirty="0" smtClean="0">
                <a:latin typeface="Calibri" pitchFamily="34" charset="0"/>
              </a:rPr>
              <a:t>z použitého fritovacího oleje (Doc. Ivana </a:t>
            </a:r>
            <a:r>
              <a:rPr lang="cs-CZ" sz="2000" dirty="0" err="1" smtClean="0">
                <a:latin typeface="Calibri" pitchFamily="34" charset="0"/>
              </a:rPr>
              <a:t>Márová</a:t>
            </a:r>
            <a:r>
              <a:rPr lang="cs-CZ" sz="2000" dirty="0" smtClean="0">
                <a:latin typeface="Calibri" pitchFamily="34" charset="0"/>
              </a:rPr>
              <a:t>) --&gt; patentově chráněno (CZ patent a PCT přihláška) --&gt; prodej firmě NAFIGATE </a:t>
            </a:r>
            <a:r>
              <a:rPr lang="cs-CZ" sz="2000" dirty="0" err="1" smtClean="0">
                <a:latin typeface="Calibri" pitchFamily="34" charset="0"/>
              </a:rPr>
              <a:t>Corporation</a:t>
            </a:r>
            <a:r>
              <a:rPr lang="cs-CZ" sz="2000" dirty="0" smtClean="0">
                <a:latin typeface="Calibri" pitchFamily="34" charset="0"/>
              </a:rPr>
              <a:t> --&gt; založení společnosti v Číně na výrobu </a:t>
            </a:r>
            <a:r>
              <a:rPr lang="cs-CZ" sz="2000" dirty="0" err="1" smtClean="0">
                <a:latin typeface="Calibri" pitchFamily="34" charset="0"/>
              </a:rPr>
              <a:t>bioplastu</a:t>
            </a:r>
            <a:r>
              <a:rPr lang="cs-CZ" sz="2000" dirty="0" smtClean="0">
                <a:latin typeface="Calibri" pitchFamily="34" charset="0"/>
              </a:rPr>
              <a:t> (výrobní technologie odhadována na cca 700 mil. Kč)</a:t>
            </a:r>
            <a:endParaRPr lang="cs-CZ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2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Vysoké učení technické v Brně</a:t>
            </a:r>
            <a:endParaRPr lang="cs-CZ" dirty="0" smtClean="0">
              <a:latin typeface="Calibri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311003" y="765175"/>
            <a:ext cx="6298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</a:rPr>
              <a:t>Technika LIBS (dálková laserová  spektroskopie)</a:t>
            </a:r>
            <a:endParaRPr lang="cs-CZ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95288" y="1771650"/>
            <a:ext cx="856932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just">
              <a:spcBef>
                <a:spcPct val="20000"/>
              </a:spcBef>
            </a:pP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373145" y="1479262"/>
            <a:ext cx="4414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latin typeface="Calibri" panose="020F0502020204030204" pitchFamily="34" charset="0"/>
              </a:rPr>
              <a:t>Moderní analytická metoda pro bezkontaktní chemickou analýzu materiálu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latin typeface="Calibri" panose="020F0502020204030204" pitchFamily="34" charset="0"/>
              </a:rPr>
              <a:t>Mikroplazma na vzorku vyvolaná koncentrovaných laserovým pulsem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latin typeface="Calibri" panose="020F0502020204030204" pitchFamily="34" charset="0"/>
              </a:rPr>
              <a:t>Atomová emisní spektroskopie plazmové radiace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latin typeface="Calibri" panose="020F0502020204030204" pitchFamily="34" charset="0"/>
              </a:rPr>
              <a:t>Detekce chemických prvků</a:t>
            </a:r>
            <a:endParaRPr lang="cs-CZ" sz="20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 smtClean="0">
              <a:latin typeface="Calibri" pitchFamily="34" charset="0"/>
            </a:endParaRPr>
          </a:p>
          <a:p>
            <a:pPr>
              <a:defRPr/>
            </a:pPr>
            <a:r>
              <a:rPr lang="cs-CZ" sz="2000" dirty="0" smtClean="0">
                <a:latin typeface="Calibri" pitchFamily="34" charset="0"/>
              </a:rPr>
              <a:t>Možná detekce na dálku až 20 m</a:t>
            </a:r>
          </a:p>
          <a:p>
            <a:pPr>
              <a:defRPr/>
            </a:pPr>
            <a:endParaRPr lang="cs-CZ" sz="2000" dirty="0">
              <a:latin typeface="Calibri" pitchFamily="34" charset="0"/>
            </a:endParaRPr>
          </a:p>
          <a:p>
            <a:pPr>
              <a:defRPr/>
            </a:pPr>
            <a:r>
              <a:rPr lang="cs-CZ" sz="2000" dirty="0" smtClean="0">
                <a:latin typeface="Calibri" pitchFamily="34" charset="0"/>
              </a:rPr>
              <a:t>Řešitel: prof. Jozef Kaiser, FSI a CEITEC, </a:t>
            </a:r>
            <a:r>
              <a:rPr lang="cs-CZ" sz="2000" b="1" dirty="0" smtClean="0">
                <a:latin typeface="Calibri" pitchFamily="34" charset="0"/>
              </a:rPr>
              <a:t>Zlatá medaile MSV 2014</a:t>
            </a:r>
          </a:p>
          <a:p>
            <a:pPr>
              <a:defRPr/>
            </a:pPr>
            <a:endParaRPr lang="cs-CZ" sz="2000" dirty="0" smtClean="0">
              <a:latin typeface="Calibri" pitchFamily="34" charset="0"/>
            </a:endParaRPr>
          </a:p>
          <a:p>
            <a:pPr>
              <a:defRPr/>
            </a:pPr>
            <a:r>
              <a:rPr lang="cs-CZ" sz="2000" dirty="0" smtClean="0">
                <a:latin typeface="Calibri" pitchFamily="34" charset="0"/>
              </a:rPr>
              <a:t>Podpora projektem OP </a:t>
            </a:r>
            <a:r>
              <a:rPr lang="cs-CZ" sz="2000" dirty="0" err="1" smtClean="0">
                <a:latin typeface="Calibri" pitchFamily="34" charset="0"/>
              </a:rPr>
              <a:t>VaVpI</a:t>
            </a:r>
            <a:r>
              <a:rPr lang="cs-CZ" sz="2000" dirty="0" smtClean="0">
                <a:latin typeface="Calibri" pitchFamily="34" charset="0"/>
              </a:rPr>
              <a:t> , Projekt VUT  Materiálový výzkum  CEITEC</a:t>
            </a:r>
            <a:endParaRPr lang="cs-CZ" sz="2000" dirty="0">
              <a:latin typeface="Calibri" pitchFamily="34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4113" y="1218150"/>
            <a:ext cx="40005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93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Vysoké učení technické v Brně</a:t>
            </a:r>
            <a:endParaRPr lang="cs-CZ" dirty="0" smtClean="0">
              <a:latin typeface="Calibri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55091" y="765175"/>
            <a:ext cx="5410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cs-CZ" sz="2400" b="1" dirty="0" smtClean="0">
                <a:latin typeface="Calibri" panose="020F0502020204030204" pitchFamily="34" charset="0"/>
              </a:rPr>
              <a:t>Sestava tepelně akumulačních modulů </a:t>
            </a:r>
            <a:endParaRPr lang="cs-CZ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95288" y="1771650"/>
            <a:ext cx="856932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just">
              <a:spcBef>
                <a:spcPct val="20000"/>
              </a:spcBef>
            </a:pP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373144" y="1124744"/>
            <a:ext cx="8375319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921" indent="0">
              <a:lnSpc>
                <a:spcPct val="80000"/>
              </a:lnSpc>
              <a:buClr>
                <a:srgbClr val="000000"/>
              </a:buClr>
              <a:buSzPct val="67000"/>
              <a:defRPr/>
            </a:pPr>
            <a:endParaRPr lang="cs-CZ" altLang="cs-CZ" sz="2000" dirty="0" smtClean="0">
              <a:latin typeface="Futura T OT" charset="0"/>
            </a:endParaRPr>
          </a:p>
          <a:p>
            <a:pPr>
              <a:lnSpc>
                <a:spcPct val="80000"/>
              </a:lnSpc>
              <a:spcAft>
                <a:spcPts val="1633"/>
              </a:spcAft>
              <a:buClr>
                <a:srgbClr val="000000"/>
              </a:buClr>
              <a:buSzPct val="67000"/>
              <a:buFont typeface="Arial" pitchFamily="34" charset="0"/>
              <a:buChar char="•"/>
              <a:defRPr/>
            </a:pPr>
            <a:r>
              <a:rPr lang="cs-CZ" altLang="cs-CZ" sz="2000" dirty="0" smtClean="0">
                <a:latin typeface="Calibri" pitchFamily="34" charset="0"/>
              </a:rPr>
              <a:t>    Systém panelů pro stěnové vytápění (ochlazování)</a:t>
            </a:r>
          </a:p>
          <a:p>
            <a:pPr>
              <a:lnSpc>
                <a:spcPct val="80000"/>
              </a:lnSpc>
              <a:spcAft>
                <a:spcPts val="1633"/>
              </a:spcAft>
              <a:buClr>
                <a:srgbClr val="000000"/>
              </a:buClr>
              <a:buSzPct val="67000"/>
              <a:buFont typeface="Arial" pitchFamily="34" charset="0"/>
              <a:buChar char="•"/>
              <a:defRPr/>
            </a:pPr>
            <a:r>
              <a:rPr lang="cs-CZ" altLang="cs-CZ" sz="2000" dirty="0" smtClean="0">
                <a:latin typeface="Calibri" pitchFamily="34" charset="0"/>
              </a:rPr>
              <a:t>    Využití </a:t>
            </a:r>
            <a:r>
              <a:rPr lang="cs-CZ" altLang="cs-CZ" sz="2000" dirty="0" err="1" smtClean="0">
                <a:latin typeface="Calibri" pitchFamily="34" charset="0"/>
              </a:rPr>
              <a:t>Phase</a:t>
            </a:r>
            <a:r>
              <a:rPr lang="cs-CZ" altLang="cs-CZ" sz="2000" dirty="0" smtClean="0">
                <a:latin typeface="Calibri" pitchFamily="34" charset="0"/>
              </a:rPr>
              <a:t> </a:t>
            </a:r>
            <a:r>
              <a:rPr lang="cs-CZ" altLang="cs-CZ" sz="2000" dirty="0" err="1" smtClean="0">
                <a:latin typeface="Calibri" pitchFamily="34" charset="0"/>
              </a:rPr>
              <a:t>Change</a:t>
            </a:r>
            <a:r>
              <a:rPr lang="cs-CZ" altLang="cs-CZ" sz="2000" dirty="0" smtClean="0">
                <a:latin typeface="Calibri" pitchFamily="34" charset="0"/>
              </a:rPr>
              <a:t> </a:t>
            </a:r>
            <a:r>
              <a:rPr lang="cs-CZ" altLang="cs-CZ" sz="2000" dirty="0" err="1" smtClean="0">
                <a:latin typeface="Calibri" pitchFamily="34" charset="0"/>
              </a:rPr>
              <a:t>Material</a:t>
            </a:r>
            <a:endParaRPr lang="cs-CZ" altLang="cs-CZ" sz="20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spcAft>
                <a:spcPts val="1633"/>
              </a:spcAft>
              <a:buClr>
                <a:srgbClr val="000000"/>
              </a:buClr>
              <a:buSzPct val="67000"/>
              <a:buFont typeface="Arial" pitchFamily="34" charset="0"/>
              <a:buChar char="•"/>
              <a:defRPr/>
            </a:pPr>
            <a:r>
              <a:rPr lang="cs-CZ" altLang="cs-CZ" sz="2000" dirty="0" smtClean="0">
                <a:latin typeface="Calibri" pitchFamily="34" charset="0"/>
              </a:rPr>
              <a:t>    Suchá montáž</a:t>
            </a:r>
          </a:p>
          <a:p>
            <a:pPr>
              <a:lnSpc>
                <a:spcPct val="80000"/>
              </a:lnSpc>
              <a:spcAft>
                <a:spcPts val="1633"/>
              </a:spcAft>
              <a:buClr>
                <a:srgbClr val="000000"/>
              </a:buClr>
              <a:buSzPct val="67000"/>
              <a:buFont typeface="Arial" pitchFamily="34" charset="0"/>
              <a:buChar char="•"/>
              <a:defRPr/>
            </a:pPr>
            <a:r>
              <a:rPr lang="cs-CZ" altLang="cs-CZ" sz="2000" dirty="0" smtClean="0">
                <a:latin typeface="Calibri" pitchFamily="34" charset="0"/>
              </a:rPr>
              <a:t>    Využití s alternativními zdroji energie (SP, TP, TČ…)</a:t>
            </a:r>
          </a:p>
          <a:p>
            <a:pPr>
              <a:defRPr/>
            </a:pPr>
            <a:endParaRPr lang="cs-CZ" sz="2000" dirty="0" smtClean="0">
              <a:latin typeface="Calibri" pitchFamily="34" charset="0"/>
            </a:endParaRPr>
          </a:p>
          <a:p>
            <a:pPr>
              <a:defRPr/>
            </a:pPr>
            <a:endParaRPr lang="cs-CZ" sz="2000" b="1" dirty="0" smtClean="0">
              <a:latin typeface="Calibri" pitchFamily="34" charset="0"/>
            </a:endParaRPr>
          </a:p>
        </p:txBody>
      </p:sp>
      <p:pic>
        <p:nvPicPr>
          <p:cNvPr id="6" name="Picture 13" descr="F:\VZOR\prumyslovy vzor\SESTAVA PANELŮ.jpg"/>
          <p:cNvPicPr>
            <a:picLocks noGrp="1" noChangeAspect="1" noChangeArrowheads="1"/>
          </p:cNvPicPr>
          <p:nvPr/>
        </p:nvPicPr>
        <p:blipFill>
          <a:blip r:embed="rId3" cstate="print"/>
          <a:srcRect l="18105" r="23796"/>
          <a:stretch>
            <a:fillRect/>
          </a:stretch>
        </p:blipFill>
        <p:spPr bwMode="auto">
          <a:xfrm>
            <a:off x="467544" y="3212976"/>
            <a:ext cx="2643840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illumin.usc.edu/assets/media/6/chang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2240" y="3429000"/>
            <a:ext cx="21312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i.telegraph.co.uk/multimedia/archive/02484/heatpump0_2484469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9120" y="3429001"/>
            <a:ext cx="17352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http://inhabitat.com/wp-content/uploads/sunpower_ma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9120" y="4365105"/>
            <a:ext cx="17352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683568" y="580526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" pitchFamily="34" charset="0"/>
              </a:rPr>
              <a:t>      Projekt VUT Energetické zdroje, řešitel Ing. Milan Ostrý, PhD., FAST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38302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Vysoké učení technické v Brně</a:t>
            </a:r>
            <a:endParaRPr lang="cs-CZ" dirty="0" smtClean="0">
              <a:latin typeface="Calibri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21817" y="765175"/>
            <a:ext cx="7876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cs-CZ" sz="2400" b="1" dirty="0" smtClean="0">
                <a:latin typeface="Calibri" panose="020F0502020204030204" pitchFamily="34" charset="0"/>
              </a:rPr>
              <a:t>Zařízení pro snímání a rozpoznávání sítnice a duhovky oka </a:t>
            </a:r>
            <a:endParaRPr lang="cs-CZ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95288" y="1771650"/>
            <a:ext cx="856932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just">
              <a:spcBef>
                <a:spcPct val="20000"/>
              </a:spcBef>
            </a:pP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323528" y="836712"/>
            <a:ext cx="8280920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921" indent="0">
              <a:lnSpc>
                <a:spcPct val="80000"/>
              </a:lnSpc>
              <a:buClr>
                <a:srgbClr val="000000"/>
              </a:buClr>
              <a:buSzPct val="67000"/>
              <a:defRPr/>
            </a:pPr>
            <a:endParaRPr lang="cs-CZ" altLang="cs-CZ" sz="2000" dirty="0" smtClean="0">
              <a:latin typeface="Futura T OT" charset="0"/>
            </a:endParaRPr>
          </a:p>
          <a:p>
            <a:pPr marL="97921" indent="0">
              <a:lnSpc>
                <a:spcPct val="80000"/>
              </a:lnSpc>
              <a:buClr>
                <a:srgbClr val="000000"/>
              </a:buClr>
              <a:buSzPct val="67000"/>
              <a:defRPr/>
            </a:pPr>
            <a:endParaRPr lang="cs-CZ" altLang="cs-CZ" sz="2000" dirty="0" smtClean="0">
              <a:latin typeface="Futura T OT" charset="0"/>
            </a:endParaRPr>
          </a:p>
          <a:p>
            <a:pPr marL="457200" indent="-457200">
              <a:lnSpc>
                <a:spcPct val="80000"/>
              </a:lnSpc>
              <a:spcAft>
                <a:spcPts val="1633"/>
              </a:spcAft>
              <a:buClr>
                <a:srgbClr val="000000"/>
              </a:buClr>
              <a:buSzPct val="67000"/>
              <a:buFont typeface="Arial" pitchFamily="34" charset="0"/>
              <a:buChar char="•"/>
              <a:defRPr/>
            </a:pPr>
            <a:r>
              <a:rPr lang="cs-CZ" altLang="cs-CZ" sz="2000" dirty="0" smtClean="0">
                <a:solidFill>
                  <a:srgbClr val="000000"/>
                </a:solidFill>
                <a:latin typeface="Calibri" pitchFamily="34" charset="0"/>
              </a:rPr>
              <a:t>Zvýšení přesnosti biometrických identifikačních zařízení pomocí  současného snímání sítnice a duhovky  lidského oka</a:t>
            </a:r>
          </a:p>
          <a:p>
            <a:pPr marL="457200" indent="-457200">
              <a:lnSpc>
                <a:spcPct val="80000"/>
              </a:lnSpc>
              <a:spcAft>
                <a:spcPts val="1633"/>
              </a:spcAft>
              <a:buClr>
                <a:srgbClr val="000000"/>
              </a:buClr>
              <a:buSzPct val="67000"/>
              <a:buFont typeface="Arial" pitchFamily="34" charset="0"/>
              <a:buChar char="•"/>
              <a:defRPr/>
            </a:pPr>
            <a:r>
              <a:rPr lang="cs-CZ" altLang="cs-CZ" sz="2000" dirty="0" smtClean="0">
                <a:solidFill>
                  <a:srgbClr val="000000"/>
                </a:solidFill>
                <a:latin typeface="Calibri" pitchFamily="34" charset="0"/>
              </a:rPr>
              <a:t>Využití v bezpečnostních i medicínských aplikacích ( stanovení diagnózy) </a:t>
            </a:r>
          </a:p>
          <a:p>
            <a:pPr>
              <a:defRPr/>
            </a:pPr>
            <a:endParaRPr lang="cs-CZ" sz="2000" dirty="0" smtClean="0">
              <a:latin typeface="Calibri" pitchFamily="34" charset="0"/>
            </a:endParaRPr>
          </a:p>
          <a:p>
            <a:pPr>
              <a:defRPr/>
            </a:pPr>
            <a:endParaRPr lang="cs-CZ" sz="2000" b="1" dirty="0" smtClean="0">
              <a:latin typeface="Calibri" pitchFamily="34" charset="0"/>
            </a:endParaRPr>
          </a:p>
        </p:txBody>
      </p:sp>
      <p:pic>
        <p:nvPicPr>
          <p:cNvPr id="10" name="Picture 7" descr="F:\UTT\VAVPI\Pre_seed_6_3\Bezpecnost\rada-pro_komerc\Preh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36912"/>
            <a:ext cx="59766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39552" y="602128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</a:t>
            </a:r>
            <a:r>
              <a:rPr lang="cs-CZ" dirty="0" smtClean="0">
                <a:latin typeface="Calibri" pitchFamily="34" charset="0"/>
              </a:rPr>
              <a:t>rojekt VUT Bezpečnost a obrana,  řešitel Doc. Ing. M. </a:t>
            </a:r>
            <a:r>
              <a:rPr lang="cs-CZ" dirty="0" err="1" smtClean="0">
                <a:latin typeface="Calibri" pitchFamily="34" charset="0"/>
              </a:rPr>
              <a:t>Drahanský</a:t>
            </a:r>
            <a:r>
              <a:rPr lang="cs-CZ" dirty="0" smtClean="0">
                <a:latin typeface="Calibri" pitchFamily="34" charset="0"/>
              </a:rPr>
              <a:t>, PhD, FEKT a FIT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302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Vysoké učení technické v Brně</a:t>
            </a:r>
            <a:endParaRPr lang="cs-CZ" dirty="0" smtClean="0">
              <a:latin typeface="Calibri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990745" y="765175"/>
            <a:ext cx="4938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cs-CZ" sz="2400" b="1" dirty="0" smtClean="0">
                <a:latin typeface="Calibri" panose="020F0502020204030204" pitchFamily="34" charset="0"/>
              </a:rPr>
              <a:t>Kombinovaný  </a:t>
            </a:r>
            <a:r>
              <a:rPr lang="cs-CZ" sz="2400" b="1" dirty="0" err="1" smtClean="0">
                <a:latin typeface="Calibri" panose="020F0502020204030204" pitchFamily="34" charset="0"/>
              </a:rPr>
              <a:t>olejo</a:t>
            </a:r>
            <a:r>
              <a:rPr lang="cs-CZ" sz="2400" b="1" dirty="0" smtClean="0">
                <a:latin typeface="Calibri" panose="020F0502020204030204" pitchFamily="34" charset="0"/>
              </a:rPr>
              <a:t>-plynový hořák </a:t>
            </a:r>
            <a:endParaRPr lang="cs-CZ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95288" y="1771650"/>
            <a:ext cx="856932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just">
              <a:spcBef>
                <a:spcPct val="20000"/>
              </a:spcBef>
            </a:pP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323528" y="1412776"/>
            <a:ext cx="8352927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Aft>
                <a:spcPts val="1633"/>
              </a:spcAft>
              <a:buClr>
                <a:srgbClr val="000000"/>
              </a:buClr>
              <a:buSzPct val="67000"/>
              <a:buFont typeface="Arial" pitchFamily="34" charset="0"/>
              <a:buChar char="•"/>
              <a:defRPr/>
            </a:pPr>
            <a:r>
              <a:rPr lang="cs-CZ" altLang="cs-CZ" sz="2000" dirty="0" smtClean="0">
                <a:solidFill>
                  <a:srgbClr val="000000"/>
                </a:solidFill>
                <a:latin typeface="Calibri" pitchFamily="34" charset="0"/>
              </a:rPr>
              <a:t>Možnost současného spalování kapalného a plynného paliva</a:t>
            </a:r>
          </a:p>
          <a:p>
            <a:pPr marL="457200" indent="-457200">
              <a:lnSpc>
                <a:spcPct val="80000"/>
              </a:lnSpc>
              <a:spcAft>
                <a:spcPts val="1633"/>
              </a:spcAft>
              <a:buClr>
                <a:srgbClr val="000000"/>
              </a:buClr>
              <a:buSzPct val="67000"/>
              <a:buFont typeface="Arial" pitchFamily="34" charset="0"/>
              <a:buChar char="•"/>
              <a:defRPr/>
            </a:pPr>
            <a:r>
              <a:rPr lang="cs-CZ" altLang="cs-CZ" sz="2000" dirty="0" smtClean="0">
                <a:solidFill>
                  <a:srgbClr val="000000"/>
                </a:solidFill>
                <a:latin typeface="Calibri" pitchFamily="34" charset="0"/>
              </a:rPr>
              <a:t>Využívání alternativních, případně nestandardních paliv  (zbytky z bionafty, použité fritovací oleje,  skládkový plyn atd.)</a:t>
            </a:r>
          </a:p>
          <a:p>
            <a:pPr>
              <a:defRPr/>
            </a:pPr>
            <a:endParaRPr lang="cs-CZ" sz="2000" dirty="0" smtClean="0">
              <a:latin typeface="Calibri" pitchFamily="34" charset="0"/>
            </a:endParaRPr>
          </a:p>
          <a:p>
            <a:pPr>
              <a:defRPr/>
            </a:pPr>
            <a:endParaRPr lang="cs-CZ" sz="2000" b="1" dirty="0" smtClean="0">
              <a:latin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75656" y="616530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" pitchFamily="34" charset="0"/>
              </a:rPr>
              <a:t>Projekt VUT Energetické  zdroje, řešitel Ing. Pavel Skryja, FSI</a:t>
            </a:r>
            <a:endParaRPr lang="cs-CZ" sz="2000" dirty="0">
              <a:latin typeface="Calibri" pitchFamily="34" charset="0"/>
            </a:endParaRPr>
          </a:p>
        </p:txBody>
      </p:sp>
      <p:pic>
        <p:nvPicPr>
          <p:cNvPr id="7" name="Obrázek 6" descr="Horak2-Skryja-1411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780928"/>
            <a:ext cx="3816424" cy="3096344"/>
          </a:xfrm>
          <a:prstGeom prst="rect">
            <a:avLst/>
          </a:prstGeom>
        </p:spPr>
      </p:pic>
      <p:pic>
        <p:nvPicPr>
          <p:cNvPr id="8" name="Obrázek 7" descr="horak2-Skryja-1412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924944"/>
            <a:ext cx="302433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02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Vysoké učení technické v Brně</a:t>
            </a:r>
            <a:endParaRPr lang="cs-CZ" dirty="0" smtClean="0">
              <a:latin typeface="Calibri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682911" y="765175"/>
            <a:ext cx="5554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400" b="1" dirty="0">
                <a:latin typeface="Calibri" panose="020F0502020204030204" pitchFamily="34" charset="0"/>
              </a:rPr>
              <a:t>Inovační vouchery v Jihomoravském kraji </a:t>
            </a:r>
            <a:endParaRPr lang="cs-CZ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95288" y="1771650"/>
            <a:ext cx="856932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just"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</a:rPr>
              <a:t>Cíl:</a:t>
            </a:r>
            <a:r>
              <a:rPr lang="cs-CZ" sz="2000" dirty="0">
                <a:latin typeface="Calibri" panose="020F0502020204030204" pitchFamily="34" charset="0"/>
              </a:rPr>
              <a:t> Nástroj podpory spolupráce podniků ve světě s brněnskými </a:t>
            </a:r>
            <a:r>
              <a:rPr lang="cs-CZ" sz="2000" dirty="0" err="1">
                <a:latin typeface="Calibri" panose="020F0502020204030204" pitchFamily="34" charset="0"/>
              </a:rPr>
              <a:t>vědecko</a:t>
            </a:r>
            <a:r>
              <a:rPr lang="cs-CZ" sz="2000" dirty="0">
                <a:latin typeface="Calibri" panose="020F0502020204030204" pitchFamily="34" charset="0"/>
              </a:rPr>
              <a:t>- výzkumnými </a:t>
            </a:r>
            <a:r>
              <a:rPr lang="cs-CZ" sz="2000" dirty="0" smtClean="0">
                <a:latin typeface="Calibri" panose="020F0502020204030204" pitchFamily="34" charset="0"/>
              </a:rPr>
              <a:t>institucemi</a:t>
            </a:r>
            <a:r>
              <a:rPr lang="cs-CZ" sz="2000" dirty="0">
                <a:latin typeface="Calibri" panose="020F0502020204030204" pitchFamily="34" charset="0"/>
              </a:rPr>
              <a:t>.</a:t>
            </a:r>
          </a:p>
          <a:p>
            <a:pPr marL="533400" indent="-533400"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</a:rPr>
              <a:t>Historie: </a:t>
            </a:r>
            <a:r>
              <a:rPr lang="cs-CZ" sz="2000" dirty="0">
                <a:latin typeface="Calibri" panose="020F0502020204030204" pitchFamily="34" charset="0"/>
              </a:rPr>
              <a:t>Od roku 2009 doposud využito </a:t>
            </a:r>
            <a:r>
              <a:rPr lang="cs-CZ" sz="2000" dirty="0" smtClean="0">
                <a:latin typeface="Calibri" panose="020F0502020204030204" pitchFamily="34" charset="0"/>
              </a:rPr>
              <a:t> 320 </a:t>
            </a:r>
            <a:r>
              <a:rPr lang="cs-CZ" sz="2000" dirty="0">
                <a:latin typeface="Calibri" panose="020F0502020204030204" pitchFamily="34" charset="0"/>
              </a:rPr>
              <a:t>inovačních </a:t>
            </a:r>
            <a:r>
              <a:rPr lang="cs-CZ" sz="2000" dirty="0" smtClean="0">
                <a:latin typeface="Calibri" panose="020F0502020204030204" pitchFamily="34" charset="0"/>
              </a:rPr>
              <a:t>voucherů (1 180 podaných návrhů) </a:t>
            </a:r>
            <a:r>
              <a:rPr lang="cs-CZ" sz="2000" dirty="0">
                <a:latin typeface="Calibri" panose="020F0502020204030204" pitchFamily="34" charset="0"/>
              </a:rPr>
              <a:t>v hodnotě </a:t>
            </a:r>
            <a:r>
              <a:rPr lang="cs-CZ" sz="2000" dirty="0" smtClean="0">
                <a:latin typeface="Calibri" panose="020F0502020204030204" pitchFamily="34" charset="0"/>
              </a:rPr>
              <a:t>36 </a:t>
            </a:r>
            <a:r>
              <a:rPr lang="cs-CZ" sz="2000" dirty="0">
                <a:latin typeface="Calibri" panose="020F0502020204030204" pitchFamily="34" charset="0"/>
              </a:rPr>
              <a:t>mil. Kč</a:t>
            </a:r>
            <a:r>
              <a:rPr lang="cs-CZ" sz="2000" dirty="0" smtClean="0">
                <a:latin typeface="Calibri" panose="020F0502020204030204" pitchFamily="34" charset="0"/>
              </a:rPr>
              <a:t>. Také zahraniční zájemci.</a:t>
            </a:r>
          </a:p>
          <a:p>
            <a:pPr marL="533400" indent="-533400">
              <a:spcBef>
                <a:spcPct val="20000"/>
              </a:spcBef>
            </a:pPr>
            <a:r>
              <a:rPr lang="cs-CZ" sz="2000" b="1" dirty="0" smtClean="0">
                <a:latin typeface="Calibri" panose="020F0502020204030204" pitchFamily="34" charset="0"/>
              </a:rPr>
              <a:t>Podmínky</a:t>
            </a:r>
            <a:r>
              <a:rPr lang="cs-CZ" sz="2000" b="1" dirty="0">
                <a:latin typeface="Calibri" panose="020F0502020204030204" pitchFamily="34" charset="0"/>
              </a:rPr>
              <a:t>:</a:t>
            </a:r>
            <a:r>
              <a:rPr lang="cs-CZ" sz="2000" dirty="0">
                <a:latin typeface="Calibri" panose="020F0502020204030204" pitchFamily="34" charset="0"/>
              </a:rPr>
              <a:t>  U výzvy </a:t>
            </a:r>
            <a:r>
              <a:rPr lang="cs-CZ" sz="2000" dirty="0" smtClean="0">
                <a:latin typeface="Calibri" panose="020F0502020204030204" pitchFamily="34" charset="0"/>
              </a:rPr>
              <a:t>2015 </a:t>
            </a:r>
            <a:r>
              <a:rPr lang="cs-CZ" sz="2000" dirty="0">
                <a:latin typeface="Calibri" panose="020F0502020204030204" pitchFamily="34" charset="0"/>
              </a:rPr>
              <a:t>(</a:t>
            </a:r>
            <a:r>
              <a:rPr lang="cs-CZ" sz="2000" dirty="0" smtClean="0">
                <a:latin typeface="Calibri" panose="020F0502020204030204" pitchFamily="34" charset="0"/>
              </a:rPr>
              <a:t>6.2015 </a:t>
            </a:r>
            <a:r>
              <a:rPr lang="cs-CZ" sz="2000" dirty="0">
                <a:latin typeface="Calibri" panose="020F0502020204030204" pitchFamily="34" charset="0"/>
              </a:rPr>
              <a:t>– </a:t>
            </a:r>
            <a:r>
              <a:rPr lang="cs-CZ" sz="2000" dirty="0" smtClean="0">
                <a:latin typeface="Calibri" panose="020F0502020204030204" pitchFamily="34" charset="0"/>
              </a:rPr>
              <a:t>6.2016) </a:t>
            </a:r>
            <a:r>
              <a:rPr lang="cs-CZ" sz="2000" dirty="0">
                <a:latin typeface="Calibri" panose="020F0502020204030204" pitchFamily="34" charset="0"/>
              </a:rPr>
              <a:t>podpora maximálně 100 000 Kč/voucher (75% celkových nákladů). Celková finanční podpora 4 mil. Kč</a:t>
            </a:r>
            <a:r>
              <a:rPr lang="cs-CZ" sz="2000" dirty="0" smtClean="0">
                <a:latin typeface="Calibri" panose="020F0502020204030204" pitchFamily="34" charset="0"/>
              </a:rPr>
              <a:t>. </a:t>
            </a:r>
            <a:endParaRPr lang="cs-CZ" sz="2000" dirty="0">
              <a:latin typeface="Calibri" panose="020F0502020204030204" pitchFamily="34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</a:rPr>
              <a:t>Zodpovědná instituce: </a:t>
            </a:r>
            <a:r>
              <a:rPr lang="cs-CZ" sz="2000" dirty="0">
                <a:latin typeface="Calibri" panose="020F0502020204030204" pitchFamily="34" charset="0"/>
              </a:rPr>
              <a:t>Jihomoravské inovační centrum (JIC), </a:t>
            </a:r>
            <a:r>
              <a:rPr lang="cs-CZ" sz="2000" dirty="0" smtClean="0">
                <a:latin typeface="Calibri" panose="020F0502020204030204" pitchFamily="34" charset="0"/>
              </a:rPr>
              <a:t>z.s.</a:t>
            </a:r>
            <a:r>
              <a:rPr lang="cs-CZ" sz="2000" dirty="0" err="1" smtClean="0">
                <a:latin typeface="Calibri" panose="020F0502020204030204" pitchFamily="34" charset="0"/>
              </a:rPr>
              <a:t>p.o</a:t>
            </a:r>
            <a:r>
              <a:rPr lang="cs-CZ" sz="2000" dirty="0" smtClean="0">
                <a:latin typeface="Calibri" panose="020F0502020204030204" pitchFamily="34" charset="0"/>
              </a:rPr>
              <a:t>., </a:t>
            </a:r>
            <a:r>
              <a:rPr lang="cs-CZ" sz="2000" dirty="0" err="1" smtClean="0">
                <a:latin typeface="Calibri" panose="020F0502020204030204" pitchFamily="34" charset="0"/>
              </a:rPr>
              <a:t>Purkyňova</a:t>
            </a:r>
            <a:r>
              <a:rPr lang="cs-CZ" sz="2000" dirty="0" smtClean="0">
                <a:latin typeface="Calibri" panose="020F0502020204030204" pitchFamily="34" charset="0"/>
              </a:rPr>
              <a:t> 649/127, 612 00 Brno – </a:t>
            </a:r>
            <a:r>
              <a:rPr lang="cs-CZ" sz="2000" dirty="0" err="1" smtClean="0">
                <a:latin typeface="Calibri" panose="020F0502020204030204" pitchFamily="34" charset="0"/>
              </a:rPr>
              <a:t>Medlánky</a:t>
            </a:r>
            <a:r>
              <a:rPr lang="cs-CZ" sz="2000" dirty="0" smtClean="0">
                <a:latin typeface="Calibri" panose="020F0502020204030204" pitchFamily="34" charset="0"/>
              </a:rPr>
              <a:t>,  </a:t>
            </a:r>
            <a:r>
              <a:rPr lang="cs-CZ" sz="2000" dirty="0" smtClean="0">
                <a:latin typeface="Calibri" panose="020F0502020204030204" pitchFamily="34" charset="0"/>
                <a:hlinkClick r:id="rId3"/>
              </a:rPr>
              <a:t>www.</a:t>
            </a:r>
            <a:r>
              <a:rPr lang="cs-CZ" sz="2000" dirty="0" err="1" smtClean="0">
                <a:latin typeface="Calibri" panose="020F0502020204030204" pitchFamily="34" charset="0"/>
                <a:hlinkClick r:id="rId3"/>
              </a:rPr>
              <a:t>jic.cz</a:t>
            </a:r>
            <a:endParaRPr lang="cs-CZ" sz="2000" dirty="0">
              <a:latin typeface="Calibri" panose="020F0502020204030204" pitchFamily="34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</a:rPr>
              <a:t>Koordinační pracoviště na VUT:  </a:t>
            </a:r>
            <a:r>
              <a:rPr lang="cs-CZ" sz="2000" dirty="0">
                <a:latin typeface="Calibri" panose="020F0502020204030204" pitchFamily="34" charset="0"/>
              </a:rPr>
              <a:t>Útvar transferu technologií VUT,           Ing. Dagmar Vávrová, </a:t>
            </a:r>
            <a:r>
              <a:rPr lang="cs-CZ" sz="2000" dirty="0" err="1">
                <a:latin typeface="Calibri" panose="020F0502020204030204" pitchFamily="34" charset="0"/>
                <a:hlinkClick r:id="rId4"/>
              </a:rPr>
              <a:t>vavrova</a:t>
            </a:r>
            <a:r>
              <a:rPr lang="cs-CZ" sz="2000" dirty="0">
                <a:latin typeface="Calibri" panose="020F0502020204030204" pitchFamily="34" charset="0"/>
                <a:hlinkClick r:id="rId4"/>
              </a:rPr>
              <a:t>@</a:t>
            </a:r>
            <a:r>
              <a:rPr lang="cs-CZ" sz="2000" dirty="0" err="1">
                <a:latin typeface="Calibri" panose="020F0502020204030204" pitchFamily="34" charset="0"/>
                <a:hlinkClick r:id="rId4"/>
              </a:rPr>
              <a:t>ro.vutbr.cz</a:t>
            </a:r>
            <a:r>
              <a:rPr lang="cs-CZ" sz="2000" dirty="0">
                <a:latin typeface="Calibri" panose="020F0502020204030204" pitchFamily="34" charset="0"/>
              </a:rPr>
              <a:t>, </a:t>
            </a:r>
            <a:r>
              <a:rPr lang="cs-CZ" sz="2000" dirty="0" smtClean="0">
                <a:latin typeface="Calibri" panose="020F0502020204030204" pitchFamily="34" charset="0"/>
              </a:rPr>
              <a:t>Mgr. Martina </a:t>
            </a:r>
            <a:r>
              <a:rPr lang="cs-CZ" sz="2000" dirty="0" err="1" smtClean="0">
                <a:latin typeface="Calibri" panose="020F0502020204030204" pitchFamily="34" charset="0"/>
              </a:rPr>
              <a:t>Mahmoud</a:t>
            </a:r>
            <a:r>
              <a:rPr lang="cs-CZ" sz="2000" dirty="0" smtClean="0">
                <a:latin typeface="Calibri" panose="020F0502020204030204" pitchFamily="34" charset="0"/>
              </a:rPr>
              <a:t>, </a:t>
            </a:r>
            <a:r>
              <a:rPr lang="cs-CZ" sz="2000" dirty="0" err="1" smtClean="0">
                <a:latin typeface="Calibri" panose="020F0502020204030204" pitchFamily="34" charset="0"/>
                <a:hlinkClick r:id="rId5"/>
              </a:rPr>
              <a:t>mahmoud</a:t>
            </a:r>
            <a:r>
              <a:rPr lang="cs-CZ" sz="2000" dirty="0" smtClean="0">
                <a:latin typeface="Calibri" panose="020F0502020204030204" pitchFamily="34" charset="0"/>
                <a:hlinkClick r:id="rId5"/>
              </a:rPr>
              <a:t>@</a:t>
            </a:r>
            <a:r>
              <a:rPr lang="cs-CZ" sz="2000" dirty="0" err="1" smtClean="0">
                <a:latin typeface="Calibri" panose="020F0502020204030204" pitchFamily="34" charset="0"/>
                <a:hlinkClick r:id="rId5"/>
              </a:rPr>
              <a:t>ro.vutbr.cz</a:t>
            </a:r>
            <a:r>
              <a:rPr lang="cs-CZ" sz="2000" dirty="0" smtClean="0">
                <a:latin typeface="Calibri" panose="020F0502020204030204" pitchFamily="34" charset="0"/>
              </a:rPr>
              <a:t>                     </a:t>
            </a:r>
            <a:endParaRPr lang="cs-CZ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Vysoké učení technické v Brně</a:t>
            </a:r>
            <a:endParaRPr lang="cs-CZ" dirty="0" smtClean="0">
              <a:latin typeface="Calibri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70948" y="765175"/>
            <a:ext cx="5378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</a:rPr>
              <a:t>Příklady úspěšných inovačních voucherů</a:t>
            </a:r>
            <a:endParaRPr lang="cs-CZ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95288" y="1628800"/>
            <a:ext cx="8569325" cy="45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just">
              <a:spcBef>
                <a:spcPct val="20000"/>
              </a:spcBef>
            </a:pPr>
            <a:r>
              <a:rPr lang="cs-CZ" sz="2000" dirty="0" err="1">
                <a:latin typeface="Calibri" panose="020F0502020204030204" pitchFamily="34" charset="0"/>
              </a:rPr>
              <a:t>Envi</a:t>
            </a:r>
            <a:r>
              <a:rPr lang="cs-CZ" sz="2000" dirty="0">
                <a:latin typeface="Calibri" panose="020F0502020204030204" pitchFamily="34" charset="0"/>
              </a:rPr>
              <a:t>-</a:t>
            </a:r>
            <a:r>
              <a:rPr lang="cs-CZ" sz="2000" dirty="0" err="1">
                <a:latin typeface="Calibri" panose="020F0502020204030204" pitchFamily="34" charset="0"/>
              </a:rPr>
              <a:t>pur</a:t>
            </a:r>
            <a:r>
              <a:rPr lang="cs-CZ" sz="2000" dirty="0">
                <a:latin typeface="Calibri" panose="020F0502020204030204" pitchFamily="34" charset="0"/>
              </a:rPr>
              <a:t>, s.r.o. a VUT. Vylepšení konstrukčního řešení a provozu membránové čističky odpadních vod. FAST, Ústav vodního hospodářství obcí, </a:t>
            </a:r>
            <a:r>
              <a:rPr lang="cs-CZ" sz="2000" dirty="0" err="1">
                <a:latin typeface="Calibri" panose="020F0502020204030204" pitchFamily="34" charset="0"/>
              </a:rPr>
              <a:t>Doc.Ing</a:t>
            </a:r>
            <a:r>
              <a:rPr lang="cs-CZ" sz="2000" dirty="0">
                <a:latin typeface="Calibri" panose="020F0502020204030204" pitchFamily="34" charset="0"/>
              </a:rPr>
              <a:t>. Petr </a:t>
            </a:r>
            <a:r>
              <a:rPr lang="cs-CZ" sz="2000" dirty="0" err="1">
                <a:latin typeface="Calibri" panose="020F0502020204030204" pitchFamily="34" charset="0"/>
              </a:rPr>
              <a:t>Hlavínek</a:t>
            </a:r>
            <a:r>
              <a:rPr lang="cs-CZ" sz="2000" dirty="0">
                <a:latin typeface="Calibri" panose="020F0502020204030204" pitchFamily="34" charset="0"/>
              </a:rPr>
              <a:t>, CSc.  </a:t>
            </a:r>
          </a:p>
          <a:p>
            <a:pPr marL="533400" indent="-533400">
              <a:spcBef>
                <a:spcPct val="20000"/>
              </a:spcBef>
            </a:pPr>
            <a:r>
              <a:rPr lang="cs-CZ" sz="2000" dirty="0" err="1">
                <a:latin typeface="Calibri" panose="020F0502020204030204" pitchFamily="34" charset="0"/>
              </a:rPr>
              <a:t>Satsys</a:t>
            </a:r>
            <a:r>
              <a:rPr lang="cs-CZ" sz="2000" dirty="0">
                <a:latin typeface="Calibri" panose="020F0502020204030204" pitchFamily="34" charset="0"/>
              </a:rPr>
              <a:t> Technology, a.s. a VUT. Vývoj lehkých tepelně isolačních omítek. FAST, Ústav technologie stavebních hmot a dílců, </a:t>
            </a:r>
            <a:r>
              <a:rPr lang="cs-CZ" sz="2000" dirty="0" err="1">
                <a:latin typeface="Calibri" panose="020F0502020204030204" pitchFamily="34" charset="0"/>
              </a:rPr>
              <a:t>Ing.Jiří</a:t>
            </a:r>
            <a:r>
              <a:rPr lang="cs-CZ" sz="2000" dirty="0">
                <a:latin typeface="Calibri" panose="020F0502020204030204" pitchFamily="34" charset="0"/>
              </a:rPr>
              <a:t> Zach,PhD. </a:t>
            </a:r>
          </a:p>
          <a:p>
            <a:pPr marL="533400" indent="-533400">
              <a:spcBef>
                <a:spcPct val="20000"/>
              </a:spcBef>
            </a:pPr>
            <a:r>
              <a:rPr lang="cs-CZ" sz="2000" dirty="0" err="1">
                <a:latin typeface="Calibri" panose="020F0502020204030204" pitchFamily="34" charset="0"/>
              </a:rPr>
              <a:t>Tenza</a:t>
            </a:r>
            <a:r>
              <a:rPr lang="cs-CZ" sz="2000" dirty="0">
                <a:latin typeface="Calibri" panose="020F0502020204030204" pitchFamily="34" charset="0"/>
              </a:rPr>
              <a:t>, a.s. a VUT. Inovace pístového parního stroje. FSI, Ústav automobilního a dopravního inženýrství, </a:t>
            </a:r>
            <a:r>
              <a:rPr lang="cs-CZ" sz="2000" dirty="0" err="1">
                <a:latin typeface="Calibri" panose="020F0502020204030204" pitchFamily="34" charset="0"/>
              </a:rPr>
              <a:t>Prof.Ing</a:t>
            </a:r>
            <a:r>
              <a:rPr lang="cs-CZ" sz="2000" dirty="0">
                <a:latin typeface="Calibri" panose="020F0502020204030204" pitchFamily="34" charset="0"/>
              </a:rPr>
              <a:t>. Václav </a:t>
            </a:r>
            <a:r>
              <a:rPr lang="cs-CZ" sz="2000" dirty="0" err="1">
                <a:latin typeface="Calibri" panose="020F0502020204030204" pitchFamily="34" charset="0"/>
              </a:rPr>
              <a:t>Píštěk</a:t>
            </a:r>
            <a:r>
              <a:rPr lang="cs-CZ" sz="2000" dirty="0">
                <a:latin typeface="Calibri" panose="020F0502020204030204" pitchFamily="34" charset="0"/>
              </a:rPr>
              <a:t>,DrSc.</a:t>
            </a:r>
          </a:p>
          <a:p>
            <a:pPr marL="533400" indent="-533400">
              <a:spcBef>
                <a:spcPct val="20000"/>
              </a:spcBef>
            </a:pPr>
            <a:r>
              <a:rPr lang="cs-CZ" sz="2000" dirty="0">
                <a:latin typeface="Calibri" panose="020F0502020204030204" pitchFamily="34" charset="0"/>
              </a:rPr>
              <a:t>Sladovna Bernard, s.r.o. a VUT. Optimalizace sušení v </a:t>
            </a:r>
            <a:r>
              <a:rPr lang="cs-CZ" sz="2000" dirty="0" err="1">
                <a:latin typeface="Calibri" panose="020F0502020204030204" pitchFamily="34" charset="0"/>
              </a:rPr>
              <a:t>dvoulískovém</a:t>
            </a:r>
            <a:r>
              <a:rPr lang="cs-CZ" sz="2000" dirty="0">
                <a:latin typeface="Calibri" panose="020F0502020204030204" pitchFamily="34" charset="0"/>
              </a:rPr>
              <a:t> hvozdu a odprašování prostor určených pro navážení ječmene. FSI, Laboratoř přenosu tepla a prouděn, Prof</a:t>
            </a:r>
            <a:r>
              <a:rPr lang="cs-CZ" sz="2000" dirty="0" smtClean="0">
                <a:latin typeface="Calibri" panose="020F0502020204030204" pitchFamily="34" charset="0"/>
              </a:rPr>
              <a:t>. Ing</a:t>
            </a:r>
            <a:r>
              <a:rPr lang="cs-CZ" sz="2000" dirty="0">
                <a:latin typeface="Calibri" panose="020F0502020204030204" pitchFamily="34" charset="0"/>
              </a:rPr>
              <a:t>. Jaroslav Horský, CSc. </a:t>
            </a:r>
          </a:p>
          <a:p>
            <a:pPr marL="533400" indent="-533400">
              <a:spcBef>
                <a:spcPct val="20000"/>
              </a:spcBef>
            </a:pPr>
            <a:r>
              <a:rPr lang="cs-CZ" sz="2000" dirty="0">
                <a:latin typeface="Calibri" panose="020F0502020204030204" pitchFamily="34" charset="0"/>
              </a:rPr>
              <a:t>ENERGO SERVIS a.s. a VUT. Prototyp autonomního měřiče intenzity slunečního záření </a:t>
            </a:r>
            <a:r>
              <a:rPr lang="cs-CZ" sz="2000" dirty="0" smtClean="0">
                <a:latin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</a:rPr>
              <a:t>FEKT, Ústav elektrotechnologie. </a:t>
            </a:r>
            <a:r>
              <a:rPr lang="cs-CZ" sz="2000" dirty="0" err="1">
                <a:latin typeface="Calibri" panose="020F0502020204030204" pitchFamily="34" charset="0"/>
              </a:rPr>
              <a:t>Doc.Ing</a:t>
            </a:r>
            <a:r>
              <a:rPr lang="cs-CZ" sz="2000" dirty="0">
                <a:latin typeface="Calibri" panose="020F0502020204030204" pitchFamily="34" charset="0"/>
              </a:rPr>
              <a:t>. Petr Bača, PhD. </a:t>
            </a:r>
          </a:p>
          <a:p>
            <a:pPr marL="533400" indent="-533400">
              <a:spcBef>
                <a:spcPct val="20000"/>
              </a:spcBef>
            </a:pPr>
            <a:r>
              <a:rPr lang="cs-CZ" sz="2000" dirty="0" smtClean="0">
                <a:latin typeface="Calibri" panose="020F0502020204030204" pitchFamily="34" charset="0"/>
              </a:rPr>
              <a:t>                                      </a:t>
            </a:r>
            <a:endParaRPr lang="cs-CZ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Vysoké učení technické v Brně</a:t>
            </a:r>
            <a:endParaRPr lang="cs-CZ" dirty="0" smtClean="0">
              <a:latin typeface="Calibri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70948" y="765175"/>
            <a:ext cx="5378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</a:rPr>
              <a:t>Příklady úspěšných inovačních voucherů</a:t>
            </a:r>
            <a:endParaRPr lang="cs-CZ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95288" y="1628800"/>
            <a:ext cx="8569325" cy="45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just">
              <a:spcBef>
                <a:spcPct val="20000"/>
              </a:spcBef>
            </a:pPr>
            <a:r>
              <a:rPr lang="cs-CZ" sz="2000" dirty="0" smtClean="0">
                <a:latin typeface="Calibri" panose="020F0502020204030204" pitchFamily="34" charset="0"/>
              </a:rPr>
              <a:t>DAIDO Metal </a:t>
            </a:r>
            <a:r>
              <a:rPr lang="cs-CZ" sz="2000" dirty="0" err="1" smtClean="0">
                <a:latin typeface="Calibri" panose="020F0502020204030204" pitchFamily="34" charset="0"/>
              </a:rPr>
              <a:t>Czech</a:t>
            </a:r>
            <a:r>
              <a:rPr lang="cs-CZ" sz="2000" dirty="0" smtClean="0">
                <a:latin typeface="Calibri" panose="020F0502020204030204" pitchFamily="34" charset="0"/>
              </a:rPr>
              <a:t> s.</a:t>
            </a:r>
            <a:r>
              <a:rPr lang="cs-CZ" sz="2000" dirty="0" err="1" smtClean="0">
                <a:latin typeface="Calibri" panose="020F0502020204030204" pitchFamily="34" charset="0"/>
              </a:rPr>
              <a:t>r.o</a:t>
            </a:r>
            <a:r>
              <a:rPr lang="cs-CZ" sz="2000" dirty="0" smtClean="0">
                <a:latin typeface="Calibri" panose="020F0502020204030204" pitchFamily="34" charset="0"/>
              </a:rPr>
              <a:t> a VUT. Inovace povrchové úpravy kontaktních ploch kluzných ložisek s cílem optimalizace kluzných vlastností a snížení opotřebení, vedoucímu ke zvýšení jejich životnosti. Fakulta chemická, Ústav chemie materiálů, Doc. Ing. František </a:t>
            </a:r>
            <a:r>
              <a:rPr lang="cs-CZ" sz="2000" dirty="0" err="1" smtClean="0">
                <a:latin typeface="Calibri" panose="020F0502020204030204" pitchFamily="34" charset="0"/>
              </a:rPr>
              <a:t>Šoukal</a:t>
            </a:r>
            <a:r>
              <a:rPr lang="cs-CZ" sz="2000" dirty="0" smtClean="0">
                <a:latin typeface="Calibri" panose="020F0502020204030204" pitchFamily="34" charset="0"/>
              </a:rPr>
              <a:t>, Ph.D.  </a:t>
            </a:r>
            <a:endParaRPr lang="cs-CZ" sz="2000" dirty="0">
              <a:latin typeface="Calibri" panose="020F0502020204030204" pitchFamily="34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cs-CZ" sz="2000" dirty="0" smtClean="0">
                <a:latin typeface="Calibri" panose="020F0502020204030204" pitchFamily="34" charset="0"/>
              </a:rPr>
              <a:t>BAUMULLER BRNO, s.</a:t>
            </a:r>
            <a:r>
              <a:rPr lang="cs-CZ" sz="2000" dirty="0" err="1" smtClean="0">
                <a:latin typeface="Calibri" panose="020F0502020204030204" pitchFamily="34" charset="0"/>
              </a:rPr>
              <a:t>r.o</a:t>
            </a:r>
            <a:r>
              <a:rPr lang="cs-CZ" sz="2000" dirty="0" smtClean="0">
                <a:latin typeface="Calibri" panose="020F0502020204030204" pitchFamily="34" charset="0"/>
              </a:rPr>
              <a:t> a VUT. Posouzení vlivu materiálu vinutí statoru a tvaru drážky elektrického asynchronního  motoru na účinnost a spolehlivost. FEKT, Ústav výkonové elektrotechniky a elektroniky.  Doc. Ing. Čestmír </a:t>
            </a:r>
            <a:r>
              <a:rPr lang="cs-CZ" sz="2000" dirty="0" err="1" smtClean="0">
                <a:latin typeface="Calibri" panose="020F0502020204030204" pitchFamily="34" charset="0"/>
              </a:rPr>
              <a:t>Ondrůšek</a:t>
            </a:r>
            <a:r>
              <a:rPr lang="cs-CZ" sz="2000" dirty="0" smtClean="0">
                <a:latin typeface="Calibri" panose="020F0502020204030204" pitchFamily="34" charset="0"/>
              </a:rPr>
              <a:t>, CSc. </a:t>
            </a:r>
            <a:endParaRPr lang="cs-CZ" sz="2000" dirty="0">
              <a:latin typeface="Calibri" panose="020F0502020204030204" pitchFamily="34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cs-CZ" sz="2000" dirty="0" smtClean="0">
                <a:latin typeface="Calibri" panose="020F0502020204030204" pitchFamily="34" charset="0"/>
              </a:rPr>
              <a:t>MERCI, s.r.o. Brno a VUT. Snižování hlukové hladiny digestoří využitím akustických měření a analýzou výsledků.  FSI, Ústav fyzikálního inženýrství, Doc. RNDr. Miroslav </a:t>
            </a:r>
            <a:r>
              <a:rPr lang="cs-CZ" sz="2000" dirty="0" err="1" smtClean="0">
                <a:latin typeface="Calibri" panose="020F0502020204030204" pitchFamily="34" charset="0"/>
              </a:rPr>
              <a:t>Doložílek</a:t>
            </a:r>
            <a:r>
              <a:rPr lang="cs-CZ" sz="2000" dirty="0" smtClean="0">
                <a:latin typeface="Calibri" panose="020F0502020204030204" pitchFamily="34" charset="0"/>
              </a:rPr>
              <a:t>, CSc.</a:t>
            </a:r>
          </a:p>
          <a:p>
            <a:pPr marL="533400" indent="-533400">
              <a:spcBef>
                <a:spcPct val="20000"/>
              </a:spcBef>
            </a:pPr>
            <a:r>
              <a:rPr lang="cs-CZ" sz="2000" dirty="0" smtClean="0">
                <a:latin typeface="Calibri" panose="020F0502020204030204" pitchFamily="34" charset="0"/>
              </a:rPr>
              <a:t>WEBEL, s.r.o. a VUT. Vývoj a odzkoušení systému provětrávání vícevrstvého zateplení budov, využívajícího talířových kotev.Optimalizace vybraných parametrů. FAST, Ústav technologie, mechanizace a řízení staveb. Ing. </a:t>
            </a:r>
            <a:r>
              <a:rPr lang="cs-CZ" sz="2000" dirty="0" err="1" smtClean="0">
                <a:latin typeface="Calibri" panose="020F0502020204030204" pitchFamily="34" charset="0"/>
              </a:rPr>
              <a:t>Yvetta</a:t>
            </a:r>
            <a:r>
              <a:rPr lang="cs-CZ" sz="2000" dirty="0" smtClean="0">
                <a:latin typeface="Calibri" panose="020F0502020204030204" pitchFamily="34" charset="0"/>
              </a:rPr>
              <a:t> </a:t>
            </a:r>
            <a:r>
              <a:rPr lang="cs-CZ" sz="2000" dirty="0" err="1" smtClean="0">
                <a:latin typeface="Calibri" panose="020F0502020204030204" pitchFamily="34" charset="0"/>
              </a:rPr>
              <a:t>Diaz</a:t>
            </a:r>
            <a:r>
              <a:rPr lang="cs-CZ" sz="2000" dirty="0" smtClean="0">
                <a:latin typeface="Calibri" panose="020F0502020204030204" pitchFamily="34" charset="0"/>
              </a:rPr>
              <a:t>. </a:t>
            </a:r>
            <a:endParaRPr lang="cs-CZ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Vysoké učení technické v Brně</a:t>
            </a:r>
          </a:p>
        </p:txBody>
      </p:sp>
      <p:grpSp>
        <p:nvGrpSpPr>
          <p:cNvPr id="24579" name="Group 9"/>
          <p:cNvGrpSpPr>
            <a:grpSpLocks/>
          </p:cNvGrpSpPr>
          <p:nvPr/>
        </p:nvGrpSpPr>
        <p:grpSpPr bwMode="auto">
          <a:xfrm>
            <a:off x="514350" y="1392238"/>
            <a:ext cx="2328863" cy="4916487"/>
            <a:chOff x="200" y="2016"/>
            <a:chExt cx="711" cy="1600"/>
          </a:xfrm>
        </p:grpSpPr>
        <p:pic>
          <p:nvPicPr>
            <p:cNvPr id="24616" name="Picture 10" descr="fast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2424"/>
              <a:ext cx="306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7" name="Picture 11" descr="favu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4" y="2792"/>
              <a:ext cx="304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8" name="Picture 12" descr="fa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0" y="2016"/>
              <a:ext cx="33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9" name="Picture 13" descr="fekt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2" y="2800"/>
              <a:ext cx="30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0" name="Picture 14" descr="fch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4" y="2416"/>
              <a:ext cx="306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1" name="Picture 15" descr="fit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4" y="3232"/>
              <a:ext cx="30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2" name="Picture 16" descr="fp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84" y="2016"/>
              <a:ext cx="32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3" name="Picture 17" descr="fsi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92" y="3224"/>
              <a:ext cx="294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0" name="Rectangle 18"/>
          <p:cNvSpPr>
            <a:spLocks noChangeArrowheads="1"/>
          </p:cNvSpPr>
          <p:nvPr/>
        </p:nvSpPr>
        <p:spPr bwMode="auto">
          <a:xfrm>
            <a:off x="3133725" y="825500"/>
            <a:ext cx="6191250" cy="8683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cs-CZ" sz="2400" b="1">
                <a:latin typeface="Calibri" pitchFamily="34" charset="0"/>
              </a:rPr>
              <a:t>Fakulty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en-GB" sz="2400" b="1">
              <a:solidFill>
                <a:srgbClr val="660033"/>
              </a:solidFill>
              <a:latin typeface="Times New Roman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2921035"/>
              </p:ext>
            </p:extLst>
          </p:nvPr>
        </p:nvGraphicFramePr>
        <p:xfrm>
          <a:off x="3348038" y="1341438"/>
          <a:ext cx="5111750" cy="5351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4216"/>
                <a:gridCol w="817534"/>
              </a:tblGrid>
              <a:tr h="521435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Fakulta stavební 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(F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AST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 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25" marR="91425" marT="45713" marB="457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5982</a:t>
                      </a:r>
                      <a:endParaRPr lang="en-GB" sz="18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25" marR="91425" marT="45713" marB="45713">
                    <a:solidFill>
                      <a:schemeClr val="bg1"/>
                    </a:solidFill>
                  </a:tcPr>
                </a:tc>
              </a:tr>
              <a:tr h="521435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Fakulta strojní ho inženýrství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(F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SI)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25" marR="91425" marT="45713" marB="457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4529</a:t>
                      </a:r>
                      <a:endParaRPr lang="en-GB" sz="18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25" marR="91425" marT="45713" marB="45713">
                    <a:solidFill>
                      <a:schemeClr val="bg1"/>
                    </a:solidFill>
                  </a:tcPr>
                </a:tc>
              </a:tr>
              <a:tr h="640066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Fakulta elektrotechniky a</a:t>
                      </a: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komunikačních</a:t>
                      </a: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technologií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(FE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KT) 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25" marR="91425" marT="45713" marB="457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3867</a:t>
                      </a:r>
                      <a:endParaRPr lang="en-GB" sz="18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r"/>
                      <a:endParaRPr lang="cs-CZ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25" marR="91425" marT="45713" marB="45713">
                    <a:solidFill>
                      <a:schemeClr val="bg1"/>
                    </a:solidFill>
                  </a:tcPr>
                </a:tc>
              </a:tr>
              <a:tr h="582494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Fakulta informačních technologií (FIT) 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25" marR="91425" marT="45713" marB="457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2539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25" marR="91425" marT="45713" marB="45713">
                    <a:solidFill>
                      <a:schemeClr val="bg1"/>
                    </a:solidFill>
                  </a:tcPr>
                </a:tc>
              </a:tr>
              <a:tr h="478861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Fakulta chemická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(FC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25" marR="91425" marT="45713" marB="457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1098 </a:t>
                      </a:r>
                    </a:p>
                  </a:txBody>
                  <a:tcPr marL="91425" marR="91425" marT="45713" marB="45713">
                    <a:solidFill>
                      <a:schemeClr val="bg1"/>
                    </a:solidFill>
                  </a:tcPr>
                </a:tc>
              </a:tr>
              <a:tr h="521435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Fakulta architektury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(FA)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25" marR="91425" marT="45713" marB="457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611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25" marR="91425" marT="45713" marB="45713">
                    <a:solidFill>
                      <a:schemeClr val="bg1"/>
                    </a:solidFill>
                  </a:tcPr>
                </a:tc>
              </a:tr>
              <a:tr h="521435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</a:t>
                      </a:r>
                      <a:r>
                        <a:rPr lang="cs-CZ" sz="18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akulta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výtvarných umění (FAVU) 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25" marR="91425" marT="45713" marB="457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265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25" marR="91425" marT="45713" marB="45713">
                    <a:solidFill>
                      <a:schemeClr val="bg1"/>
                    </a:solidFill>
                  </a:tcPr>
                </a:tc>
              </a:tr>
              <a:tr h="521435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Fakulta podnikatelská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(F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 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25" marR="91425" marT="45713" marB="457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3376</a:t>
                      </a:r>
                    </a:p>
                  </a:txBody>
                  <a:tcPr marL="91425" marR="91425" marT="45713" marB="45713">
                    <a:solidFill>
                      <a:schemeClr val="bg1"/>
                    </a:solidFill>
                  </a:tcPr>
                </a:tc>
              </a:tr>
              <a:tr h="521435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ÚSI 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25" marR="91425" marT="45713" marB="457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610</a:t>
                      </a:r>
                    </a:p>
                  </a:txBody>
                  <a:tcPr marL="91425" marR="91425" marT="45713" marB="45713">
                    <a:solidFill>
                      <a:schemeClr val="bg1"/>
                    </a:solidFill>
                  </a:tcPr>
                </a:tc>
              </a:tr>
              <a:tr h="521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STI (CEITEC)</a:t>
                      </a:r>
                      <a:endParaRPr lang="en-GB" sz="18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25" marR="91425" marT="45713" marB="457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36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25" marR="91425" marT="45713" marB="45713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Vysoké učení technické v Brně</a:t>
            </a:r>
            <a:endParaRPr lang="cs-CZ" dirty="0" smtClean="0">
              <a:latin typeface="Calibri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032433" y="765175"/>
            <a:ext cx="4855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</a:rPr>
              <a:t>Inovační vouchery </a:t>
            </a:r>
            <a:r>
              <a:rPr lang="cs-CZ" sz="2400" b="1" dirty="0" smtClean="0">
                <a:latin typeface="Calibri" panose="020F0502020204030204" pitchFamily="34" charset="0"/>
              </a:rPr>
              <a:t>JMK 2014 a 2015 </a:t>
            </a:r>
            <a:endParaRPr lang="cs-CZ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3953047"/>
              </p:ext>
            </p:extLst>
          </p:nvPr>
        </p:nvGraphicFramePr>
        <p:xfrm>
          <a:off x="107504" y="1313264"/>
          <a:ext cx="8856984" cy="5356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906"/>
                <a:gridCol w="1456321"/>
                <a:gridCol w="1310689"/>
                <a:gridCol w="1517916"/>
                <a:gridCol w="1368152"/>
              </a:tblGrid>
              <a:tr h="185420">
                <a:tc rowSpan="2">
                  <a:txBody>
                    <a:bodyPr/>
                    <a:lstStyle/>
                    <a:p>
                      <a:pPr algn="l"/>
                      <a:r>
                        <a:rPr lang="cs-CZ" sz="1400" dirty="0" smtClean="0"/>
                        <a:t>Poskytovatelé</a:t>
                      </a:r>
                      <a:r>
                        <a:rPr lang="cs-CZ" sz="1400" baseline="0" dirty="0" smtClean="0"/>
                        <a:t> odborných znalostí</a:t>
                      </a:r>
                      <a:endParaRPr lang="cs-CZ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2014</a:t>
                      </a:r>
                      <a:endParaRPr lang="cs-CZ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2015</a:t>
                      </a:r>
                      <a:endParaRPr lang="cs-CZ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Počet podaných žádostí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Počet vylosovaných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Počet podaných žádostí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Počet vylosovaných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Vysoké učení technické v Brně</a:t>
                      </a:r>
                      <a:endParaRPr lang="cs-CZ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133</a:t>
                      </a:r>
                      <a:endParaRPr lang="cs-CZ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cs-CZ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cs-CZ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cs-CZ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300" b="1" dirty="0" smtClean="0"/>
                        <a:t>Mendelova univerzita v Brně</a:t>
                      </a:r>
                      <a:endParaRPr lang="cs-CZ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300" b="1" dirty="0" smtClean="0"/>
                        <a:t>Masarykova</a:t>
                      </a:r>
                      <a:r>
                        <a:rPr lang="cs-CZ" sz="1300" b="1" baseline="0" dirty="0" smtClean="0"/>
                        <a:t> univerzita</a:t>
                      </a:r>
                      <a:endParaRPr lang="cs-CZ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300" b="1" dirty="0" smtClean="0"/>
                        <a:t>Výzkumný ústav stavebních hmot, a. s.</a:t>
                      </a:r>
                      <a:endParaRPr lang="cs-CZ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300" b="1" dirty="0" smtClean="0"/>
                        <a:t>Veterinární a farmaceutická univerzita Brno</a:t>
                      </a:r>
                      <a:endParaRPr lang="cs-CZ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300" b="1" dirty="0" smtClean="0"/>
                        <a:t>Výzkumný ústav veterinárního lékařství, v. v. i.</a:t>
                      </a:r>
                      <a:endParaRPr lang="cs-CZ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300" b="1" dirty="0" smtClean="0"/>
                        <a:t>Ústav</a:t>
                      </a:r>
                      <a:r>
                        <a:rPr lang="cs-CZ" sz="1300" b="1" baseline="0" dirty="0" smtClean="0"/>
                        <a:t> přístrojové technicky AV ČR, v. v. i.</a:t>
                      </a:r>
                      <a:endParaRPr lang="cs-CZ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300" b="1" dirty="0" smtClean="0"/>
                        <a:t>Centrum dopravního výzkumu, v. v. i.</a:t>
                      </a:r>
                      <a:endParaRPr lang="cs-CZ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300" b="1" dirty="0" smtClean="0"/>
                        <a:t>Fakultní nemocnice</a:t>
                      </a:r>
                      <a:r>
                        <a:rPr lang="cs-CZ" sz="1300" b="1" baseline="0" dirty="0" smtClean="0"/>
                        <a:t> u svaté Anny v Brně</a:t>
                      </a:r>
                      <a:endParaRPr lang="cs-CZ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300" b="1" dirty="0" smtClean="0"/>
                        <a:t>ČVUT</a:t>
                      </a:r>
                      <a:r>
                        <a:rPr lang="cs-CZ" sz="1300" b="1" baseline="0" dirty="0" smtClean="0"/>
                        <a:t> v Praze</a:t>
                      </a:r>
                      <a:endParaRPr lang="cs-CZ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</a:t>
                      </a:r>
                      <a:endParaRPr lang="cs-CZ" sz="1400" dirty="0"/>
                    </a:p>
                  </a:txBody>
                  <a:tcPr/>
                </a:tc>
              </a:tr>
              <a:tr h="357376">
                <a:tc>
                  <a:txBody>
                    <a:bodyPr/>
                    <a:lstStyle/>
                    <a:p>
                      <a:r>
                        <a:rPr lang="cs-CZ" sz="1300" b="1" dirty="0" smtClean="0"/>
                        <a:t>CELKEM</a:t>
                      </a:r>
                      <a:endParaRPr lang="cs-CZ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201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45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168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45</a:t>
                      </a:r>
                      <a:endParaRPr lang="cs-CZ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Vysoké učení technické v Brně</a:t>
            </a:r>
            <a:endParaRPr lang="cs-CZ" dirty="0" smtClean="0">
              <a:latin typeface="Calibri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580353" y="836712"/>
            <a:ext cx="5759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b="1" dirty="0" smtClean="0">
                <a:latin typeface="Calibri" panose="020F0502020204030204" pitchFamily="34" charset="0"/>
              </a:rPr>
              <a:t>Program GAMA TA ČR, projekt  VUT  ŠANCE </a:t>
            </a:r>
            <a:endParaRPr lang="cs-CZ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67544" y="1700808"/>
            <a:ext cx="828104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</a:rPr>
              <a:t>Větší pravomoci ale i zodpovědnost  na straně instituce</a:t>
            </a:r>
          </a:p>
          <a:p>
            <a:pPr marL="533400" indent="-5334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</a:rPr>
              <a:t>Významná role CTT a ustanovené Rady pro komercializaci (50%/50%).</a:t>
            </a:r>
          </a:p>
          <a:p>
            <a:pPr marL="533400" indent="-5334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</a:rPr>
              <a:t>Doposud proběhly dvě  výzvy (1. výzva 6 návrhů, podpořeny 4, v druhé výzvě  9 návrhů, podpořeny 2) </a:t>
            </a:r>
          </a:p>
          <a:p>
            <a:pPr marL="533400" indent="-5334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</a:rPr>
              <a:t>Při výběru využívána znalost úrovně a kapacit „domácího“ vědeckého a výzkumného prostředí </a:t>
            </a:r>
          </a:p>
          <a:p>
            <a:pPr marL="533400" indent="-5334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</a:rPr>
              <a:t>Možnost podpory obsahově navazujících projektů</a:t>
            </a:r>
          </a:p>
          <a:p>
            <a:pPr marL="533400" indent="-5334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</a:rPr>
              <a:t>Podpora projektů v průměrné výši asi 1 mil. Kč.</a:t>
            </a:r>
          </a:p>
          <a:p>
            <a:pPr marL="533400" indent="-5334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</a:rPr>
              <a:t>Aktivity typu </a:t>
            </a:r>
            <a:r>
              <a:rPr lang="cs-CZ" sz="2000" dirty="0" err="1" smtClean="0">
                <a:latin typeface="Calibri" panose="020F0502020204030204" pitchFamily="34" charset="0"/>
              </a:rPr>
              <a:t>proof</a:t>
            </a:r>
            <a:r>
              <a:rPr lang="cs-CZ" sz="2000" dirty="0" smtClean="0">
                <a:latin typeface="Calibri" panose="020F0502020204030204" pitchFamily="34" charset="0"/>
              </a:rPr>
              <a:t> </a:t>
            </a:r>
            <a:r>
              <a:rPr lang="cs-CZ" sz="2000" dirty="0" err="1" smtClean="0">
                <a:latin typeface="Calibri" panose="020F0502020204030204" pitchFamily="34" charset="0"/>
              </a:rPr>
              <a:t>of</a:t>
            </a:r>
            <a:r>
              <a:rPr lang="cs-CZ" sz="2000" dirty="0" smtClean="0">
                <a:latin typeface="Calibri" panose="020F0502020204030204" pitchFamily="34" charset="0"/>
              </a:rPr>
              <a:t> </a:t>
            </a:r>
            <a:r>
              <a:rPr lang="cs-CZ" sz="2000" dirty="0" err="1" smtClean="0">
                <a:latin typeface="Calibri" panose="020F0502020204030204" pitchFamily="34" charset="0"/>
              </a:rPr>
              <a:t>concept</a:t>
            </a:r>
            <a:r>
              <a:rPr lang="cs-CZ" sz="2000" dirty="0" smtClean="0">
                <a:latin typeface="Calibri" panose="020F0502020204030204" pitchFamily="34" charset="0"/>
              </a:rPr>
              <a:t>, důraz na adekvátní komercializaci .</a:t>
            </a:r>
          </a:p>
          <a:p>
            <a:pPr marL="533400" indent="-5334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</a:rPr>
              <a:t>Doba trvání projektu 5 let, rozpočet 21 mil. Kč.</a:t>
            </a:r>
            <a:endParaRPr lang="cs-CZ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latin typeface="Calibri" pitchFamily="34" charset="0"/>
              </a:rPr>
              <a:t>Vysoké učení technické v Brně</a:t>
            </a:r>
            <a:endParaRPr lang="cs-CZ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3645024"/>
            <a:ext cx="9144000" cy="240017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Děkuji za pozornost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400" b="1" dirty="0" smtClean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4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Jan Vrbka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400" b="1" dirty="0" smtClean="0">
                <a:solidFill>
                  <a:srgbClr val="003399"/>
                </a:solidFill>
                <a:latin typeface="Calibri" panose="020F0502020204030204" pitchFamily="34" charset="0"/>
                <a:hlinkClick r:id="rId3"/>
              </a:rPr>
              <a:t>vrbka@</a:t>
            </a:r>
            <a:r>
              <a:rPr lang="cs-CZ" sz="2400" b="1" dirty="0" err="1" smtClean="0">
                <a:solidFill>
                  <a:srgbClr val="003399"/>
                </a:solidFill>
                <a:latin typeface="Calibri" panose="020F0502020204030204" pitchFamily="34" charset="0"/>
                <a:hlinkClick r:id="rId3"/>
              </a:rPr>
              <a:t>ro.vutbr.cz</a:t>
            </a:r>
            <a:endParaRPr lang="cs-CZ" sz="2400" b="1" dirty="0" smtClean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4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www.</a:t>
            </a:r>
            <a:r>
              <a:rPr lang="cs-CZ" sz="2400" b="1" dirty="0" err="1" smtClean="0">
                <a:solidFill>
                  <a:srgbClr val="003399"/>
                </a:solidFill>
                <a:latin typeface="Calibri" panose="020F0502020204030204" pitchFamily="34" charset="0"/>
              </a:rPr>
              <a:t>vutbr.cz</a:t>
            </a:r>
            <a:endParaRPr lang="cs-CZ" sz="2400" b="1" dirty="0" smtClean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400" b="1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  <p:pic>
        <p:nvPicPr>
          <p:cNvPr id="4" name="Picture 2" descr="C:\Users\veprkova\Desktop\letadlo OK VU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64704"/>
            <a:ext cx="390925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Vysoké učení technické v Brně</a:t>
            </a:r>
            <a:endParaRPr lang="cs-CZ" dirty="0" smtClean="0">
              <a:latin typeface="Calibri" pitchFamily="34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5875" y="1052513"/>
            <a:ext cx="9906000" cy="563231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tabLst>
                <a:tab pos="4500563" algn="r"/>
              </a:tabLst>
            </a:pPr>
            <a:r>
              <a:rPr lang="cs-CZ" sz="2400" b="1" dirty="0" smtClean="0">
                <a:latin typeface="Calibri" pitchFamily="34" charset="0"/>
              </a:rPr>
              <a:t>Zaměstnanci:</a:t>
            </a:r>
            <a:r>
              <a:rPr lang="en-GB" sz="2400" b="1" dirty="0" smtClean="0">
                <a:latin typeface="Calibri" pitchFamily="34" charset="0"/>
              </a:rPr>
              <a:t> </a:t>
            </a:r>
            <a:r>
              <a:rPr lang="cs-CZ" sz="2400" b="1" dirty="0" smtClean="0">
                <a:latin typeface="Calibri" pitchFamily="34" charset="0"/>
              </a:rPr>
              <a:t>                    celkem 			</a:t>
            </a:r>
            <a:r>
              <a:rPr lang="en-GB" sz="2400" b="1" dirty="0" smtClean="0">
                <a:latin typeface="Calibri" pitchFamily="34" charset="0"/>
              </a:rPr>
              <a:t>2</a:t>
            </a:r>
            <a:r>
              <a:rPr lang="cs-CZ" sz="2400" b="1" dirty="0" smtClean="0">
                <a:latin typeface="Calibri" pitchFamily="34" charset="0"/>
              </a:rPr>
              <a:t> 390</a:t>
            </a:r>
          </a:p>
          <a:p>
            <a:pPr>
              <a:tabLst>
                <a:tab pos="4500563" algn="r"/>
              </a:tabLst>
            </a:pPr>
            <a:r>
              <a:rPr lang="cs-CZ" sz="2400" b="1" dirty="0" smtClean="0">
                <a:latin typeface="Calibri" pitchFamily="34" charset="0"/>
              </a:rPr>
              <a:t>                                	          akademičtí	 	1 380   (1 134,8 úvazků)</a:t>
            </a:r>
          </a:p>
          <a:p>
            <a:pPr>
              <a:tabLst>
                <a:tab pos="4500563" algn="r"/>
              </a:tabLst>
            </a:pPr>
            <a:r>
              <a:rPr lang="cs-CZ" sz="2400" b="1" dirty="0" smtClean="0">
                <a:latin typeface="Calibri" pitchFamily="34" charset="0"/>
              </a:rPr>
              <a:t>	vědečtí		   182   (201,0 úvazků)</a:t>
            </a:r>
          </a:p>
          <a:p>
            <a:pPr>
              <a:tabLst>
                <a:tab pos="4500563" algn="r"/>
              </a:tabLst>
            </a:pPr>
            <a:r>
              <a:rPr lang="cs-CZ" sz="2400" b="1" dirty="0" smtClean="0">
                <a:latin typeface="Calibri" pitchFamily="34" charset="0"/>
              </a:rPr>
              <a:t>Profesoři </a:t>
            </a:r>
            <a:r>
              <a:rPr lang="cs-CZ" sz="2400" b="1" dirty="0">
                <a:latin typeface="Calibri" pitchFamily="34" charset="0"/>
              </a:rPr>
              <a:t>a docenti:                                  	   </a:t>
            </a:r>
            <a:r>
              <a:rPr lang="cs-CZ" sz="2400" b="1" dirty="0" smtClean="0">
                <a:latin typeface="Calibri" pitchFamily="34" charset="0"/>
              </a:rPr>
              <a:t>459   (402,1 úvazků)  </a:t>
            </a:r>
            <a:r>
              <a:rPr lang="en-GB" sz="2400" b="1" dirty="0" smtClean="0">
                <a:latin typeface="Calibri" pitchFamily="34" charset="0"/>
              </a:rPr>
              <a:t> </a:t>
            </a:r>
            <a:endParaRPr lang="cs-CZ" sz="2400" b="1" dirty="0">
              <a:latin typeface="Calibri" pitchFamily="34" charset="0"/>
            </a:endParaRPr>
          </a:p>
          <a:p>
            <a:pPr>
              <a:tabLst>
                <a:tab pos="4500563" algn="r"/>
              </a:tabLst>
            </a:pPr>
            <a:endParaRPr lang="cs-CZ" sz="2400" b="1" dirty="0">
              <a:latin typeface="Calibri" pitchFamily="34" charset="0"/>
            </a:endParaRPr>
          </a:p>
          <a:p>
            <a:pPr>
              <a:tabLst>
                <a:tab pos="4500563" algn="r"/>
              </a:tabLst>
            </a:pPr>
            <a:endParaRPr lang="cs-CZ" sz="2400" b="1" dirty="0">
              <a:latin typeface="Calibri" pitchFamily="34" charset="0"/>
            </a:endParaRPr>
          </a:p>
          <a:p>
            <a:pPr>
              <a:tabLst>
                <a:tab pos="4500563" algn="r"/>
              </a:tabLst>
            </a:pPr>
            <a:endParaRPr lang="cs-CZ" sz="2400" b="1" dirty="0">
              <a:latin typeface="Calibri" pitchFamily="34" charset="0"/>
            </a:endParaRPr>
          </a:p>
          <a:p>
            <a:pPr>
              <a:tabLst>
                <a:tab pos="4500563" algn="r"/>
              </a:tabLst>
            </a:pPr>
            <a:r>
              <a:rPr lang="cs-CZ" sz="2400" b="1" dirty="0">
                <a:latin typeface="Calibri" pitchFamily="34" charset="0"/>
              </a:rPr>
              <a:t>                                                                                        </a:t>
            </a:r>
          </a:p>
          <a:p>
            <a:pPr>
              <a:tabLst>
                <a:tab pos="4500563" algn="r"/>
              </a:tabLst>
            </a:pPr>
            <a:r>
              <a:rPr lang="cs-CZ" sz="2400" b="1" dirty="0">
                <a:latin typeface="Calibri" pitchFamily="34" charset="0"/>
              </a:rPr>
              <a:t>	</a:t>
            </a:r>
          </a:p>
          <a:p>
            <a:pPr>
              <a:tabLst>
                <a:tab pos="4500563" algn="r"/>
              </a:tabLst>
            </a:pPr>
            <a:endParaRPr lang="cs-CZ" sz="2400" b="1" dirty="0">
              <a:latin typeface="Calibri" pitchFamily="34" charset="0"/>
            </a:endParaRPr>
          </a:p>
          <a:p>
            <a:pPr>
              <a:tabLst>
                <a:tab pos="4500563" algn="r"/>
              </a:tabLst>
            </a:pPr>
            <a:endParaRPr lang="cs-CZ" sz="2400" b="1" dirty="0">
              <a:latin typeface="Calibri" pitchFamily="34" charset="0"/>
            </a:endParaRPr>
          </a:p>
          <a:p>
            <a:pPr>
              <a:tabLst>
                <a:tab pos="4500563" algn="r"/>
              </a:tabLst>
            </a:pPr>
            <a:endParaRPr lang="cs-CZ" sz="2400" b="1" dirty="0">
              <a:latin typeface="Calibri" pitchFamily="34" charset="0"/>
            </a:endParaRPr>
          </a:p>
          <a:p>
            <a:pPr>
              <a:tabLst>
                <a:tab pos="4500563" algn="r"/>
              </a:tabLst>
            </a:pPr>
            <a:endParaRPr lang="cs-CZ" sz="2400" b="1" dirty="0">
              <a:latin typeface="Calibri" pitchFamily="34" charset="0"/>
            </a:endParaRPr>
          </a:p>
          <a:p>
            <a:pPr eaLnBrk="0" hangingPunct="0">
              <a:tabLst>
                <a:tab pos="4500563" algn="r"/>
              </a:tabLst>
            </a:pPr>
            <a:r>
              <a:rPr lang="cs-CZ" sz="2400" b="1" dirty="0" smtClean="0">
                <a:latin typeface="Calibri" pitchFamily="34" charset="0"/>
              </a:rPr>
              <a:t>Mezinárodní </a:t>
            </a:r>
            <a:r>
              <a:rPr lang="cs-CZ" sz="2400" b="1" dirty="0">
                <a:latin typeface="Calibri" pitchFamily="34" charset="0"/>
              </a:rPr>
              <a:t>akreditace  EUA 2010</a:t>
            </a:r>
          </a:p>
          <a:p>
            <a:pPr eaLnBrk="0" hangingPunct="0">
              <a:tabLst>
                <a:tab pos="4500563" algn="r"/>
              </a:tabLst>
            </a:pPr>
            <a:r>
              <a:rPr lang="cs-CZ" sz="2400" b="1" dirty="0">
                <a:latin typeface="Calibri" pitchFamily="34" charset="0"/>
              </a:rPr>
              <a:t>Členství v evropských asociacích – EUA, CESAER, EUCEN, atd.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5190972"/>
              </p:ext>
            </p:extLst>
          </p:nvPr>
        </p:nvGraphicFramePr>
        <p:xfrm>
          <a:off x="179512" y="2636912"/>
          <a:ext cx="8424864" cy="308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16"/>
                <a:gridCol w="2762478"/>
                <a:gridCol w="1449954"/>
                <a:gridCol w="2106216"/>
              </a:tblGrid>
              <a:tr h="457153">
                <a:tc>
                  <a:txBody>
                    <a:bodyPr/>
                    <a:lstStyle/>
                    <a:p>
                      <a:endParaRPr lang="cs-CZ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8" marR="91448" marT="45699" marB="45699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8" marR="91448" marT="45699" marB="45699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8" marR="91448" marT="45699" marB="45699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Absolventi</a:t>
                      </a:r>
                      <a:endParaRPr lang="cs-CZ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8" marR="91448" marT="45699" marB="45699">
                    <a:noFill/>
                  </a:tcPr>
                </a:tc>
              </a:tr>
              <a:tr h="457153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Studenti:</a:t>
                      </a:r>
                      <a:endParaRPr lang="cs-CZ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8" marR="91448" marT="45699" marB="4569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Celkem</a:t>
                      </a:r>
                      <a:endParaRPr lang="cs-CZ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8" marR="91448" marT="45699" marB="45699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22 985</a:t>
                      </a:r>
                      <a:endParaRPr lang="cs-CZ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8" marR="91448" marT="45699" marB="45699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5 646</a:t>
                      </a:r>
                      <a:endParaRPr lang="cs-CZ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8" marR="91448" marT="45699" marB="45699">
                    <a:noFill/>
                  </a:tcPr>
                </a:tc>
              </a:tr>
              <a:tr h="457153">
                <a:tc>
                  <a:txBody>
                    <a:bodyPr/>
                    <a:lstStyle/>
                    <a:p>
                      <a:endParaRPr lang="cs-CZ" sz="24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8" marR="91448" marT="45699" marB="4569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Bakaláři</a:t>
                      </a:r>
                      <a:endParaRPr lang="cs-CZ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8" marR="91448" marT="45699" marB="45699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14 136 </a:t>
                      </a:r>
                      <a:endParaRPr lang="cs-CZ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8" marR="91448" marT="45699" marB="45699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2 877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48" marR="91448" marT="45699" marB="45699">
                    <a:noFill/>
                  </a:tcPr>
                </a:tc>
              </a:tr>
              <a:tr h="457153">
                <a:tc>
                  <a:txBody>
                    <a:bodyPr/>
                    <a:lstStyle/>
                    <a:p>
                      <a:endParaRPr lang="cs-CZ" sz="24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8" marR="91448" marT="45699" marB="4569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Magistři</a:t>
                      </a:r>
                      <a:endParaRPr lang="cs-CZ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8" marR="91448" marT="45699" marB="45699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6 859 </a:t>
                      </a:r>
                      <a:endParaRPr lang="cs-CZ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8" marR="91448" marT="45699" marB="45699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2 580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8" marR="91448" marT="45699" marB="45699">
                    <a:noFill/>
                  </a:tcPr>
                </a:tc>
              </a:tr>
              <a:tr h="457153">
                <a:tc>
                  <a:txBody>
                    <a:bodyPr/>
                    <a:lstStyle/>
                    <a:p>
                      <a:endParaRPr lang="cs-CZ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8" marR="91448" marT="45699" marB="4569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Ph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.</a:t>
                      </a:r>
                      <a:r>
                        <a:rPr lang="cs-CZ" sz="24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D.</a:t>
                      </a:r>
                      <a:endParaRPr lang="cs-CZ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8" marR="91448" marT="45699" marB="45699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990 </a:t>
                      </a:r>
                      <a:endParaRPr lang="cs-CZ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8" marR="91448" marT="45699" marB="45699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189</a:t>
                      </a:r>
                    </a:p>
                  </a:txBody>
                  <a:tcPr marL="91448" marR="91448" marT="45699" marB="45699">
                    <a:noFill/>
                  </a:tcPr>
                </a:tc>
              </a:tr>
              <a:tr h="800336">
                <a:tc>
                  <a:txBody>
                    <a:bodyPr/>
                    <a:lstStyle/>
                    <a:p>
                      <a:endParaRPr lang="cs-CZ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8" marR="91448" marT="45699" marB="4569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Zahraniční studenti</a:t>
                      </a:r>
                      <a:endParaRPr lang="cs-CZ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8" marR="91448" marT="45699" marB="45699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2 750</a:t>
                      </a:r>
                      <a:endParaRPr lang="cs-CZ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8" marR="91448" marT="45699" marB="45699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48" marR="91448" marT="45699" marB="45699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Vysoké učení technické v Brně</a:t>
            </a:r>
            <a:endParaRPr lang="cs-CZ" dirty="0" smtClean="0">
              <a:latin typeface="Calibri" pitchFamily="34" charset="0"/>
            </a:endParaRP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250825" y="679626"/>
            <a:ext cx="8785225" cy="64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cs-CZ" sz="2400" b="1" dirty="0" smtClean="0">
              <a:latin typeface="Calibri" pitchFamily="34" charset="0"/>
            </a:endParaRPr>
          </a:p>
          <a:p>
            <a:endParaRPr lang="cs-CZ" sz="2400" b="1" dirty="0" smtClean="0">
              <a:latin typeface="Calibri" pitchFamily="34" charset="0"/>
            </a:endParaRPr>
          </a:p>
          <a:p>
            <a:r>
              <a:rPr lang="cs-CZ" sz="2400" b="1" dirty="0" smtClean="0">
                <a:latin typeface="Calibri" pitchFamily="34" charset="0"/>
              </a:rPr>
              <a:t>Neinvestiční účelové finanční prostředky na výzkum, vývoj a inovace na VUT v Brně v roce 2014:</a:t>
            </a:r>
          </a:p>
          <a:p>
            <a:r>
              <a:rPr lang="cs-CZ" sz="2400" b="1" dirty="0" smtClean="0">
                <a:latin typeface="Calibri" pitchFamily="34" charset="0"/>
              </a:rPr>
              <a:t>   – 1 008 mil. Kč (z toho převod na </a:t>
            </a:r>
            <a:r>
              <a:rPr lang="cs-CZ" sz="2400" b="1" dirty="0" err="1" smtClean="0">
                <a:latin typeface="Calibri" pitchFamily="34" charset="0"/>
              </a:rPr>
              <a:t>spoluřešitele</a:t>
            </a:r>
            <a:r>
              <a:rPr lang="cs-CZ" sz="2400" b="1" dirty="0" smtClean="0">
                <a:latin typeface="Calibri" pitchFamily="34" charset="0"/>
              </a:rPr>
              <a:t> 92 mil. Kč)    </a:t>
            </a:r>
          </a:p>
          <a:p>
            <a:endParaRPr lang="cs-CZ" sz="2100" b="1" dirty="0" smtClean="0">
              <a:latin typeface="Calibri" pitchFamily="34" charset="0"/>
            </a:endParaRPr>
          </a:p>
          <a:p>
            <a:r>
              <a:rPr lang="cs-CZ" sz="2100" b="1" dirty="0" smtClean="0">
                <a:latin typeface="Calibri" pitchFamily="34" charset="0"/>
              </a:rPr>
              <a:t>Centra kompetence financovaná TA ČR (10)</a:t>
            </a:r>
            <a:r>
              <a:rPr lang="cs-CZ" sz="2100" b="1" dirty="0">
                <a:latin typeface="Calibri" pitchFamily="34" charset="0"/>
              </a:rPr>
              <a:t>	</a:t>
            </a:r>
          </a:p>
          <a:p>
            <a:r>
              <a:rPr lang="cs-CZ" sz="2100" b="1" dirty="0">
                <a:latin typeface="Calibri" pitchFamily="34" charset="0"/>
              </a:rPr>
              <a:t>Národní grantové projekty    </a:t>
            </a:r>
            <a:r>
              <a:rPr lang="cs-CZ" sz="2100" b="1" dirty="0" smtClean="0">
                <a:latin typeface="Calibri" pitchFamily="34" charset="0"/>
              </a:rPr>
              <a:t>(</a:t>
            </a:r>
            <a:r>
              <a:rPr lang="cs-CZ" sz="2100" b="1" dirty="0">
                <a:latin typeface="Calibri" pitchFamily="34" charset="0"/>
              </a:rPr>
              <a:t>GAČR, TAČR, MPO, MDS, MZD, MŽP, </a:t>
            </a:r>
            <a:r>
              <a:rPr lang="cs-CZ" sz="2100" b="1" dirty="0" smtClean="0">
                <a:latin typeface="Calibri" pitchFamily="34" charset="0"/>
              </a:rPr>
              <a:t>atd.)</a:t>
            </a:r>
            <a:endParaRPr lang="cs-CZ" sz="2100" b="1" dirty="0">
              <a:latin typeface="Calibri" pitchFamily="34" charset="0"/>
            </a:endParaRPr>
          </a:p>
          <a:p>
            <a:r>
              <a:rPr lang="cs-CZ" sz="2100" b="1" dirty="0">
                <a:latin typeface="Calibri" pitchFamily="34" charset="0"/>
              </a:rPr>
              <a:t>Mezinárodní  vědecké grantové projekty </a:t>
            </a:r>
            <a:r>
              <a:rPr lang="cs-CZ" sz="2100" b="1" dirty="0" smtClean="0">
                <a:latin typeface="Calibri" pitchFamily="34" charset="0"/>
              </a:rPr>
              <a:t>(</a:t>
            </a:r>
            <a:r>
              <a:rPr lang="cs-CZ" sz="2100" b="1" dirty="0">
                <a:latin typeface="Calibri" pitchFamily="34" charset="0"/>
              </a:rPr>
              <a:t>COST, EUREKA, INGO, EUPRO, 6FP, </a:t>
            </a:r>
            <a:r>
              <a:rPr lang="cs-CZ" sz="2100" b="1" dirty="0" smtClean="0">
                <a:latin typeface="Calibri" pitchFamily="34" charset="0"/>
              </a:rPr>
              <a:t>7FP, H2020 )</a:t>
            </a:r>
          </a:p>
          <a:p>
            <a:r>
              <a:rPr lang="cs-CZ" sz="2100" b="1" dirty="0" smtClean="0">
                <a:latin typeface="Calibri" pitchFamily="34" charset="0"/>
              </a:rPr>
              <a:t>Kontrahovaný výzkum                   90 mil. Kč</a:t>
            </a:r>
            <a:endParaRPr lang="cs-CZ" sz="2100" b="1" dirty="0">
              <a:latin typeface="Calibri" pitchFamily="34" charset="0"/>
            </a:endParaRPr>
          </a:p>
          <a:p>
            <a:endParaRPr lang="cs-CZ" sz="2100" b="1" dirty="0">
              <a:solidFill>
                <a:srgbClr val="003399"/>
              </a:solidFill>
              <a:latin typeface="Calibri" pitchFamily="34" charset="0"/>
            </a:endParaRPr>
          </a:p>
          <a:p>
            <a:pPr algn="just"/>
            <a:r>
              <a:rPr lang="cs-CZ" sz="2100" b="1" dirty="0">
                <a:solidFill>
                  <a:srgbClr val="003399"/>
                </a:solidFill>
                <a:latin typeface="Calibri" pitchFamily="34" charset="0"/>
              </a:rPr>
              <a:t>Celkové finanční prostředky na </a:t>
            </a:r>
            <a:r>
              <a:rPr lang="cs-CZ" sz="2100" b="1" dirty="0" err="1" smtClean="0">
                <a:solidFill>
                  <a:srgbClr val="003399"/>
                </a:solidFill>
                <a:latin typeface="Calibri" pitchFamily="34" charset="0"/>
              </a:rPr>
              <a:t>VaV</a:t>
            </a:r>
            <a:r>
              <a:rPr lang="cs-CZ" sz="2100" b="1" dirty="0" smtClean="0">
                <a:solidFill>
                  <a:srgbClr val="003399"/>
                </a:solidFill>
                <a:latin typeface="Calibri" pitchFamily="34" charset="0"/>
              </a:rPr>
              <a:t> asi 1 mld. </a:t>
            </a:r>
            <a:r>
              <a:rPr lang="cs-CZ" sz="2100" b="1" dirty="0">
                <a:solidFill>
                  <a:srgbClr val="003399"/>
                </a:solidFill>
                <a:latin typeface="Calibri" pitchFamily="34" charset="0"/>
              </a:rPr>
              <a:t>v roce </a:t>
            </a:r>
            <a:r>
              <a:rPr lang="cs-CZ" sz="2100" b="1" dirty="0" smtClean="0">
                <a:solidFill>
                  <a:srgbClr val="003399"/>
                </a:solidFill>
                <a:latin typeface="Calibri" pitchFamily="34" charset="0"/>
              </a:rPr>
              <a:t>2014, </a:t>
            </a:r>
            <a:r>
              <a:rPr lang="cs-CZ" sz="2100" b="1" dirty="0">
                <a:solidFill>
                  <a:srgbClr val="003399"/>
                </a:solidFill>
                <a:latin typeface="Calibri" pitchFamily="34" charset="0"/>
              </a:rPr>
              <a:t>což představuje </a:t>
            </a:r>
            <a:r>
              <a:rPr lang="cs-CZ" sz="2100" b="1" dirty="0" smtClean="0">
                <a:solidFill>
                  <a:srgbClr val="003399"/>
                </a:solidFill>
                <a:latin typeface="Calibri" pitchFamily="34" charset="0"/>
              </a:rPr>
              <a:t>přibližně 32% </a:t>
            </a:r>
            <a:r>
              <a:rPr lang="cs-CZ" sz="2100" b="1" dirty="0">
                <a:solidFill>
                  <a:srgbClr val="003399"/>
                </a:solidFill>
                <a:latin typeface="Calibri" pitchFamily="34" charset="0"/>
              </a:rPr>
              <a:t>celkového rozpočtu VUT (bez velkých projektů ESF OP </a:t>
            </a:r>
            <a:r>
              <a:rPr lang="cs-CZ" sz="2100" b="1" dirty="0" err="1">
                <a:solidFill>
                  <a:srgbClr val="003399"/>
                </a:solidFill>
                <a:latin typeface="Calibri" pitchFamily="34" charset="0"/>
              </a:rPr>
              <a:t>VaVpI</a:t>
            </a:r>
            <a:r>
              <a:rPr lang="cs-CZ" sz="2100" b="1" dirty="0">
                <a:solidFill>
                  <a:srgbClr val="003399"/>
                </a:solidFill>
                <a:latin typeface="Calibri" pitchFamily="34" charset="0"/>
              </a:rPr>
              <a:t>, VK).</a:t>
            </a:r>
          </a:p>
          <a:p>
            <a:r>
              <a:rPr lang="cs-CZ" sz="2100" b="1" dirty="0" smtClean="0">
                <a:latin typeface="Calibri" pitchFamily="34" charset="0"/>
              </a:rPr>
              <a:t>                             </a:t>
            </a:r>
            <a:endParaRPr lang="cs-CZ" sz="2100" b="1" dirty="0">
              <a:latin typeface="Calibri" pitchFamily="34" charset="0"/>
            </a:endParaRPr>
          </a:p>
          <a:p>
            <a:pPr algn="just"/>
            <a:r>
              <a:rPr lang="en-US" sz="2100" b="1" dirty="0" smtClean="0">
                <a:solidFill>
                  <a:srgbClr val="003399"/>
                </a:solidFill>
                <a:latin typeface="Calibri" pitchFamily="34" charset="0"/>
              </a:rPr>
              <a:t>P</a:t>
            </a:r>
            <a:r>
              <a:rPr lang="cs-CZ" sz="2100" b="1" dirty="0" err="1">
                <a:solidFill>
                  <a:srgbClr val="003399"/>
                </a:solidFill>
                <a:latin typeface="Calibri" pitchFamily="34" charset="0"/>
              </a:rPr>
              <a:t>řijaté</a:t>
            </a:r>
            <a:r>
              <a:rPr lang="cs-CZ" sz="2100" b="1" dirty="0">
                <a:solidFill>
                  <a:srgbClr val="003399"/>
                </a:solidFill>
                <a:latin typeface="Calibri" pitchFamily="34" charset="0"/>
              </a:rPr>
              <a:t>  OP </a:t>
            </a:r>
            <a:r>
              <a:rPr lang="cs-CZ" sz="2100" b="1" dirty="0" err="1">
                <a:solidFill>
                  <a:srgbClr val="003399"/>
                </a:solidFill>
                <a:latin typeface="Calibri" pitchFamily="34" charset="0"/>
              </a:rPr>
              <a:t>VaVpI</a:t>
            </a:r>
            <a:r>
              <a:rPr lang="cs-CZ" sz="2100" b="1" dirty="0">
                <a:solidFill>
                  <a:srgbClr val="003399"/>
                </a:solidFill>
                <a:latin typeface="Calibri" pitchFamily="34" charset="0"/>
              </a:rPr>
              <a:t> – CEITEC, IT4INNOVATIONS, NETME, </a:t>
            </a:r>
            <a:r>
              <a:rPr lang="cs-CZ" sz="2100" b="1" dirty="0" err="1">
                <a:solidFill>
                  <a:srgbClr val="003399"/>
                </a:solidFill>
                <a:latin typeface="Calibri" pitchFamily="34" charset="0"/>
              </a:rPr>
              <a:t>AdMaS</a:t>
            </a:r>
            <a:r>
              <a:rPr lang="cs-CZ" sz="2100" b="1" dirty="0">
                <a:solidFill>
                  <a:srgbClr val="003399"/>
                </a:solidFill>
                <a:latin typeface="Calibri" pitchFamily="34" charset="0"/>
              </a:rPr>
              <a:t>, CVVOZE, SIX, CENTRUM MAT. VÝZKUMU FCH</a:t>
            </a:r>
            <a:r>
              <a:rPr lang="cs-CZ" sz="2100" b="1" dirty="0" smtClean="0">
                <a:solidFill>
                  <a:srgbClr val="003399"/>
                </a:solidFill>
                <a:latin typeface="Calibri" pitchFamily="34" charset="0"/>
              </a:rPr>
              <a:t>. Celkové investice asi 9 mld. Kč.</a:t>
            </a:r>
            <a:endParaRPr lang="cs-CZ" sz="2100" b="1" dirty="0">
              <a:solidFill>
                <a:srgbClr val="003399"/>
              </a:solidFill>
              <a:latin typeface="Calibri" pitchFamily="34" charset="0"/>
            </a:endParaRPr>
          </a:p>
          <a:p>
            <a:endParaRPr lang="cs-CZ" sz="21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289175" y="765175"/>
            <a:ext cx="43434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400" b="1" dirty="0">
                <a:solidFill>
                  <a:schemeClr val="tx2"/>
                </a:solidFill>
                <a:latin typeface="Calibri" pitchFamily="34" charset="0"/>
              </a:rPr>
              <a:t>Věda a výzkum – finanční zdroje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Vysoké učení technické v Brně</a:t>
            </a:r>
            <a:endParaRPr lang="cs-CZ" dirty="0" smtClean="0">
              <a:latin typeface="Calibri" pitchFamily="34" charset="0"/>
            </a:endParaRPr>
          </a:p>
        </p:txBody>
      </p:sp>
      <p:sp>
        <p:nvSpPr>
          <p:cNvPr id="27651" name="Obdélník 1"/>
          <p:cNvSpPr>
            <a:spLocks noChangeArrowheads="1"/>
          </p:cNvSpPr>
          <p:nvPr/>
        </p:nvSpPr>
        <p:spPr bwMode="auto">
          <a:xfrm>
            <a:off x="2441575" y="836613"/>
            <a:ext cx="477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tx2"/>
                </a:solidFill>
                <a:latin typeface="Calibri" pitchFamily="34" charset="0"/>
              </a:rPr>
              <a:t>Získané velké projekty ESF OP VaVpI</a:t>
            </a:r>
            <a:endParaRPr lang="cs-CZ" sz="2400">
              <a:latin typeface="Calibri" pitchFamily="34" charset="0"/>
            </a:endParaRPr>
          </a:p>
        </p:txBody>
      </p:sp>
      <p:sp>
        <p:nvSpPr>
          <p:cNvPr id="27652" name="Obdélník 2"/>
          <p:cNvSpPr>
            <a:spLocks noChangeArrowheads="1"/>
          </p:cNvSpPr>
          <p:nvPr/>
        </p:nvSpPr>
        <p:spPr bwMode="auto">
          <a:xfrm>
            <a:off x="395288" y="1436688"/>
            <a:ext cx="8137525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2000" b="1" dirty="0">
                <a:solidFill>
                  <a:srgbClr val="003399"/>
                </a:solidFill>
                <a:latin typeface="Calibri" pitchFamily="34" charset="0"/>
              </a:rPr>
              <a:t>Centra excelence : </a:t>
            </a:r>
          </a:p>
          <a:p>
            <a:pPr algn="just"/>
            <a:endParaRPr lang="cs-CZ" b="1" dirty="0">
              <a:solidFill>
                <a:srgbClr val="003399"/>
              </a:solidFill>
              <a:latin typeface="Calibri" pitchFamily="34" charset="0"/>
            </a:endParaRPr>
          </a:p>
          <a:p>
            <a:pPr algn="just"/>
            <a:r>
              <a:rPr lang="cs-CZ" sz="2000" b="1" dirty="0">
                <a:solidFill>
                  <a:srgbClr val="003399"/>
                </a:solidFill>
                <a:latin typeface="Calibri" pitchFamily="34" charset="0"/>
              </a:rPr>
              <a:t>CEITEC, STŘEDOEVROPSKÝ TECHNOLOGICKÝ INSTITUT, 5,246 mld. Kč,  příjemce MU, podíl VUT 1,9 mld. Kč, programy:  Pokročilé </a:t>
            </a:r>
            <a:r>
              <a:rPr lang="cs-CZ" sz="2000" b="1" dirty="0" err="1">
                <a:solidFill>
                  <a:srgbClr val="003399"/>
                </a:solidFill>
                <a:latin typeface="Calibri" pitchFamily="34" charset="0"/>
              </a:rPr>
              <a:t>nanotechnologie</a:t>
            </a:r>
            <a:r>
              <a:rPr lang="cs-CZ" sz="2000" b="1" dirty="0">
                <a:solidFill>
                  <a:srgbClr val="003399"/>
                </a:solidFill>
                <a:latin typeface="Calibri" pitchFamily="34" charset="0"/>
              </a:rPr>
              <a:t> a </a:t>
            </a:r>
            <a:r>
              <a:rPr lang="cs-CZ" sz="2000" b="1" dirty="0" err="1">
                <a:solidFill>
                  <a:srgbClr val="003399"/>
                </a:solidFill>
                <a:latin typeface="Calibri" pitchFamily="34" charset="0"/>
              </a:rPr>
              <a:t>mikrotechnologie</a:t>
            </a:r>
            <a:r>
              <a:rPr lang="cs-CZ" sz="2000" b="1" dirty="0">
                <a:solidFill>
                  <a:srgbClr val="003399"/>
                </a:solidFill>
                <a:latin typeface="Calibri" pitchFamily="34" charset="0"/>
              </a:rPr>
              <a:t>, Pokročilé materiály, kontakt </a:t>
            </a:r>
            <a:r>
              <a:rPr lang="cs-CZ" sz="2000" b="1" dirty="0" smtClean="0">
                <a:solidFill>
                  <a:srgbClr val="003399"/>
                </a:solidFill>
                <a:latin typeface="Calibri" pitchFamily="34" charset="0"/>
              </a:rPr>
              <a:t> Prof. Ing. </a:t>
            </a:r>
            <a:r>
              <a:rPr lang="cs-CZ" sz="2000" b="1" dirty="0" err="1" smtClean="0">
                <a:solidFill>
                  <a:srgbClr val="003399"/>
                </a:solidFill>
                <a:latin typeface="Calibri" pitchFamily="34" charset="0"/>
              </a:rPr>
              <a:t>Radimír</a:t>
            </a:r>
            <a:r>
              <a:rPr lang="cs-CZ" sz="2000" b="1" dirty="0" smtClean="0">
                <a:solidFill>
                  <a:srgbClr val="003399"/>
                </a:solidFill>
                <a:latin typeface="Calibri" pitchFamily="34" charset="0"/>
              </a:rPr>
              <a:t> Vrba, CSc.</a:t>
            </a:r>
            <a:endParaRPr lang="cs-CZ" sz="2000" b="1" dirty="0">
              <a:solidFill>
                <a:srgbClr val="003399"/>
              </a:solidFill>
              <a:latin typeface="Calibri" pitchFamily="34" charset="0"/>
            </a:endParaRPr>
          </a:p>
          <a:p>
            <a:pPr algn="just"/>
            <a:endParaRPr lang="cs-CZ" sz="2000" b="1" dirty="0">
              <a:solidFill>
                <a:srgbClr val="003399"/>
              </a:solidFill>
              <a:latin typeface="Calibri" pitchFamily="34" charset="0"/>
            </a:endParaRPr>
          </a:p>
          <a:p>
            <a:pPr algn="just"/>
            <a:r>
              <a:rPr lang="cs-CZ" sz="2000" b="1" dirty="0" smtClean="0">
                <a:solidFill>
                  <a:srgbClr val="003399"/>
                </a:solidFill>
                <a:latin typeface="Calibri" pitchFamily="34" charset="0"/>
              </a:rPr>
              <a:t>IT4INNOVATIONS, příjemce </a:t>
            </a:r>
            <a:r>
              <a:rPr lang="cs-CZ" sz="2000" b="1" dirty="0">
                <a:solidFill>
                  <a:srgbClr val="003399"/>
                </a:solidFill>
                <a:latin typeface="Calibri" pitchFamily="34" charset="0"/>
              </a:rPr>
              <a:t>VŠB-TU Ostrava, podíl VUT 200 mil.Kč, programy Rozpoznávání a prezentace informací z multimediálních dat a Bezpečné  </a:t>
            </a:r>
            <a:r>
              <a:rPr lang="cs-CZ" sz="2000" b="1" dirty="0" smtClean="0">
                <a:solidFill>
                  <a:srgbClr val="003399"/>
                </a:solidFill>
                <a:latin typeface="Calibri" pitchFamily="34" charset="0"/>
              </a:rPr>
              <a:t>a </a:t>
            </a:r>
            <a:r>
              <a:rPr lang="cs-CZ" sz="2000" b="1" dirty="0">
                <a:solidFill>
                  <a:srgbClr val="003399"/>
                </a:solidFill>
                <a:latin typeface="Calibri" pitchFamily="34" charset="0"/>
              </a:rPr>
              <a:t>spolehlivé architektury, sítě a protokoly, kontakt </a:t>
            </a:r>
            <a:r>
              <a:rPr lang="cs-CZ" sz="2000" b="1" dirty="0" smtClean="0">
                <a:solidFill>
                  <a:srgbClr val="003399"/>
                </a:solidFill>
                <a:latin typeface="Calibri" pitchFamily="34" charset="0"/>
              </a:rPr>
              <a:t>Prof. Ing. </a:t>
            </a:r>
            <a:r>
              <a:rPr lang="cs-CZ" sz="2000" b="1" dirty="0">
                <a:solidFill>
                  <a:srgbClr val="003399"/>
                </a:solidFill>
                <a:latin typeface="Calibri" pitchFamily="34" charset="0"/>
              </a:rPr>
              <a:t>Tomáš </a:t>
            </a:r>
            <a:r>
              <a:rPr lang="cs-CZ" sz="2000" b="1" dirty="0" smtClean="0">
                <a:solidFill>
                  <a:srgbClr val="003399"/>
                </a:solidFill>
                <a:latin typeface="Calibri" pitchFamily="34" charset="0"/>
              </a:rPr>
              <a:t> Hruška, CSc.</a:t>
            </a:r>
            <a:endParaRPr lang="cs-CZ" sz="2000" b="1" dirty="0">
              <a:solidFill>
                <a:srgbClr val="003399"/>
              </a:solidFill>
              <a:latin typeface="Calibri" pitchFamily="34" charset="0"/>
            </a:endParaRPr>
          </a:p>
          <a:p>
            <a:pPr algn="just"/>
            <a:endParaRPr lang="cs-CZ" b="1" dirty="0">
              <a:solidFill>
                <a:srgbClr val="003399"/>
              </a:solidFill>
              <a:latin typeface="Calibri" pitchFamily="34" charset="0"/>
            </a:endParaRPr>
          </a:p>
          <a:p>
            <a:pPr algn="just"/>
            <a:r>
              <a:rPr lang="cs-CZ" sz="2000" b="1" dirty="0">
                <a:solidFill>
                  <a:srgbClr val="003399"/>
                </a:solidFill>
                <a:latin typeface="Calibri" pitchFamily="34" charset="0"/>
              </a:rPr>
              <a:t>Regionální centra:</a:t>
            </a:r>
          </a:p>
          <a:p>
            <a:pPr algn="just"/>
            <a:endParaRPr lang="cs-CZ" b="1" dirty="0">
              <a:solidFill>
                <a:srgbClr val="003399"/>
              </a:solidFill>
              <a:latin typeface="Calibri" pitchFamily="34" charset="0"/>
            </a:endParaRPr>
          </a:p>
          <a:p>
            <a:pPr algn="just"/>
            <a:r>
              <a:rPr lang="cs-CZ" sz="2000" b="1" dirty="0">
                <a:solidFill>
                  <a:srgbClr val="003399"/>
                </a:solidFill>
                <a:latin typeface="Calibri" pitchFamily="34" charset="0"/>
              </a:rPr>
              <a:t>NETME Centre, Centrum nových technologií pro strojírenství při FSI VUT, 768 mil. Kč, programy Energetika, procesy a  ekologie, Letecká                           a automobilní technika, </a:t>
            </a:r>
            <a:r>
              <a:rPr lang="cs-CZ" sz="2000" b="1" dirty="0" err="1">
                <a:solidFill>
                  <a:srgbClr val="003399"/>
                </a:solidFill>
                <a:latin typeface="Calibri" pitchFamily="34" charset="0"/>
              </a:rPr>
              <a:t>Mechatronika</a:t>
            </a:r>
            <a:r>
              <a:rPr lang="cs-CZ" sz="2000" b="1" dirty="0">
                <a:solidFill>
                  <a:srgbClr val="003399"/>
                </a:solidFill>
                <a:latin typeface="Calibri" pitchFamily="34" charset="0"/>
              </a:rPr>
              <a:t>, Virtuální navrhování a zkušebnictví a Progresivní kovové materiály, </a:t>
            </a:r>
            <a:r>
              <a:rPr lang="cs-CZ" sz="2000" b="1" dirty="0" smtClean="0">
                <a:solidFill>
                  <a:srgbClr val="003399"/>
                </a:solidFill>
                <a:latin typeface="Calibri" pitchFamily="34" charset="0"/>
              </a:rPr>
              <a:t> kontakt  Ing. Pavel  </a:t>
            </a:r>
            <a:r>
              <a:rPr lang="cs-CZ" sz="2000" b="1" dirty="0" err="1" smtClean="0">
                <a:solidFill>
                  <a:srgbClr val="003399"/>
                </a:solidFill>
                <a:latin typeface="Calibri" pitchFamily="34" charset="0"/>
              </a:rPr>
              <a:t>Krečmer</a:t>
            </a:r>
            <a:r>
              <a:rPr lang="cs-CZ" sz="2000" b="1" dirty="0" smtClean="0">
                <a:solidFill>
                  <a:srgbClr val="003399"/>
                </a:solidFill>
                <a:latin typeface="Calibri" pitchFamily="34" charset="0"/>
              </a:rPr>
              <a:t>, PhD.</a:t>
            </a:r>
            <a:endParaRPr lang="cs-CZ" sz="2000" b="1" dirty="0">
              <a:solidFill>
                <a:srgbClr val="0033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Vysoké učení technické v Brně</a:t>
            </a:r>
            <a:endParaRPr lang="cs-CZ" dirty="0" smtClean="0">
              <a:latin typeface="Calibri" pitchFamily="34" charset="0"/>
            </a:endParaRPr>
          </a:p>
        </p:txBody>
      </p:sp>
      <p:sp>
        <p:nvSpPr>
          <p:cNvPr id="28675" name="Obdélník 1"/>
          <p:cNvSpPr>
            <a:spLocks noChangeArrowheads="1"/>
          </p:cNvSpPr>
          <p:nvPr/>
        </p:nvSpPr>
        <p:spPr bwMode="auto">
          <a:xfrm>
            <a:off x="2441575" y="836613"/>
            <a:ext cx="477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tx2"/>
                </a:solidFill>
                <a:latin typeface="Calibri" pitchFamily="34" charset="0"/>
              </a:rPr>
              <a:t>Získané velké projekty ESF OP VaVpI</a:t>
            </a:r>
            <a:endParaRPr lang="cs-CZ" sz="2400">
              <a:latin typeface="Calibri" pitchFamily="34" charset="0"/>
            </a:endParaRPr>
          </a:p>
        </p:txBody>
      </p:sp>
      <p:sp>
        <p:nvSpPr>
          <p:cNvPr id="28676" name="Obdélník 2"/>
          <p:cNvSpPr>
            <a:spLocks noChangeArrowheads="1"/>
          </p:cNvSpPr>
          <p:nvPr/>
        </p:nvSpPr>
        <p:spPr bwMode="auto">
          <a:xfrm>
            <a:off x="250825" y="1268761"/>
            <a:ext cx="8066088" cy="56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b="1" dirty="0" err="1">
                <a:solidFill>
                  <a:srgbClr val="003399"/>
                </a:solidFill>
                <a:latin typeface="Calibri" pitchFamily="34" charset="0"/>
              </a:rPr>
              <a:t>AdMaS</a:t>
            </a:r>
            <a:r>
              <a:rPr lang="cs-CZ" sz="2000" b="1" dirty="0">
                <a:solidFill>
                  <a:srgbClr val="003399"/>
                </a:solidFill>
                <a:latin typeface="Calibri" pitchFamily="34" charset="0"/>
              </a:rPr>
              <a:t> ,  </a:t>
            </a:r>
            <a:r>
              <a:rPr lang="cs-CZ" sz="2000" b="1" dirty="0" err="1">
                <a:solidFill>
                  <a:srgbClr val="003399"/>
                </a:solidFill>
                <a:latin typeface="Calibri" pitchFamily="34" charset="0"/>
              </a:rPr>
              <a:t>Advanced</a:t>
            </a:r>
            <a:r>
              <a:rPr lang="cs-CZ" sz="2000" b="1" dirty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cs-CZ" sz="2000" b="1" dirty="0" err="1">
                <a:solidFill>
                  <a:srgbClr val="003399"/>
                </a:solidFill>
                <a:latin typeface="Calibri" pitchFamily="34" charset="0"/>
              </a:rPr>
              <a:t>Buildings</a:t>
            </a:r>
            <a:r>
              <a:rPr lang="cs-CZ" sz="2000" b="1" dirty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cs-CZ" sz="2000" b="1" dirty="0" err="1">
                <a:solidFill>
                  <a:srgbClr val="003399"/>
                </a:solidFill>
                <a:latin typeface="Calibri" pitchFamily="34" charset="0"/>
              </a:rPr>
              <a:t>Materials</a:t>
            </a:r>
            <a:r>
              <a:rPr lang="cs-CZ" sz="2000" b="1" dirty="0">
                <a:solidFill>
                  <a:srgbClr val="003399"/>
                </a:solidFill>
                <a:latin typeface="Calibri" pitchFamily="34" charset="0"/>
              </a:rPr>
              <a:t>, </a:t>
            </a:r>
            <a:r>
              <a:rPr lang="cs-CZ" sz="2000" b="1" dirty="0" err="1">
                <a:solidFill>
                  <a:srgbClr val="003399"/>
                </a:solidFill>
                <a:latin typeface="Calibri" pitchFamily="34" charset="0"/>
              </a:rPr>
              <a:t>Structures</a:t>
            </a:r>
            <a:r>
              <a:rPr lang="cs-CZ" sz="2000" b="1" dirty="0">
                <a:solidFill>
                  <a:srgbClr val="003399"/>
                </a:solidFill>
                <a:latin typeface="Calibri" pitchFamily="34" charset="0"/>
              </a:rPr>
              <a:t> and Technologies při FAST VUT, 818 mil. Kč, programy: Vývoj pokročilých  stavebních materiálů  a Vývoj pokročilých konstrukcí a technologií, kontakt </a:t>
            </a:r>
            <a:r>
              <a:rPr lang="cs-CZ" sz="2000" b="1" dirty="0" smtClean="0">
                <a:solidFill>
                  <a:srgbClr val="003399"/>
                </a:solidFill>
                <a:latin typeface="Calibri" pitchFamily="34" charset="0"/>
              </a:rPr>
              <a:t>JUDr. Ing. Zdeněk Dufek, PhD.</a:t>
            </a:r>
          </a:p>
          <a:p>
            <a:pPr algn="just"/>
            <a:endParaRPr lang="cs-CZ" sz="2000" b="1" dirty="0">
              <a:solidFill>
                <a:srgbClr val="003399"/>
              </a:solidFill>
              <a:latin typeface="Calibri" pitchFamily="34" charset="0"/>
            </a:endParaRPr>
          </a:p>
          <a:p>
            <a:pPr algn="just"/>
            <a:r>
              <a:rPr lang="cs-CZ" sz="2000" b="1" dirty="0">
                <a:solidFill>
                  <a:srgbClr val="003399"/>
                </a:solidFill>
                <a:latin typeface="Calibri" pitchFamily="34" charset="0"/>
              </a:rPr>
              <a:t>CVVOZE, Centrum výzkumu a využití obnovitelných zdrojů energie při FEKT VUT, 260 mil. Kč, programy: Elektromechanická přeměna energie, Chemické a </a:t>
            </a:r>
            <a:r>
              <a:rPr lang="cs-CZ" sz="2000" b="1" dirty="0" err="1">
                <a:solidFill>
                  <a:srgbClr val="003399"/>
                </a:solidFill>
                <a:latin typeface="Calibri" pitchFamily="34" charset="0"/>
              </a:rPr>
              <a:t>fotovoltaické</a:t>
            </a:r>
            <a:r>
              <a:rPr lang="cs-CZ" sz="2000" b="1" dirty="0">
                <a:solidFill>
                  <a:srgbClr val="003399"/>
                </a:solidFill>
                <a:latin typeface="Calibri" pitchFamily="34" charset="0"/>
              </a:rPr>
              <a:t> zdroje energie a Výroba, přenos, distribuce          a užití elektrické energie. Kontakt: Prof. RNDr. Vladimír Aubrecht, CSc.</a:t>
            </a:r>
          </a:p>
          <a:p>
            <a:pPr algn="just"/>
            <a:endParaRPr lang="cs-CZ" sz="2000" b="1" dirty="0">
              <a:solidFill>
                <a:srgbClr val="003399"/>
              </a:solidFill>
              <a:latin typeface="Calibri" pitchFamily="34" charset="0"/>
            </a:endParaRPr>
          </a:p>
          <a:p>
            <a:pPr algn="just"/>
            <a:r>
              <a:rPr lang="cs-CZ" sz="2000" b="1" dirty="0">
                <a:solidFill>
                  <a:srgbClr val="003399"/>
                </a:solidFill>
                <a:latin typeface="Calibri" pitchFamily="34" charset="0"/>
              </a:rPr>
              <a:t>SIX, </a:t>
            </a:r>
            <a:r>
              <a:rPr lang="cs-CZ" sz="2000" b="1" dirty="0" smtClean="0">
                <a:solidFill>
                  <a:srgbClr val="003399"/>
                </a:solidFill>
                <a:latin typeface="Calibri" pitchFamily="34" charset="0"/>
              </a:rPr>
              <a:t>Centrum </a:t>
            </a:r>
            <a:r>
              <a:rPr lang="cs-CZ" sz="2000" b="1" dirty="0">
                <a:solidFill>
                  <a:srgbClr val="003399"/>
                </a:solidFill>
                <a:latin typeface="Calibri" pitchFamily="34" charset="0"/>
              </a:rPr>
              <a:t>senzorických, informačních a komunikačních systémů           při FEKT VUT, 300 mil. Kč, programy: Mikrovlnné technologie, Bezdrátové technologie, Konvergované systémy, Multimediální systémy a Senzorické systémy.        Kontakt: Prof. Dr</a:t>
            </a:r>
            <a:r>
              <a:rPr lang="cs-CZ" sz="2000" b="1" dirty="0" smtClean="0">
                <a:solidFill>
                  <a:srgbClr val="003399"/>
                </a:solidFill>
                <a:latin typeface="Calibri" pitchFamily="34" charset="0"/>
              </a:rPr>
              <a:t>. Ing. </a:t>
            </a:r>
            <a:r>
              <a:rPr lang="cs-CZ" sz="2000" b="1" dirty="0">
                <a:solidFill>
                  <a:srgbClr val="003399"/>
                </a:solidFill>
                <a:latin typeface="Calibri" pitchFamily="34" charset="0"/>
              </a:rPr>
              <a:t>Zbyněk </a:t>
            </a:r>
            <a:r>
              <a:rPr lang="cs-CZ" sz="2000" b="1" dirty="0" err="1">
                <a:solidFill>
                  <a:srgbClr val="003399"/>
                </a:solidFill>
                <a:latin typeface="Calibri" pitchFamily="34" charset="0"/>
              </a:rPr>
              <a:t>Raida</a:t>
            </a:r>
            <a:endParaRPr lang="cs-CZ" sz="2000" b="1" dirty="0">
              <a:solidFill>
                <a:srgbClr val="003399"/>
              </a:solidFill>
              <a:latin typeface="Calibri" pitchFamily="34" charset="0"/>
            </a:endParaRPr>
          </a:p>
          <a:p>
            <a:pPr algn="just"/>
            <a:endParaRPr lang="cs-CZ" sz="2000" b="1" dirty="0">
              <a:solidFill>
                <a:srgbClr val="003399"/>
              </a:solidFill>
              <a:latin typeface="Calibri" pitchFamily="34" charset="0"/>
            </a:endParaRPr>
          </a:p>
          <a:p>
            <a:pPr algn="just"/>
            <a:r>
              <a:rPr lang="cs-CZ" sz="2000" b="1" dirty="0">
                <a:solidFill>
                  <a:srgbClr val="003399"/>
                </a:solidFill>
                <a:latin typeface="Calibri" pitchFamily="34" charset="0"/>
              </a:rPr>
              <a:t>CMV, </a:t>
            </a:r>
            <a:r>
              <a:rPr lang="cs-CZ" sz="2000" b="1" dirty="0" smtClean="0">
                <a:solidFill>
                  <a:srgbClr val="003399"/>
                </a:solidFill>
                <a:latin typeface="Calibri" pitchFamily="34" charset="0"/>
              </a:rPr>
              <a:t>Centrum </a:t>
            </a:r>
            <a:r>
              <a:rPr lang="cs-CZ" sz="2000" b="1" dirty="0">
                <a:solidFill>
                  <a:srgbClr val="003399"/>
                </a:solidFill>
                <a:latin typeface="Calibri" pitchFamily="34" charset="0"/>
              </a:rPr>
              <a:t>materiálového výzkumu při FCH VUT, 220 mil. Kč, programy: Anorganické materiály, Transportní systémy a senzory.</a:t>
            </a:r>
          </a:p>
          <a:p>
            <a:pPr algn="just"/>
            <a:r>
              <a:rPr lang="cs-CZ" sz="2000" b="1" dirty="0">
                <a:solidFill>
                  <a:srgbClr val="003399"/>
                </a:solidFill>
                <a:latin typeface="Calibri" pitchFamily="34" charset="0"/>
              </a:rPr>
              <a:t>Kontakt: Prof. Ing. Miroslav Pekař, CSc.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4925"/>
            <a:ext cx="9144000" cy="576263"/>
          </a:xfrm>
        </p:spPr>
        <p:txBody>
          <a:bodyPr/>
          <a:lstStyle/>
          <a:p>
            <a:r>
              <a:rPr lang="cs-CZ" dirty="0">
                <a:latin typeface="Calibri" pitchFamily="34" charset="0"/>
              </a:rPr>
              <a:t>Vysoké učení technické v Brně</a:t>
            </a:r>
            <a:endParaRPr lang="cs-CZ" b="0" dirty="0"/>
          </a:p>
        </p:txBody>
      </p:sp>
      <p:pic>
        <p:nvPicPr>
          <p:cNvPr id="4" name="Picture 2" descr="C:\Users\veprkova\Desktop\FEKT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90368"/>
            <a:ext cx="9140825" cy="294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1"/>
          <p:cNvSpPr>
            <a:spLocks noChangeArrowheads="1"/>
          </p:cNvSpPr>
          <p:nvPr/>
        </p:nvSpPr>
        <p:spPr bwMode="auto">
          <a:xfrm>
            <a:off x="1547664" y="764704"/>
            <a:ext cx="561662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R</a:t>
            </a:r>
            <a:r>
              <a:rPr lang="cs-CZ" sz="2400" b="1" dirty="0" err="1" smtClean="0">
                <a:latin typeface="Calibri" pitchFamily="34" charset="0"/>
              </a:rPr>
              <a:t>egionální</a:t>
            </a:r>
            <a:r>
              <a:rPr lang="cs-CZ" sz="2400" b="1" dirty="0" smtClean="0">
                <a:latin typeface="Calibri" pitchFamily="34" charset="0"/>
              </a:rPr>
              <a:t> centra na Fakultě elektrotechniky a komunikačních technologií</a:t>
            </a:r>
            <a:endParaRPr lang="en-US" sz="2400" dirty="0" smtClean="0">
              <a:latin typeface="Calibri" pitchFamily="34" charset="0"/>
            </a:endParaRPr>
          </a:p>
          <a:p>
            <a:endParaRPr lang="cs-CZ" sz="2000" dirty="0">
              <a:latin typeface="Calibri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55776" y="5445224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003399"/>
                </a:solidFill>
                <a:latin typeface="Calibri" pitchFamily="34" charset="0"/>
              </a:rPr>
              <a:t>Vědecký park Prof. Lista</a:t>
            </a:r>
            <a:r>
              <a:rPr lang="en-US" b="1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cs-CZ" b="1" dirty="0" smtClean="0">
                <a:solidFill>
                  <a:srgbClr val="003399"/>
                </a:solidFill>
                <a:latin typeface="Calibri" pitchFamily="34" charset="0"/>
              </a:rPr>
              <a:t>Regionální </a:t>
            </a:r>
            <a:r>
              <a:rPr lang="en-US" b="1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003399"/>
                </a:solidFill>
                <a:latin typeface="Calibri" pitchFamily="34" charset="0"/>
              </a:rPr>
              <a:t>centr</a:t>
            </a:r>
            <a:r>
              <a:rPr lang="cs-CZ" b="1" dirty="0" smtClean="0">
                <a:solidFill>
                  <a:srgbClr val="003399"/>
                </a:solidFill>
                <a:latin typeface="Calibri" pitchFamily="34" charset="0"/>
              </a:rPr>
              <a:t>a</a:t>
            </a:r>
            <a:r>
              <a:rPr lang="en-US" b="1" dirty="0" smtClean="0">
                <a:solidFill>
                  <a:srgbClr val="003399"/>
                </a:solidFill>
                <a:latin typeface="Calibri" pitchFamily="34" charset="0"/>
              </a:rPr>
              <a:t>  CVOZE, SIX</a:t>
            </a:r>
            <a:endParaRPr 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2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Vysoké učení technické v Brně</a:t>
            </a:r>
            <a:endParaRPr lang="cs-CZ" dirty="0" smtClean="0">
              <a:latin typeface="Calibri" pitchFamily="34" charset="0"/>
            </a:endParaRPr>
          </a:p>
        </p:txBody>
      </p:sp>
      <p:sp>
        <p:nvSpPr>
          <p:cNvPr id="29700" name="Obdélník 2"/>
          <p:cNvSpPr>
            <a:spLocks noChangeArrowheads="1"/>
          </p:cNvSpPr>
          <p:nvPr/>
        </p:nvSpPr>
        <p:spPr bwMode="auto">
          <a:xfrm>
            <a:off x="417511" y="908720"/>
            <a:ext cx="77549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cs-CZ" sz="2000" dirty="0" smtClean="0">
                <a:latin typeface="Calibri" pitchFamily="34" charset="0"/>
              </a:rPr>
              <a:t>Rozvoj vědeckých aktivit a unikátních aplikovatelných výsledků se promítá do růstu počtu patentů, užitných a průmyslových vzorů atd.</a:t>
            </a:r>
            <a:endParaRPr lang="cs-CZ" sz="2000" dirty="0">
              <a:latin typeface="Calibri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8917082"/>
              </p:ext>
            </p:extLst>
          </p:nvPr>
        </p:nvGraphicFramePr>
        <p:xfrm>
          <a:off x="539552" y="1772816"/>
          <a:ext cx="8064896" cy="4565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936104"/>
                <a:gridCol w="1224136"/>
                <a:gridCol w="1152128"/>
                <a:gridCol w="1152128"/>
                <a:gridCol w="1080120"/>
                <a:gridCol w="1080120"/>
              </a:tblGrid>
              <a:tr h="450833">
                <a:tc>
                  <a:txBody>
                    <a:bodyPr/>
                    <a:lstStyle/>
                    <a:p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2009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2010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2011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2012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2013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2014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Calibri" panose="020F0502020204030204" pitchFamily="34" charset="0"/>
                        </a:rPr>
                        <a:t>Podané přihlášky vynálezů</a:t>
                      </a:r>
                      <a:r>
                        <a:rPr lang="cs-CZ" sz="1200" baseline="0" dirty="0" smtClean="0">
                          <a:latin typeface="Calibri" panose="020F0502020204030204" pitchFamily="34" charset="0"/>
                        </a:rPr>
                        <a:t> ČR</a:t>
                      </a:r>
                      <a:endParaRPr lang="cs-CZ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11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22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20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25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44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35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Calibri" panose="020F0502020204030204" pitchFamily="34" charset="0"/>
                        </a:rPr>
                        <a:t>Podané</a:t>
                      </a:r>
                      <a:r>
                        <a:rPr lang="cs-CZ" sz="1200" baseline="0" dirty="0" smtClean="0">
                          <a:latin typeface="Calibri" panose="020F0502020204030204" pitchFamily="34" charset="0"/>
                        </a:rPr>
                        <a:t> přihlášky užitných vzorů ČR</a:t>
                      </a:r>
                      <a:endParaRPr lang="cs-CZ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21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34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35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37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61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29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Calibri" panose="020F0502020204030204" pitchFamily="34" charset="0"/>
                        </a:rPr>
                        <a:t>Podané</a:t>
                      </a:r>
                      <a:r>
                        <a:rPr lang="cs-CZ" sz="12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200" baseline="0" smtClean="0">
                          <a:latin typeface="Calibri" panose="020F0502020204030204" pitchFamily="34" charset="0"/>
                        </a:rPr>
                        <a:t>přihlášky průmyslových vzorů</a:t>
                      </a:r>
                      <a:endParaRPr lang="cs-CZ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9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8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12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Calibri" panose="020F0502020204030204" pitchFamily="34" charset="0"/>
                        </a:rPr>
                        <a:t>Podané</a:t>
                      </a:r>
                      <a:r>
                        <a:rPr lang="cs-CZ" sz="1200" baseline="0" dirty="0" smtClean="0">
                          <a:latin typeface="Calibri" panose="020F0502020204030204" pitchFamily="34" charset="0"/>
                        </a:rPr>
                        <a:t> přihlášky EPC</a:t>
                      </a:r>
                      <a:endParaRPr lang="cs-CZ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Calibri" panose="020F0502020204030204" pitchFamily="34" charset="0"/>
                        </a:rPr>
                        <a:t>Podané přihlášky PCT</a:t>
                      </a:r>
                      <a:endParaRPr lang="cs-CZ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Calibri" panose="020F0502020204030204" pitchFamily="34" charset="0"/>
                        </a:rPr>
                        <a:t>Podané přihlášky USPTO</a:t>
                      </a:r>
                      <a:endParaRPr lang="cs-CZ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Calibri" panose="020F0502020204030204" pitchFamily="34" charset="0"/>
                        </a:rPr>
                        <a:t>Udělené patenty ČR</a:t>
                      </a:r>
                      <a:endParaRPr lang="cs-CZ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22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Calibri" panose="020F0502020204030204" pitchFamily="34" charset="0"/>
                        </a:rPr>
                        <a:t>Registrované</a:t>
                      </a:r>
                      <a:r>
                        <a:rPr lang="cs-CZ" sz="1200" baseline="0" dirty="0" smtClean="0">
                          <a:latin typeface="Calibri" panose="020F0502020204030204" pitchFamily="34" charset="0"/>
                        </a:rPr>
                        <a:t> užitné vzory</a:t>
                      </a:r>
                      <a:endParaRPr lang="cs-CZ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14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21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34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33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Calibri" panose="020F0502020204030204" pitchFamily="34" charset="0"/>
                        </a:rPr>
                        <a:t>Udělené patenty EPC</a:t>
                      </a:r>
                      <a:endParaRPr lang="cs-CZ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cs-CZ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91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Vysoké učení technické v Brně</a:t>
            </a:r>
            <a:endParaRPr lang="cs-CZ" dirty="0" smtClean="0">
              <a:latin typeface="Calibri" pitchFamily="34" charset="0"/>
            </a:endParaRPr>
          </a:p>
        </p:txBody>
      </p:sp>
      <p:sp>
        <p:nvSpPr>
          <p:cNvPr id="29699" name="Obdélník 1"/>
          <p:cNvSpPr>
            <a:spLocks noChangeArrowheads="1"/>
          </p:cNvSpPr>
          <p:nvPr/>
        </p:nvSpPr>
        <p:spPr bwMode="auto">
          <a:xfrm>
            <a:off x="2700338" y="836613"/>
            <a:ext cx="3743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alibri" pitchFamily="34" charset="0"/>
              </a:rPr>
              <a:t>Formy spolupráce s podniky</a:t>
            </a:r>
            <a:endParaRPr lang="cs-CZ" sz="2400">
              <a:latin typeface="Calibri" pitchFamily="34" charset="0"/>
            </a:endParaRPr>
          </a:p>
        </p:txBody>
      </p:sp>
      <p:sp>
        <p:nvSpPr>
          <p:cNvPr id="29700" name="Obdélník 2"/>
          <p:cNvSpPr>
            <a:spLocks noChangeArrowheads="1"/>
          </p:cNvSpPr>
          <p:nvPr/>
        </p:nvSpPr>
        <p:spPr bwMode="auto">
          <a:xfrm>
            <a:off x="417513" y="1557338"/>
            <a:ext cx="7754937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ct val="20000"/>
              </a:spcBef>
              <a:buFontTx/>
              <a:buAutoNum type="arabicParenR"/>
            </a:pPr>
            <a:r>
              <a:rPr lang="cs-CZ" sz="2000" dirty="0">
                <a:latin typeface="Calibri" pitchFamily="34" charset="0"/>
              </a:rPr>
              <a:t>Přímá spolupráce formou kontraktů s podnikatelskou sférou při vývoji nových produktů (konstrukcí, výrobních technologií, materiálů, software atd.). Spolupráce s firmami ŠKODA a.s. Mladá Boleslav, </a:t>
            </a:r>
            <a:r>
              <a:rPr lang="cs-CZ" sz="2000" dirty="0" err="1">
                <a:latin typeface="Calibri" pitchFamily="34" charset="0"/>
              </a:rPr>
              <a:t>Honeywell</a:t>
            </a:r>
            <a:r>
              <a:rPr lang="cs-CZ" sz="2000" dirty="0">
                <a:latin typeface="Calibri" pitchFamily="34" charset="0"/>
              </a:rPr>
              <a:t>, Siemens, ABB</a:t>
            </a:r>
            <a:r>
              <a:rPr lang="cs-CZ" sz="2000" dirty="0" smtClean="0">
                <a:latin typeface="Calibri" pitchFamily="34" charset="0"/>
              </a:rPr>
              <a:t>, Bosch,  </a:t>
            </a:r>
            <a:r>
              <a:rPr lang="cs-CZ" sz="2000" dirty="0">
                <a:latin typeface="Calibri" pitchFamily="34" charset="0"/>
              </a:rPr>
              <a:t>ŽĎAS, Zetor, TATRA, ČEZ,  On-</a:t>
            </a:r>
            <a:r>
              <a:rPr lang="cs-CZ" sz="2000" dirty="0" err="1">
                <a:latin typeface="Calibri" pitchFamily="34" charset="0"/>
              </a:rPr>
              <a:t>Semiconductor</a:t>
            </a:r>
            <a:r>
              <a:rPr lang="cs-CZ" sz="2000" dirty="0">
                <a:latin typeface="Calibri" pitchFamily="34" charset="0"/>
              </a:rPr>
              <a:t>, ŽS, </a:t>
            </a:r>
            <a:r>
              <a:rPr lang="cs-CZ" sz="2000" dirty="0" err="1">
                <a:latin typeface="Calibri" pitchFamily="34" charset="0"/>
              </a:rPr>
              <a:t>Skanska</a:t>
            </a:r>
            <a:r>
              <a:rPr lang="cs-CZ" sz="2000" dirty="0">
                <a:latin typeface="Calibri" pitchFamily="34" charset="0"/>
              </a:rPr>
              <a:t>, </a:t>
            </a:r>
            <a:r>
              <a:rPr lang="cs-CZ" sz="2000" dirty="0" smtClean="0">
                <a:latin typeface="Calibri" pitchFamily="34" charset="0"/>
              </a:rPr>
              <a:t>TAJMAC-ZPS, TESCAN a s </a:t>
            </a:r>
            <a:r>
              <a:rPr lang="cs-CZ" sz="2000" dirty="0">
                <a:latin typeface="Calibri" pitchFamily="34" charset="0"/>
              </a:rPr>
              <a:t>celou řadou středních a malých firem.</a:t>
            </a:r>
          </a:p>
          <a:p>
            <a:pPr marL="533400" indent="-533400">
              <a:spcBef>
                <a:spcPct val="20000"/>
              </a:spcBef>
              <a:buFontTx/>
              <a:buAutoNum type="arabicParenR"/>
            </a:pPr>
            <a:r>
              <a:rPr lang="cs-CZ" sz="2000" dirty="0">
                <a:latin typeface="Calibri" pitchFamily="34" charset="0"/>
              </a:rPr>
              <a:t>Spolupráce (partnerství) s podniky v rámci grantových projektů národních a mezinárodních (MPO, MDS, MZ, </a:t>
            </a:r>
            <a:r>
              <a:rPr lang="cs-CZ" sz="2000" dirty="0" smtClean="0">
                <a:latin typeface="Calibri" pitchFamily="34" charset="0"/>
              </a:rPr>
              <a:t>7.RP EU, H2020 </a:t>
            </a:r>
            <a:r>
              <a:rPr lang="cs-CZ" sz="2000" dirty="0">
                <a:latin typeface="Calibri" pitchFamily="34" charset="0"/>
              </a:rPr>
              <a:t>atd.). Příklady spolupráce -  PREFA Brno, EVEKTOR, TESCAN atd.</a:t>
            </a:r>
          </a:p>
          <a:p>
            <a:pPr marL="533400" indent="-533400">
              <a:spcBef>
                <a:spcPct val="20000"/>
              </a:spcBef>
              <a:buFontTx/>
              <a:buAutoNum type="arabicParenR"/>
            </a:pPr>
            <a:r>
              <a:rPr lang="cs-CZ" sz="2000" dirty="0">
                <a:latin typeface="Calibri" pitchFamily="34" charset="0"/>
              </a:rPr>
              <a:t>Spolupráce v rámci programu </a:t>
            </a:r>
            <a:r>
              <a:rPr lang="cs-CZ" sz="2000" dirty="0" smtClean="0">
                <a:latin typeface="Calibri" pitchFamily="34" charset="0"/>
              </a:rPr>
              <a:t> Center kompetence.</a:t>
            </a:r>
            <a:r>
              <a:rPr lang="en-US" sz="2000" dirty="0" smtClean="0">
                <a:latin typeface="Calibri" pitchFamily="34" charset="0"/>
              </a:rPr>
              <a:t> </a:t>
            </a:r>
            <a:endParaRPr lang="cs-CZ" sz="2000" dirty="0">
              <a:latin typeface="Calibri" pitchFamily="34" charset="0"/>
            </a:endParaRPr>
          </a:p>
          <a:p>
            <a:pPr marL="533400" indent="-533400">
              <a:spcBef>
                <a:spcPct val="20000"/>
              </a:spcBef>
              <a:buFontTx/>
              <a:buAutoNum type="arabicParenR"/>
            </a:pPr>
            <a:r>
              <a:rPr lang="cs-CZ" sz="2000" dirty="0">
                <a:latin typeface="Calibri" pitchFamily="34" charset="0"/>
              </a:rPr>
              <a:t>Spolupráce formou servisních služeb – měření, expertízy, výpočtové práce atd.</a:t>
            </a:r>
          </a:p>
          <a:p>
            <a:pPr marL="533400" indent="-533400">
              <a:spcBef>
                <a:spcPct val="20000"/>
              </a:spcBef>
              <a:buFontTx/>
              <a:buAutoNum type="arabicParenR"/>
            </a:pPr>
            <a:r>
              <a:rPr lang="cs-CZ" sz="2000" dirty="0">
                <a:latin typeface="Calibri" pitchFamily="34" charset="0"/>
              </a:rPr>
              <a:t>Spolupráce v oblasti vzdělávání, diplomové (bakalářské) práce  atd.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99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8A8A"/>
      </a:accent6>
      <a:hlink>
        <a:srgbClr val="006699"/>
      </a:hlink>
      <a:folHlink>
        <a:srgbClr val="009999"/>
      </a:folHlink>
    </a:clrScheme>
    <a:fontScheme name="Prezenta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B9B9"/>
        </a:accent6>
        <a:hlink>
          <a:srgbClr val="006699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373"/>
        </a:accent6>
        <a:hlink>
          <a:srgbClr val="006699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8A00"/>
        </a:accent6>
        <a:hlink>
          <a:srgbClr val="006699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lastní návrh">
  <a:themeElements>
    <a:clrScheme name="1_Vlastní návrh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99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8A8A"/>
      </a:accent6>
      <a:hlink>
        <a:srgbClr val="006699"/>
      </a:hlink>
      <a:folHlink>
        <a:srgbClr val="009999"/>
      </a:folHlink>
    </a:clrScheme>
    <a:fontScheme name="1_Vlastní návrh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8A8A"/>
        </a:accent6>
        <a:hlink>
          <a:srgbClr val="00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drý rko">
  <a:themeElements>
    <a:clrScheme name="RKO_prezentace_sablona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99"/>
      </a:folHlink>
    </a:clrScheme>
    <a:fontScheme name="RKO_prezentace_sablon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KO_prezentace_sablo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KO_prezentace_sablo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KO_prezentace_sablo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KO_prezentace_sablo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KO_prezentace_sablo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KO_prezentace_sablo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KO_prezentace_sablo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KO_prezentace_sablo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KO_prezentace_sablo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KO_prezentace_sablo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KO_prezentace_sablo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KO_prezentace_sablo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KO_prezentace_sablon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KO_prezentace_sablona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5976</TotalTime>
  <Words>1970</Words>
  <Application>Microsoft Office PowerPoint</Application>
  <PresentationFormat>Předvádění na obrazovce (4:3)</PresentationFormat>
  <Paragraphs>351</Paragraphs>
  <Slides>22</Slides>
  <Notes>22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Prezentace</vt:lpstr>
      <vt:lpstr>1_Vlastní návrh</vt:lpstr>
      <vt:lpstr>modrý rko</vt:lpstr>
      <vt:lpstr>Motiv sady Office</vt:lpstr>
      <vt:lpstr> Nabídka spolupráce  s VUT v Brně                           </vt:lpstr>
      <vt:lpstr>Vysoké učení technické v Brně</vt:lpstr>
      <vt:lpstr>Vysoké učení technické v Brně</vt:lpstr>
      <vt:lpstr>Vysoké učení technické v Brně</vt:lpstr>
      <vt:lpstr>Vysoké učení technické v Brně</vt:lpstr>
      <vt:lpstr>Vysoké učení technické v Brně</vt:lpstr>
      <vt:lpstr>Vysoké učení technické v Brně</vt:lpstr>
      <vt:lpstr>Vysoké učení technické v Brně</vt:lpstr>
      <vt:lpstr>Vysoké učení technické v Brně</vt:lpstr>
      <vt:lpstr>Vysoké učení technické v Brně</vt:lpstr>
      <vt:lpstr>Vysoké učení technické v Brně</vt:lpstr>
      <vt:lpstr>Vysoké učení technické v Brně</vt:lpstr>
      <vt:lpstr>Vysoké učení technické v Brně</vt:lpstr>
      <vt:lpstr>Vysoké učení technické v Brně</vt:lpstr>
      <vt:lpstr>Vysoké učení technické v Brně</vt:lpstr>
      <vt:lpstr>Vysoké učení technické v Brně</vt:lpstr>
      <vt:lpstr>Vysoké učení technické v Brně</vt:lpstr>
      <vt:lpstr>Vysoké učení technické v Brně</vt:lpstr>
      <vt:lpstr>Vysoké učení technické v Brně</vt:lpstr>
      <vt:lpstr>Vysoké učení technické v Brně</vt:lpstr>
      <vt:lpstr>Vysoké učení technické v Brně</vt:lpstr>
      <vt:lpstr>Vysoké učení technické v Brně</vt:lpstr>
    </vt:vector>
  </TitlesOfParts>
  <Company>VUT v Brně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vavrova</dc:creator>
  <cp:lastModifiedBy>Prof. Jan Vrbka</cp:lastModifiedBy>
  <cp:revision>412</cp:revision>
  <dcterms:created xsi:type="dcterms:W3CDTF">2008-10-09T07:41:19Z</dcterms:created>
  <dcterms:modified xsi:type="dcterms:W3CDTF">2015-06-19T14:00:51Z</dcterms:modified>
</cp:coreProperties>
</file>