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6" r:id="rId10"/>
    <p:sldId id="268" r:id="rId11"/>
    <p:sldId id="285" r:id="rId12"/>
    <p:sldId id="288" r:id="rId13"/>
    <p:sldId id="289" r:id="rId14"/>
    <p:sldId id="290" r:id="rId15"/>
    <p:sldId id="269" r:id="rId16"/>
    <p:sldId id="284" r:id="rId17"/>
    <p:sldId id="291" r:id="rId18"/>
    <p:sldId id="292" r:id="rId19"/>
    <p:sldId id="293" r:id="rId20"/>
    <p:sldId id="295" r:id="rId21"/>
    <p:sldId id="294" r:id="rId22"/>
    <p:sldId id="275" r:id="rId23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00" y="331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6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010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79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417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922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67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386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709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23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mtm.cz/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ptm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hyperlink" Target="http://www.cr-hana.e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8.png"/><Relationship Id="rId18" Type="http://schemas.openxmlformats.org/officeDocument/2006/relationships/image" Target="../media/image53.jpeg"/><Relationship Id="rId26" Type="http://schemas.openxmlformats.org/officeDocument/2006/relationships/image" Target="../media/image61.jpeg"/><Relationship Id="rId3" Type="http://schemas.openxmlformats.org/officeDocument/2006/relationships/image" Target="../media/image38.gif"/><Relationship Id="rId21" Type="http://schemas.openxmlformats.org/officeDocument/2006/relationships/image" Target="../media/image56.png"/><Relationship Id="rId7" Type="http://schemas.openxmlformats.org/officeDocument/2006/relationships/image" Target="../media/image42.jpeg"/><Relationship Id="rId12" Type="http://schemas.openxmlformats.org/officeDocument/2006/relationships/image" Target="../media/image47.gif"/><Relationship Id="rId17" Type="http://schemas.openxmlformats.org/officeDocument/2006/relationships/image" Target="../media/image52.png"/><Relationship Id="rId25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24" Type="http://schemas.openxmlformats.org/officeDocument/2006/relationships/image" Target="../media/image59.jpeg"/><Relationship Id="rId5" Type="http://schemas.openxmlformats.org/officeDocument/2006/relationships/image" Target="../media/image40.gif"/><Relationship Id="rId15" Type="http://schemas.openxmlformats.org/officeDocument/2006/relationships/image" Target="../media/image50.jpeg"/><Relationship Id="rId23" Type="http://schemas.openxmlformats.org/officeDocument/2006/relationships/image" Target="../media/image58.jpeg"/><Relationship Id="rId28" Type="http://schemas.openxmlformats.org/officeDocument/2006/relationships/image" Target="../media/image63.gif"/><Relationship Id="rId10" Type="http://schemas.openxmlformats.org/officeDocument/2006/relationships/image" Target="../media/image45.gif"/><Relationship Id="rId19" Type="http://schemas.openxmlformats.org/officeDocument/2006/relationships/image" Target="../media/image54.jpeg"/><Relationship Id="rId31" Type="http://schemas.openxmlformats.org/officeDocument/2006/relationships/image" Target="../media/image66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Relationship Id="rId22" Type="http://schemas.openxmlformats.org/officeDocument/2006/relationships/image" Target="../media/image57.jpeg"/><Relationship Id="rId27" Type="http://schemas.openxmlformats.org/officeDocument/2006/relationships/image" Target="../media/image62.png"/><Relationship Id="rId30" Type="http://schemas.openxmlformats.org/officeDocument/2006/relationships/image" Target="../media/image6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zkumprofirmy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17. prosince 2014,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963593" y="6450675"/>
            <a:ext cx="778386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92004" y="6467608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10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361850"/>
            <a:ext cx="8999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Hledáte inovace pro svou firmu?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96807"/>
            <a:ext cx="2545151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50" y="2196807"/>
            <a:ext cx="25425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2196807"/>
            <a:ext cx="2508411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0" name="Obdélník 9"/>
          <p:cNvSpPr/>
          <p:nvPr/>
        </p:nvSpPr>
        <p:spPr>
          <a:xfrm rot="19574313">
            <a:off x="3732666" y="3536106"/>
            <a:ext cx="1678665" cy="92333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SOLD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8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0432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11</a:t>
            </a:fld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6156176" y="4149080"/>
            <a:ext cx="2886103" cy="2592288"/>
            <a:chOff x="-226293" y="2818606"/>
            <a:chExt cx="3286125" cy="2914650"/>
          </a:xfrm>
        </p:grpSpPr>
        <p:pic>
          <p:nvPicPr>
            <p:cNvPr id="17" name="Picture 22" descr="mapa_evropy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20000"/>
            </a:blip>
            <a:stretch>
              <a:fillRect/>
            </a:stretch>
          </p:blipFill>
          <p:spPr bwMode="auto">
            <a:xfrm>
              <a:off x="-226293" y="2818606"/>
              <a:ext cx="3286125" cy="2914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Elipsa 6"/>
            <p:cNvSpPr/>
            <p:nvPr/>
          </p:nvSpPr>
          <p:spPr>
            <a:xfrm>
              <a:off x="1259632" y="4509120"/>
              <a:ext cx="360040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1358536" y="3861048"/>
            <a:ext cx="633603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Ředitel</a:t>
            </a:r>
            <a:r>
              <a:rPr lang="cs-CZ" sz="2400" b="1" dirty="0"/>
              <a:t>: doc. MUDr. Marián Hajdúch, </a:t>
            </a:r>
            <a:r>
              <a:rPr lang="cs-CZ" sz="2400" b="1" dirty="0" smtClean="0"/>
              <a:t>Ph.D</a:t>
            </a:r>
            <a:r>
              <a:rPr lang="cs-CZ" sz="2400" b="1" dirty="0"/>
              <a:t>.</a:t>
            </a:r>
            <a:endParaRPr lang="cs-CZ" sz="2400" b="1" dirty="0" smtClean="0"/>
          </a:p>
          <a:p>
            <a:endParaRPr lang="cs-CZ" dirty="0" smtClean="0"/>
          </a:p>
          <a:p>
            <a:r>
              <a:rPr lang="cs-CZ" sz="2000" dirty="0" smtClean="0"/>
              <a:t>Ústav  molekulární a translační medicíny</a:t>
            </a:r>
          </a:p>
          <a:p>
            <a:r>
              <a:rPr lang="cs-CZ" sz="2000" dirty="0" smtClean="0"/>
              <a:t>Lékařská fakulta Univerzity Palackého v Olomouci</a:t>
            </a:r>
          </a:p>
          <a:p>
            <a:r>
              <a:rPr lang="cs-CZ" sz="2000" dirty="0" smtClean="0"/>
              <a:t>Fakultní nemocnice Olomouc</a:t>
            </a:r>
            <a:endParaRPr lang="en-US" sz="2000" dirty="0"/>
          </a:p>
        </p:txBody>
      </p:sp>
      <p:pic>
        <p:nvPicPr>
          <p:cNvPr id="20" name="Picture 2" descr="http://vedavolomouci.upol.cz/images/biomedreg/biomedreg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57" y="2095178"/>
            <a:ext cx="6519485" cy="11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lem.ocol.cz/_data/1156169150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" y="3861048"/>
            <a:ext cx="1149141" cy="15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0" y="5757017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AF"/>
                </a:solidFill>
                <a:hlinkClick r:id="rId6"/>
              </a:rPr>
              <a:t>www.umtm.cz</a:t>
            </a:r>
            <a:r>
              <a:rPr lang="cs-CZ" sz="2800" b="1" dirty="0" smtClean="0">
                <a:solidFill>
                  <a:srgbClr val="0070AF"/>
                </a:solidFill>
              </a:rPr>
              <a:t> </a:t>
            </a:r>
            <a:endParaRPr lang="cs-CZ" sz="2800" b="1" dirty="0">
              <a:solidFill>
                <a:srgbClr val="0070AF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0" y="155795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70AF"/>
                </a:solidFill>
              </a:rPr>
              <a:t>Ústavu molekulární a translační medicíny</a:t>
            </a:r>
            <a:endParaRPr lang="cs-CZ" sz="2400" b="1" dirty="0">
              <a:solidFill>
                <a:srgbClr val="0070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0432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372" y="1524000"/>
            <a:ext cx="9139627" cy="8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0070AF"/>
                </a:solidFill>
              </a:rPr>
              <a:t>Regionální centrum </a:t>
            </a:r>
            <a:r>
              <a:rPr lang="cs-CZ" sz="3200" b="1" dirty="0" smtClean="0">
                <a:solidFill>
                  <a:srgbClr val="0070AF"/>
                </a:solidFill>
              </a:rPr>
              <a:t>pokročilých technologií </a:t>
            </a:r>
            <a:br>
              <a:rPr lang="cs-CZ" sz="3200" b="1" dirty="0" smtClean="0">
                <a:solidFill>
                  <a:srgbClr val="0070AF"/>
                </a:solidFill>
              </a:rPr>
            </a:br>
            <a:r>
              <a:rPr lang="cs-CZ" sz="3200" b="1" dirty="0" smtClean="0">
                <a:solidFill>
                  <a:srgbClr val="0070AF"/>
                </a:solidFill>
              </a:rPr>
              <a:t>a </a:t>
            </a:r>
            <a:r>
              <a:rPr lang="cs-CZ" sz="3200" b="1" dirty="0">
                <a:solidFill>
                  <a:srgbClr val="0070AF"/>
                </a:solidFill>
              </a:rPr>
              <a:t>materiálů </a:t>
            </a:r>
            <a:r>
              <a:rPr lang="cs-CZ" sz="3200" b="1" dirty="0" smtClean="0">
                <a:solidFill>
                  <a:srgbClr val="0070AF"/>
                </a:solidFill>
              </a:rPr>
              <a:t>(</a:t>
            </a:r>
            <a:r>
              <a:rPr lang="cs-CZ" sz="3200" b="1" dirty="0">
                <a:solidFill>
                  <a:srgbClr val="0070AF"/>
                </a:solidFill>
              </a:rPr>
              <a:t>RCPTM)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5862026"/>
            <a:ext cx="9139627" cy="43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b="1" dirty="0" smtClean="0">
                <a:solidFill>
                  <a:schemeClr val="accent1"/>
                </a:solidFill>
                <a:latin typeface="+mj-lt"/>
                <a:cs typeface="Tahoma" pitchFamily="34" charset="0"/>
                <a:hlinkClick r:id="rId3"/>
              </a:rPr>
              <a:t>www.rcptm.com</a:t>
            </a:r>
            <a:r>
              <a:rPr lang="cs-CZ" sz="2800" b="1" dirty="0" smtClean="0">
                <a:solidFill>
                  <a:schemeClr val="accent1"/>
                </a:solidFill>
                <a:latin typeface="+mj-lt"/>
                <a:cs typeface="Tahoma" pitchFamily="34" charset="0"/>
              </a:rPr>
              <a:t> </a:t>
            </a:r>
            <a:r>
              <a:rPr lang="cs-CZ" sz="2800" dirty="0" smtClean="0">
                <a:solidFill>
                  <a:schemeClr val="accent1"/>
                </a:solidFill>
                <a:latin typeface="+mj-lt"/>
                <a:cs typeface="Tahoma" pitchFamily="34" charset="0"/>
              </a:rPr>
              <a:t> </a:t>
            </a:r>
            <a:endParaRPr lang="cs-CZ" sz="2800" dirty="0">
              <a:solidFill>
                <a:schemeClr val="accent1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8" name="Picture 2" descr="http://rcptmteam.upol.cz/images/logo-rcpt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9339" y="1152679"/>
            <a:ext cx="1225323" cy="376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rcptm.com/wp-content/uploads/2010/11/IMG_8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84783"/>
            <a:ext cx="1394648" cy="209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761719" y="3884783"/>
            <a:ext cx="76348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cs typeface="Tahoma" pitchFamily="34" charset="0"/>
              </a:rPr>
              <a:t>Generální ředitel: </a:t>
            </a:r>
            <a:r>
              <a:rPr lang="cs-CZ" sz="2400" b="1" dirty="0" smtClean="0">
                <a:cs typeface="Tahoma" pitchFamily="34" charset="0"/>
              </a:rPr>
              <a:t>prof</a:t>
            </a:r>
            <a:r>
              <a:rPr lang="cs-CZ" sz="2400" b="1" dirty="0">
                <a:cs typeface="Tahoma" pitchFamily="34" charset="0"/>
              </a:rPr>
              <a:t>. </a:t>
            </a:r>
            <a:r>
              <a:rPr lang="cs-CZ" sz="2400" b="1" dirty="0"/>
              <a:t>RNDr. </a:t>
            </a:r>
            <a:r>
              <a:rPr lang="cs-CZ" sz="2400" b="1" dirty="0" smtClean="0">
                <a:cs typeface="Tahoma" pitchFamily="34" charset="0"/>
              </a:rPr>
              <a:t>Radek </a:t>
            </a:r>
            <a:r>
              <a:rPr lang="cs-CZ" sz="2400" b="1" dirty="0">
                <a:cs typeface="Tahoma" pitchFamily="34" charset="0"/>
              </a:rPr>
              <a:t>Zbořil, Ph.D</a:t>
            </a:r>
            <a:r>
              <a:rPr lang="cs-CZ" sz="2400" b="1" dirty="0" smtClean="0">
                <a:cs typeface="Tahoma" pitchFamily="34" charset="0"/>
              </a:rPr>
              <a:t>.</a:t>
            </a:r>
          </a:p>
          <a:p>
            <a:endParaRPr lang="cs-CZ" sz="2000" dirty="0">
              <a:cs typeface="Tahoma" pitchFamily="34" charset="0"/>
            </a:endParaRPr>
          </a:p>
          <a:p>
            <a:r>
              <a:rPr lang="cs-CZ" sz="2000" dirty="0" smtClean="0"/>
              <a:t>Katedra </a:t>
            </a:r>
            <a:r>
              <a:rPr lang="cs-CZ" sz="2000" dirty="0"/>
              <a:t>fyzikální chemie</a:t>
            </a:r>
          </a:p>
          <a:p>
            <a:r>
              <a:rPr lang="cs-CZ" sz="2000" dirty="0" smtClean="0"/>
              <a:t>Přírodovědecká fakulta</a:t>
            </a:r>
            <a:endParaRPr lang="cs-CZ" sz="2000" dirty="0"/>
          </a:p>
        </p:txBody>
      </p:sp>
      <p:pic>
        <p:nvPicPr>
          <p:cNvPr id="11" name="Picture 9" descr="UPOL_Holice_N_rel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17" y="4797151"/>
            <a:ext cx="1789208" cy="13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0432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13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89438"/>
            <a:ext cx="1939664" cy="1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4"/>
          <p:cNvSpPr>
            <a:spLocks noChangeArrowheads="1"/>
          </p:cNvSpPr>
          <p:nvPr/>
        </p:nvSpPr>
        <p:spPr bwMode="auto">
          <a:xfrm>
            <a:off x="179388" y="3789363"/>
            <a:ext cx="5616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cs-CZ" sz="1600" b="1"/>
          </a:p>
          <a:p>
            <a:pPr>
              <a:lnSpc>
                <a:spcPct val="150000"/>
              </a:lnSpc>
            </a:pPr>
            <a:endParaRPr lang="cs-CZ" sz="1600" b="1"/>
          </a:p>
          <a:p>
            <a:pPr>
              <a:lnSpc>
                <a:spcPct val="150000"/>
              </a:lnSpc>
            </a:pPr>
            <a:endParaRPr lang="cs-CZ" sz="1600" b="1"/>
          </a:p>
        </p:txBody>
      </p:sp>
      <p:sp>
        <p:nvSpPr>
          <p:cNvPr id="8" name="Obdélník 7"/>
          <p:cNvSpPr/>
          <p:nvPr/>
        </p:nvSpPr>
        <p:spPr>
          <a:xfrm>
            <a:off x="1755081" y="3920673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cs typeface="Tahoma" pitchFamily="34" charset="0"/>
              </a:rPr>
              <a:t>Ředitel: prof</a:t>
            </a:r>
            <a:r>
              <a:rPr lang="cs-CZ" sz="2400" b="1" dirty="0">
                <a:cs typeface="Tahoma" pitchFamily="34" charset="0"/>
              </a:rPr>
              <a:t>. RNDr. Ivo Frébort, CSc., Ph.D</a:t>
            </a:r>
            <a:r>
              <a:rPr lang="cs-CZ" sz="2400" b="1" dirty="0" smtClean="0">
                <a:cs typeface="Tahoma" pitchFamily="34" charset="0"/>
              </a:rPr>
              <a:t>.</a:t>
            </a:r>
          </a:p>
          <a:p>
            <a:endParaRPr lang="cs-CZ" sz="2000" dirty="0">
              <a:cs typeface="Tahoma" pitchFamily="34" charset="0"/>
            </a:endParaRPr>
          </a:p>
          <a:p>
            <a:r>
              <a:rPr lang="cs-CZ" sz="2000" dirty="0"/>
              <a:t>CRH - Oddělení molekulární biologie</a:t>
            </a:r>
          </a:p>
          <a:p>
            <a:r>
              <a:rPr lang="cs-CZ" sz="2000" dirty="0" smtClean="0"/>
              <a:t>Přírodovědecká fakulta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58309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hlinkClick r:id="rId4"/>
              </a:rPr>
              <a:t>www.cr-hana.eu</a:t>
            </a:r>
            <a:r>
              <a:rPr lang="cs-CZ" sz="2800" b="1" dirty="0" smtClean="0"/>
              <a:t> 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10" name="Picture 2" descr="http://www.cr-hana.eu/struktura/fota/frebor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4" y="3920673"/>
            <a:ext cx="12858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r-hana.eu/logo_na_web_bile_mal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823"/>
          <a:stretch/>
        </p:blipFill>
        <p:spPr bwMode="auto">
          <a:xfrm>
            <a:off x="3822261" y="2564904"/>
            <a:ext cx="1757851" cy="13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0" y="15240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regionu Haná </a:t>
            </a:r>
            <a:r>
              <a:rPr lang="cs-CZ" sz="32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biotechnologický a </a:t>
            </a:r>
            <a:r>
              <a:rPr lang="cs-CZ" sz="32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zemědělský výzkum</a:t>
            </a:r>
          </a:p>
        </p:txBody>
      </p:sp>
    </p:spTree>
    <p:extLst>
      <p:ext uri="{BB962C8B-B14F-4D97-AF65-F5344CB8AC3E}">
        <p14:creationId xmlns:p14="http://schemas.microsoft.com/office/powerpoint/2010/main" val="34097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4"/>
          <p:cNvSpPr>
            <a:spLocks noChangeArrowheads="1"/>
          </p:cNvSpPr>
          <p:nvPr/>
        </p:nvSpPr>
        <p:spPr bwMode="auto">
          <a:xfrm>
            <a:off x="179388" y="3789363"/>
            <a:ext cx="5616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cs-CZ" sz="1600" b="1"/>
          </a:p>
          <a:p>
            <a:pPr>
              <a:lnSpc>
                <a:spcPct val="150000"/>
              </a:lnSpc>
            </a:pPr>
            <a:endParaRPr lang="cs-CZ" sz="1600" b="1"/>
          </a:p>
          <a:p>
            <a:pPr>
              <a:lnSpc>
                <a:spcPct val="150000"/>
              </a:lnSpc>
            </a:pPr>
            <a:endParaRPr lang="cs-CZ" sz="1600" b="1"/>
          </a:p>
        </p:txBody>
      </p:sp>
      <p:sp>
        <p:nvSpPr>
          <p:cNvPr id="10" name="Obdélník 9"/>
          <p:cNvSpPr/>
          <p:nvPr/>
        </p:nvSpPr>
        <p:spPr>
          <a:xfrm>
            <a:off x="1755081" y="3920673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cs typeface="Tahoma" pitchFamily="34" charset="0"/>
              </a:rPr>
              <a:t>Ředitel: </a:t>
            </a:r>
            <a:r>
              <a:rPr lang="cs-CZ" sz="2400" b="1" dirty="0"/>
              <a:t>Mgr. Radek Hanuš, Ph.D.</a:t>
            </a:r>
          </a:p>
          <a:p>
            <a:endParaRPr lang="cs-CZ" sz="2000" dirty="0">
              <a:cs typeface="Tahoma" pitchFamily="34" charset="0"/>
            </a:endParaRPr>
          </a:p>
          <a:p>
            <a:r>
              <a:rPr lang="cs-CZ" sz="2000" dirty="0" smtClean="0"/>
              <a:t>Proděkan </a:t>
            </a:r>
            <a:r>
              <a:rPr lang="cs-CZ" sz="2000" dirty="0"/>
              <a:t>Fakulta tělesné </a:t>
            </a:r>
            <a:r>
              <a:rPr lang="cs-CZ" sz="2000" dirty="0" smtClean="0"/>
              <a:t>kultury</a:t>
            </a: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1524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APLIKAČNÍ </a:t>
            </a:r>
            <a:r>
              <a:rPr lang="cs-CZ" sz="32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</a:t>
            </a:r>
            <a:r>
              <a:rPr lang="cs-CZ" sz="32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BALUO</a:t>
            </a:r>
          </a:p>
          <a:p>
            <a:pPr algn="ctr"/>
            <a:r>
              <a:rPr lang="cs-CZ" sz="24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podporu pohybové aktivity a zdravého životního stylu</a:t>
            </a:r>
          </a:p>
        </p:txBody>
      </p:sp>
      <p:sp>
        <p:nvSpPr>
          <p:cNvPr id="1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18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0432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 dirty="0"/>
          </a:p>
        </p:txBody>
      </p:sp>
      <p:pic>
        <p:nvPicPr>
          <p:cNvPr id="19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9263" y="2699494"/>
            <a:ext cx="654553" cy="122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2356" y="4565129"/>
            <a:ext cx="2538599" cy="141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9" y="4018130"/>
            <a:ext cx="1303972" cy="19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523020" y="6493008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15</a:t>
            </a:fld>
            <a:endParaRPr lang="cs-CZ" dirty="0"/>
          </a:p>
        </p:txBody>
      </p:sp>
      <p:pic>
        <p:nvPicPr>
          <p:cNvPr id="7" name="obrázek 4" descr="https://presentation.lmc.cz/loga/duraks/imag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r="-272"/>
          <a:stretch>
            <a:fillRect/>
          </a:stretch>
        </p:blipFill>
        <p:spPr bwMode="auto">
          <a:xfrm>
            <a:off x="7223323" y="1373817"/>
            <a:ext cx="1454315" cy="6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www.techsoft-eng.cz/content/images/logos/viste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2" y="2146214"/>
            <a:ext cx="1397930" cy="1087278"/>
          </a:xfrm>
          <a:prstGeom prst="rect">
            <a:avLst/>
          </a:prstGeom>
          <a:noFill/>
          <a:extLst/>
        </p:spPr>
      </p:pic>
      <p:pic>
        <p:nvPicPr>
          <p:cNvPr id="9" name="Picture 17" descr="http://www.harisdiamond.com/pic/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68" y="696856"/>
            <a:ext cx="2588200" cy="81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6" descr="http://www.microsoft.com/cze/studie/images/aplus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65" y="1393392"/>
            <a:ext cx="1214879" cy="62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39" y="2018963"/>
            <a:ext cx="1398222" cy="5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imgdata.info-pardubice.eu/b4/7371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47" y="2046137"/>
            <a:ext cx="1177651" cy="11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nanocon.cz/files/proceedings/nanocon_11/images/d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58" y="2194590"/>
            <a:ext cx="1520748" cy="8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i4.cn.cz/protext/multimedia/logo/0/07/s-c-alfanametal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30" y="5631472"/>
            <a:ext cx="2875531" cy="53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agrofert.cz/_files_marketing/8/701-synthesia_logo_new-2011-jpg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07" y="3420324"/>
            <a:ext cx="3094388" cy="48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://www.unijobs.cz/assets/images/409094c206c33ce930138af7f2d1c072/125-28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48" y="2837333"/>
            <a:ext cx="1001820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2" descr="http://www.logobox.cz/getimage.ashx?id=CZ14612411&amp;size=big&amp;rate=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0" y="3773317"/>
            <a:ext cx="1165801" cy="11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http://www.chemapest.cz/media/producenti/Acr527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2" y="5595383"/>
            <a:ext cx="1643272" cy="69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" descr="http://www.modrakotva.cz/upload/loga/GeneProof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81" y="5470673"/>
            <a:ext cx="1615830" cy="2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1"/>
          <p:cNvSpPr>
            <a:spLocks noChangeArrowheads="1"/>
          </p:cNvSpPr>
          <p:nvPr/>
        </p:nvSpPr>
        <p:spPr bwMode="auto">
          <a:xfrm flipV="1">
            <a:off x="1476780" y="3113480"/>
            <a:ext cx="69190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 flipV="1">
            <a:off x="1476780" y="3855344"/>
            <a:ext cx="69190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 flipV="1">
            <a:off x="1476780" y="4798319"/>
            <a:ext cx="69190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3" descr="http://www.edb.cz/grmat/loga/tmb/t_w1604580385000_log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53" y="2788285"/>
            <a:ext cx="1426096" cy="84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1" descr="http://rejstrik-firem.kurzy.cz/loga-firem/61/66/27096661-emtc-czech-a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1" y="1496870"/>
            <a:ext cx="1507407" cy="15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0" descr="http://firma.sluzby.cz/cms-app/000/306/046/main/images/240x80x0/000/000/062/firm-logo-306046-164651-6115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2" y="2933672"/>
            <a:ext cx="1208751" cy="8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9" descr="http://www.epsilon-research.com/dbFiles.CorporateLogos.Dermacollogo_1_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84" y="4373436"/>
            <a:ext cx="579760" cy="3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 descr="http://www.erboristeria-online.it/images/aziende/wswswsws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44" y="3767260"/>
            <a:ext cx="1016234" cy="9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7" descr="http://www.easyproject.cz/images/loga-case-studies/pharma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92" y="4959629"/>
            <a:ext cx="1527956" cy="5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5" descr="http://amway-sr.sk/wp-content/uploads/nutrilite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1" y="4064788"/>
            <a:ext cx="1449581" cy="14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 descr="http://www.plasticportal.cz/image/firmy/538/tn1_3614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24" y="5542216"/>
            <a:ext cx="1290094" cy="5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2" descr="http://core.firmy-cesko.cz/files/loga/velke/174406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45" y="4289862"/>
            <a:ext cx="778392" cy="6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http://files.zkonamest.webnode.cz/200000283-8e66a8f646/Logo-HOPI-POPI_mini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70" y="4857241"/>
            <a:ext cx="1411376" cy="63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http://www.gate2biotech.cz/documents/firmy/loga/593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98" y="5971790"/>
            <a:ext cx="1066662" cy="2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brázek 2" descr="http://www.tekro.cz/en/__staticroot__/Images/logobig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2" y="4855333"/>
            <a:ext cx="776142" cy="77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obrázek 1" descr="http://www.ekoprogres.cz/obrazky/logo.gi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48" y="3773317"/>
            <a:ext cx="1803735" cy="10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img.firmy.cz/logo/medium/201210/1014/dc/507586c7dc5a76f3901c000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9" y="3428938"/>
            <a:ext cx="820424" cy="82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obrázek 3" descr="http://cz.kompass.com/MarketingViewWeb/imagesCMS/CZE/L/0000543104094800001/011597.gif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2" y="2436631"/>
            <a:ext cx="1037856" cy="7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2" descr="https://encrypted-tbn1.gstatic.com/images?q=tbn:ANd9GcQSfjTik1ilB3AToGz7Gnubtjr6Y9G3IxlSGfb7Xsr_JDFr55_H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1" y="1311090"/>
            <a:ext cx="1542370" cy="5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Dr. Petr Kubečka, 12. prosince 2014, Vědeckotechnický park Univerzity Palackého v Olomouci,  Šlechtitelů 813/21. 783 71 Olomouc, www.vtpup-cz, +420 585 631 449 +420 734 265 043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16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 rot="16200000">
            <a:off x="-2172454" y="374133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</a:t>
            </a:r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71600" y="1556792"/>
            <a:ext cx="7920880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b="1" dirty="0">
                <a:solidFill>
                  <a:srgbClr val="0070AF"/>
                </a:solidFill>
              </a:rPr>
              <a:t>LITOLAB, </a:t>
            </a:r>
            <a:r>
              <a:rPr lang="cs-CZ" sz="1400" b="1" dirty="0" smtClean="0">
                <a:solidFill>
                  <a:srgbClr val="0070AF"/>
                </a:solidFill>
              </a:rPr>
              <a:t>s.r.o.</a:t>
            </a:r>
            <a:r>
              <a:rPr lang="cs-CZ" sz="1400" b="1" dirty="0">
                <a:solidFill>
                  <a:srgbClr val="0070AF"/>
                </a:solidFill>
              </a:rPr>
              <a:t> </a:t>
            </a:r>
            <a:r>
              <a:rPr lang="cs-CZ" sz="1400" b="1" dirty="0"/>
              <a:t>- </a:t>
            </a:r>
            <a:r>
              <a:rPr lang="cs-CZ" sz="1400" dirty="0"/>
              <a:t>Monitorování vybraných léčiv v odpadních a povrchových vodách</a:t>
            </a:r>
            <a:r>
              <a:rPr lang="cs-CZ" sz="1400" dirty="0" smtClean="0"/>
              <a:t>, </a:t>
            </a:r>
            <a:r>
              <a:rPr lang="cs-CZ" sz="1200" dirty="0" smtClean="0"/>
              <a:t>hodnota </a:t>
            </a:r>
            <a:r>
              <a:rPr lang="cs-CZ" sz="1200" dirty="0"/>
              <a:t>zakázky 198 500Kč bez DPH, získaná dotace 148 875Kč, </a:t>
            </a:r>
            <a:r>
              <a:rPr lang="cs-CZ" sz="1200" b="1" dirty="0"/>
              <a:t>náklady pro firmu 49 625 </a:t>
            </a:r>
            <a:r>
              <a:rPr lang="cs-CZ" sz="1200" b="1" dirty="0" smtClean="0"/>
              <a:t>Kč.</a:t>
            </a:r>
          </a:p>
          <a:p>
            <a:pPr algn="just"/>
            <a:endParaRPr lang="cs-CZ" sz="1000" dirty="0">
              <a:solidFill>
                <a:srgbClr val="0070AF"/>
              </a:solidFill>
            </a:endParaRPr>
          </a:p>
          <a:p>
            <a:pPr algn="just"/>
            <a:r>
              <a:rPr lang="cs-CZ" sz="1400" b="1" dirty="0">
                <a:solidFill>
                  <a:srgbClr val="0070AF"/>
                </a:solidFill>
              </a:rPr>
              <a:t>TRISOL, s.r.o.</a:t>
            </a:r>
            <a:r>
              <a:rPr lang="cs-CZ" sz="1400" dirty="0">
                <a:solidFill>
                  <a:srgbClr val="0070AF"/>
                </a:solidFill>
              </a:rPr>
              <a:t> </a:t>
            </a:r>
            <a:r>
              <a:rPr lang="cs-CZ" sz="1400" dirty="0"/>
              <a:t>- Vliv aplikace kombinovaných růstových stimulátorů u vybraných zemědělských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plodin </a:t>
            </a:r>
            <a:r>
              <a:rPr lang="cs-CZ" sz="1400" dirty="0"/>
              <a:t>na jejich morfologické a výnosové parametry, </a:t>
            </a:r>
            <a:r>
              <a:rPr lang="cs-CZ" sz="1200" dirty="0" smtClean="0"/>
              <a:t>hodnota </a:t>
            </a:r>
            <a:r>
              <a:rPr lang="cs-CZ" sz="1200" dirty="0"/>
              <a:t>zakázky 199 999 Kč bez DPH,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získaná </a:t>
            </a:r>
            <a:r>
              <a:rPr lang="cs-CZ" sz="1200" dirty="0"/>
              <a:t>dotace 149 999Kč,</a:t>
            </a:r>
            <a:r>
              <a:rPr lang="cs-CZ" sz="1200" b="1" dirty="0"/>
              <a:t>náklady pro firmu 50 000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10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ATEMA </a:t>
            </a:r>
            <a:r>
              <a:rPr lang="cs-CZ" sz="1400" b="1" dirty="0">
                <a:solidFill>
                  <a:srgbClr val="0070AF"/>
                </a:solidFill>
              </a:rPr>
              <a:t>SYSTEMS s.r.o.</a:t>
            </a:r>
            <a:r>
              <a:rPr lang="cs-CZ" sz="1400" dirty="0"/>
              <a:t> - Návrh kontrolního a řídícího softwaru pro řízení osvětlovacích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jednotek </a:t>
            </a:r>
            <a:r>
              <a:rPr lang="cs-CZ" sz="1400" dirty="0"/>
              <a:t>pomocí fuzzy regulace, </a:t>
            </a:r>
            <a:r>
              <a:rPr lang="cs-CZ" sz="1200" dirty="0" smtClean="0"/>
              <a:t>hodnota </a:t>
            </a:r>
            <a:r>
              <a:rPr lang="cs-CZ" sz="1200" dirty="0"/>
              <a:t>zakázky 199 999 Kč bez DPH, získaná dotace 149 999Kč, 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b="1" dirty="0" smtClean="0"/>
              <a:t>náklady </a:t>
            </a:r>
            <a:r>
              <a:rPr lang="cs-CZ" sz="1200" b="1" dirty="0"/>
              <a:t>pro firmu 50 000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10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CHEMAP </a:t>
            </a:r>
            <a:r>
              <a:rPr lang="cs-CZ" sz="1400" b="1" dirty="0">
                <a:solidFill>
                  <a:srgbClr val="0070AF"/>
                </a:solidFill>
              </a:rPr>
              <a:t>AGRO s.r.o.</a:t>
            </a:r>
            <a:r>
              <a:rPr lang="cs-CZ" sz="1400" dirty="0">
                <a:solidFill>
                  <a:srgbClr val="0070AF"/>
                </a:solidFill>
              </a:rPr>
              <a:t> </a:t>
            </a:r>
            <a:r>
              <a:rPr lang="cs-CZ" sz="1400" dirty="0"/>
              <a:t>- Ověření účinku stimulátorů růstu a výživy </a:t>
            </a:r>
            <a:r>
              <a:rPr lang="cs-CZ" sz="1400" dirty="0" err="1"/>
              <a:t>mikroprvky</a:t>
            </a:r>
            <a:r>
              <a:rPr lang="cs-CZ" sz="1400" dirty="0"/>
              <a:t> na obilninách s využitím výzkumných kapacit a zařízení UP v Olomouci, </a:t>
            </a:r>
            <a:r>
              <a:rPr lang="cs-CZ" sz="1400" dirty="0" smtClean="0"/>
              <a:t> </a:t>
            </a:r>
            <a:r>
              <a:rPr lang="cs-CZ" sz="1200" dirty="0" smtClean="0"/>
              <a:t>hodnota </a:t>
            </a:r>
            <a:r>
              <a:rPr lang="cs-CZ" sz="1200" dirty="0"/>
              <a:t>zakázky 199 999 Kč bez DPH,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získaná </a:t>
            </a:r>
            <a:r>
              <a:rPr lang="cs-CZ" sz="1200" dirty="0"/>
              <a:t>dotace 149 999Kč, </a:t>
            </a:r>
            <a:r>
              <a:rPr lang="cs-CZ" sz="1200" b="1" dirty="0"/>
              <a:t>náklady pro firmu 50 000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10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HOPI </a:t>
            </a:r>
            <a:r>
              <a:rPr lang="cs-CZ" sz="1400" b="1" dirty="0">
                <a:solidFill>
                  <a:srgbClr val="0070AF"/>
                </a:solidFill>
              </a:rPr>
              <a:t>POPI,  a.s.</a:t>
            </a:r>
            <a:r>
              <a:rPr lang="cs-CZ" sz="1400" dirty="0">
                <a:solidFill>
                  <a:srgbClr val="0070AF"/>
                </a:solidFill>
              </a:rPr>
              <a:t> - </a:t>
            </a:r>
            <a:r>
              <a:rPr lang="cs-CZ" sz="1400" dirty="0"/>
              <a:t>Zvýšení odolnosti obalů na bázi </a:t>
            </a:r>
            <a:r>
              <a:rPr lang="cs-CZ" sz="1400" dirty="0" smtClean="0"/>
              <a:t>papíru, </a:t>
            </a:r>
            <a:r>
              <a:rPr lang="cs-CZ" sz="1200" dirty="0" smtClean="0"/>
              <a:t>hodnota </a:t>
            </a:r>
            <a:r>
              <a:rPr lang="cs-CZ" sz="1200" dirty="0"/>
              <a:t>zakázky 199 000 Kč bez DPH, získaná dotace 149 250Kč, </a:t>
            </a:r>
            <a:r>
              <a:rPr lang="cs-CZ" sz="1200" b="1" dirty="0"/>
              <a:t>náklady pro firmu 49 750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10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ÚSOVSKO</a:t>
            </a:r>
            <a:r>
              <a:rPr lang="cs-CZ" sz="1400" b="1" dirty="0">
                <a:solidFill>
                  <a:srgbClr val="0070AF"/>
                </a:solidFill>
              </a:rPr>
              <a:t>  </a:t>
            </a:r>
            <a:r>
              <a:rPr lang="cs-CZ" sz="1400" b="1" dirty="0" smtClean="0">
                <a:solidFill>
                  <a:srgbClr val="0070AF"/>
                </a:solidFill>
              </a:rPr>
              <a:t>a.s</a:t>
            </a:r>
            <a:r>
              <a:rPr lang="cs-CZ" sz="1400" b="1" dirty="0">
                <a:solidFill>
                  <a:srgbClr val="0070AF"/>
                </a:solidFill>
              </a:rPr>
              <a:t>.</a:t>
            </a:r>
            <a:r>
              <a:rPr lang="cs-CZ" sz="1400" dirty="0">
                <a:solidFill>
                  <a:srgbClr val="0070AF"/>
                </a:solidFill>
              </a:rPr>
              <a:t> </a:t>
            </a:r>
            <a:r>
              <a:rPr lang="cs-CZ" sz="1400" dirty="0"/>
              <a:t>- Rozpracování metody extrakce malých peptidů z obilek ječmene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hodnota zakázky 199 684 Kč bez DPH, získaná dotace 149 763Kč, </a:t>
            </a:r>
            <a:r>
              <a:rPr lang="cs-CZ" sz="1200" b="1" dirty="0"/>
              <a:t>náklady pro firmu 49 921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9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EKOPROGRES </a:t>
            </a:r>
            <a:r>
              <a:rPr lang="cs-CZ" sz="1400" b="1" dirty="0">
                <a:solidFill>
                  <a:srgbClr val="0070AF"/>
                </a:solidFill>
              </a:rPr>
              <a:t>HRANICE, a.s</a:t>
            </a:r>
            <a:r>
              <a:rPr lang="cs-CZ" sz="1400" b="1" dirty="0"/>
              <a:t>.</a:t>
            </a:r>
            <a:r>
              <a:rPr lang="cs-CZ" sz="1400" dirty="0"/>
              <a:t> - Využití nanočástic kovového železa pro zahušťování kalů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na </a:t>
            </a:r>
            <a:r>
              <a:rPr lang="cs-CZ" sz="1400" dirty="0"/>
              <a:t>čistírnách </a:t>
            </a:r>
            <a:r>
              <a:rPr lang="cs-CZ" sz="1400" dirty="0" smtClean="0"/>
              <a:t>vod </a:t>
            </a:r>
            <a:r>
              <a:rPr lang="cs-CZ" sz="1200" dirty="0" smtClean="0"/>
              <a:t>hodnota </a:t>
            </a:r>
            <a:r>
              <a:rPr lang="cs-CZ" sz="1200" dirty="0"/>
              <a:t>zakázky 199 999 Kč bez DPH, získaná dotace 149 999Kč, </a:t>
            </a:r>
            <a:r>
              <a:rPr lang="cs-CZ" sz="1200" b="1" dirty="0"/>
              <a:t>náklady pro firmu 50 000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8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REDAM</a:t>
            </a:r>
            <a:r>
              <a:rPr lang="cs-CZ" sz="1400" b="1" dirty="0">
                <a:solidFill>
                  <a:srgbClr val="0070AF"/>
                </a:solidFill>
              </a:rPr>
              <a:t>, spol. s r.o.</a:t>
            </a:r>
            <a:r>
              <a:rPr lang="cs-CZ" sz="1400" dirty="0">
                <a:solidFill>
                  <a:srgbClr val="0070AF"/>
                </a:solidFill>
              </a:rPr>
              <a:t> </a:t>
            </a:r>
            <a:r>
              <a:rPr lang="cs-CZ" sz="1400" dirty="0"/>
              <a:t>- Analýza 1,3 </a:t>
            </a:r>
            <a:r>
              <a:rPr lang="cs-CZ" sz="1400" dirty="0" smtClean="0"/>
              <a:t>DMAA, </a:t>
            </a:r>
            <a:r>
              <a:rPr lang="cs-CZ" sz="1200" dirty="0" smtClean="0"/>
              <a:t>hodnota </a:t>
            </a:r>
            <a:r>
              <a:rPr lang="cs-CZ" sz="1200" dirty="0"/>
              <a:t>zakázky 194 500 Kč bez DPH, získaná dotace 145 875Kč, </a:t>
            </a:r>
            <a:r>
              <a:rPr lang="cs-CZ" sz="1200" b="1" dirty="0"/>
              <a:t>náklady pro firmu 48 625 </a:t>
            </a:r>
            <a:r>
              <a:rPr lang="cs-CZ" sz="1200" b="1" dirty="0" smtClean="0"/>
              <a:t>Kč.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087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0432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rot="16200000">
            <a:off x="-1724937" y="3213785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</a:t>
            </a:r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923173" y="2613423"/>
            <a:ext cx="4896544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 rot="16200000">
            <a:off x="4989811" y="3213785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II. 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0432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18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73828" y="1520535"/>
            <a:ext cx="7918652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SIGMA Výzkumný a vývojový ústav, s.r.o. </a:t>
            </a:r>
            <a:r>
              <a:rPr lang="cs-CZ" sz="1200" dirty="0">
                <a:latin typeface="Arial"/>
                <a:ea typeface="Calibri"/>
                <a:cs typeface="Times New Roman"/>
              </a:rPr>
              <a:t>- Aplikace nanočástic na technické úpravy, hodnota zakázky 190 000 Kč bez DPH, získaná dotace 142 500 Kč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, náklady pro firmu 47 500 Kč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DURST VJV s. r. o.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- Ověření stimulace růstu a výnosu plodin formou moření a listové aplikace stimulátorů růstu </a:t>
            </a:r>
            <a:r>
              <a:rPr lang="cs-CZ" sz="1200" dirty="0" err="1">
                <a:latin typeface="Arial"/>
                <a:ea typeface="Calibri"/>
                <a:cs typeface="Times New Roman"/>
              </a:rPr>
              <a:t>Galleko</a:t>
            </a:r>
            <a:r>
              <a:rPr lang="cs-CZ" sz="1200" dirty="0">
                <a:latin typeface="Arial"/>
                <a:ea typeface="Calibri"/>
                <a:cs typeface="Times New Roman"/>
              </a:rPr>
              <a:t>, hodnota zakázky 199 999 Kč bez DPH, získaná dotace 149 999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50 000 Kč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SVP - služby výroba prodej s.r.o.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- Ozónové technologie pro dezinfekci a sterilizaci, hodnota zakázky </a:t>
            </a:r>
            <a:r>
              <a:rPr lang="cs-CZ" sz="1200" dirty="0" smtClean="0">
                <a:latin typeface="Arial"/>
                <a:ea typeface="Calibri"/>
                <a:cs typeface="Times New Roman"/>
              </a:rPr>
              <a:t/>
            </a:r>
            <a:br>
              <a:rPr lang="cs-CZ" sz="1200" dirty="0" smtClean="0">
                <a:latin typeface="Arial"/>
                <a:ea typeface="Calibri"/>
                <a:cs typeface="Times New Roman"/>
              </a:rPr>
            </a:br>
            <a:r>
              <a:rPr lang="cs-CZ" sz="1200" dirty="0" smtClean="0">
                <a:latin typeface="Arial"/>
                <a:ea typeface="Calibri"/>
                <a:cs typeface="Times New Roman"/>
              </a:rPr>
              <a:t>196 000 </a:t>
            </a:r>
            <a:r>
              <a:rPr lang="cs-CZ" sz="1200" dirty="0">
                <a:latin typeface="Arial"/>
                <a:ea typeface="Calibri"/>
                <a:cs typeface="Times New Roman"/>
              </a:rPr>
              <a:t>Kč bez DPH, získaná dotace 147 000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49 000 Kč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GALVA s.r.o.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- Inovační řešení kontroly slitinových povlaků a tloušťky </a:t>
            </a:r>
            <a:r>
              <a:rPr lang="cs-CZ" sz="1200" dirty="0" err="1">
                <a:latin typeface="Arial"/>
                <a:ea typeface="Calibri"/>
                <a:cs typeface="Times New Roman"/>
              </a:rPr>
              <a:t>Zn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vrstvy., hodnota zakázky 198 000 Kč bez DPH, získaná dotace 148 500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49 500 Kč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EGT </a:t>
            </a:r>
            <a:r>
              <a:rPr lang="cs-CZ" sz="1400" b="1" dirty="0" err="1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system</a:t>
            </a: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 spol. s r.o. </a:t>
            </a:r>
            <a:r>
              <a:rPr lang="cs-CZ" sz="1200" dirty="0">
                <a:latin typeface="Arial"/>
                <a:ea typeface="Calibri"/>
                <a:cs typeface="Times New Roman"/>
              </a:rPr>
              <a:t>- Testování biologické účinnosti a výnosového potenciálu stimulátorů řady </a:t>
            </a:r>
            <a:r>
              <a:rPr lang="cs-CZ" sz="1200" dirty="0" err="1">
                <a:latin typeface="Arial"/>
                <a:ea typeface="Calibri"/>
                <a:cs typeface="Times New Roman"/>
              </a:rPr>
              <a:t>Energen</a:t>
            </a:r>
            <a:r>
              <a:rPr lang="cs-CZ" sz="1200" dirty="0">
                <a:latin typeface="Arial"/>
                <a:ea typeface="Calibri"/>
                <a:cs typeface="Times New Roman"/>
              </a:rPr>
              <a:t>., hodnota zakázky 199 999 Kč bez DPH, získaná dotace 149 999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50 000 Kč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CENTRUM HYDRAULICKÉHO VÝZKUMU spol. s r.o.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- Využitelnost kovového 3D tisku pro výrobu prototypů, hodnota zakázky 195 000 Kč bez DPH, získaná dotace 146 250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48 750 Kč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AMALGEROL CZ s.r.o. </a:t>
            </a:r>
            <a:r>
              <a:rPr lang="cs-CZ" sz="1200" dirty="0">
                <a:latin typeface="Arial"/>
                <a:ea typeface="Calibri"/>
                <a:cs typeface="Times New Roman"/>
              </a:rPr>
              <a:t>- Testování biologické účinnosti vybraných přípravků společnosti </a:t>
            </a:r>
            <a:r>
              <a:rPr lang="cs-CZ" sz="1200" dirty="0" err="1">
                <a:latin typeface="Arial"/>
                <a:ea typeface="Calibri"/>
                <a:cs typeface="Times New Roman"/>
              </a:rPr>
              <a:t>Amalgerol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CZ s.r.o. a jejich výnosový potenciál v pěstování polních plodin., hodnota zakázky 199 999 Kč bez DPH, získaná dotace 149 999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50 000 Kč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K-PROFI, spol. s r.o.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- Návrh Řídícího a kontrolního software pro řízení osvětlovacích </a:t>
            </a:r>
            <a:r>
              <a:rPr lang="cs-CZ" sz="1200" dirty="0" err="1">
                <a:latin typeface="Arial"/>
                <a:ea typeface="Calibri"/>
                <a:cs typeface="Times New Roman"/>
              </a:rPr>
              <a:t>tělěs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na bázi LED, hodnota zakázky 199 999 Kč bez DPH, získaná dotace 149 999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50 000 Kč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</a:t>
            </a:r>
            <a:endParaRPr lang="cs-CZ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Obdélník 6"/>
          <p:cNvSpPr/>
          <p:nvPr/>
        </p:nvSpPr>
        <p:spPr>
          <a:xfrm rot="16200000">
            <a:off x="-2154450" y="3477565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II. 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0432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19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73828" y="1181616"/>
            <a:ext cx="7918652" cy="530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NanoTrade s.r.o.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Kovové a nekovové ekvivalenty stávajících nanomateriálů s biocidním účinkem, hodnota zakázky 196 000 Kč bez DPH, získaná dotace 147 000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49 000 Kč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GEOCENTRUM, spol. s r.o. zeměměřická a projekční kancelář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- Vývoj webového mapového klienta pro pasportizaci obcí, hodnota zakázky 199 000 Kč bez DPH, získaná dotace 149 250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49 750 Kč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TRYSTOM, spol. s r.o. 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Infuzní dávkovač TRYSTOM M269, hodnota zakázky 194 753 Kč bez DPH, získaná dotace 146 065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48 688 Kč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 err="1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OlChemIm</a:t>
            </a: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 s.r.o. 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Zefektivnění postupu přípravy značených standardů, hodnota zakázky 193 419 Kč bez DPH, získaná dotace 145 064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48 355 Kč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NEW ENERGY s.r.o.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- Charakterizace stability koloidních disperzí vitamínu C, hodnota zakázky 199 999 Kč bez DPH, získaná dotace 149 999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50 000 Kč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FAGRON a.s. 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Vývoj účinné látky s antioxidačním účinkem pro kosmetické účely, hodnota zakázky 199 197 Kč bez DPH, získaná dotace 149 398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49 799 Kč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NET UNIVERSITY s.r.o.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- Průzkum v oblasti využívání školních informačních systémů a e-</a:t>
            </a:r>
            <a:r>
              <a:rPr lang="cs-CZ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learningu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ve školství v Olomouckém kraji, hodnota zakázky 131 000 Kč bez DPH, získaná dotace 98 250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32 750 Kč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MS TECHNIKA PRO s.r.o.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- Zpracování analýzy potenciálních zákazníků a strategie efektivního zacílení na stávající a potenciální zákazníky, hodnota zakázky 89 000 Kč bez DPH, získaná dotace 66 750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22 250 Kč</a:t>
            </a:r>
            <a:endParaRPr lang="cs-CZ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Obdélník 9"/>
          <p:cNvSpPr/>
          <p:nvPr/>
        </p:nvSpPr>
        <p:spPr>
          <a:xfrm rot="16200000">
            <a:off x="-2154450" y="3477565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II. 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819028"/>
            <a:ext cx="8999538" cy="1197472"/>
          </a:xfrm>
        </p:spPr>
        <p:txBody>
          <a:bodyPr>
            <a:noAutofit/>
          </a:bodyPr>
          <a:lstStyle/>
          <a:p>
            <a:r>
              <a:rPr lang="cs-CZ" sz="3600" b="0" dirty="0" smtClean="0"/>
              <a:t> </a:t>
            </a:r>
            <a:r>
              <a:rPr lang="cs-CZ" sz="3600" dirty="0"/>
              <a:t>Příklady dobré praxe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400" dirty="0" smtClean="0"/>
              <a:t>Inovační </a:t>
            </a:r>
            <a:r>
              <a:rPr lang="cs-CZ" sz="2400" dirty="0"/>
              <a:t>vouchery v Olomouckém kraji – II. etapa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5433814"/>
            <a:ext cx="7560000" cy="712008"/>
          </a:xfrm>
        </p:spPr>
        <p:txBody>
          <a:bodyPr>
            <a:normAutofit/>
          </a:bodyPr>
          <a:lstStyle/>
          <a:p>
            <a:r>
              <a:rPr lang="cs-CZ" dirty="0"/>
              <a:t>22. 6. </a:t>
            </a:r>
            <a:r>
              <a:rPr lang="cs-CZ" dirty="0" smtClean="0"/>
              <a:t>2015, </a:t>
            </a:r>
            <a:r>
              <a:rPr lang="cs-CZ" dirty="0"/>
              <a:t>kongresový sál Krajského úřadu Olomouckého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</a:t>
            </a:r>
            <a:r>
              <a:rPr lang="cs-CZ" dirty="0" smtClean="0"/>
              <a:t>26. května 2015, </a:t>
            </a:r>
            <a:r>
              <a:rPr lang="cs-CZ" dirty="0"/>
              <a:t>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63593" y="6450675"/>
            <a:ext cx="833566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0432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20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 rot="16200000">
            <a:off x="-1628214" y="2923645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</a:t>
            </a:r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019896" y="2323283"/>
            <a:ext cx="4896544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091904" y="287466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8</a:t>
            </a:r>
            <a:endParaRPr lang="cs-CZ" sz="4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64312" y="2849986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16+</a:t>
            </a:r>
            <a:endParaRPr lang="cs-CZ" sz="4400" b="1" dirty="0"/>
          </a:p>
        </p:txBody>
      </p:sp>
      <p:sp>
        <p:nvSpPr>
          <p:cNvPr id="13" name="Obdélník 12"/>
          <p:cNvSpPr/>
          <p:nvPr/>
        </p:nvSpPr>
        <p:spPr>
          <a:xfrm>
            <a:off x="2692682" y="4302920"/>
            <a:ext cx="340830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dirty="0"/>
              <a:t> 3 607 449 </a:t>
            </a:r>
            <a:r>
              <a:rPr lang="cs-CZ" sz="4000" b="1" dirty="0" smtClean="0"/>
              <a:t>Kč</a:t>
            </a:r>
            <a:br>
              <a:rPr lang="cs-CZ" sz="4000" b="1" dirty="0" smtClean="0"/>
            </a:br>
            <a:r>
              <a:rPr lang="cs-CZ" sz="2000" b="1" dirty="0"/>
              <a:t>+  711 730 Kč</a:t>
            </a: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 smtClean="0"/>
              <a:t>4 319 179 Kč</a:t>
            </a:r>
            <a:endParaRPr lang="cs-CZ" sz="4000" b="1" dirty="0"/>
          </a:p>
        </p:txBody>
      </p:sp>
      <p:sp>
        <p:nvSpPr>
          <p:cNvPr id="14" name="Obdélník 13"/>
          <p:cNvSpPr/>
          <p:nvPr/>
        </p:nvSpPr>
        <p:spPr>
          <a:xfrm>
            <a:off x="2692682" y="1387179"/>
            <a:ext cx="3550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/>
              <a:t> 1 925 933 Kč </a:t>
            </a:r>
          </a:p>
        </p:txBody>
      </p:sp>
      <p:sp>
        <p:nvSpPr>
          <p:cNvPr id="15" name="Obdélník 14"/>
          <p:cNvSpPr/>
          <p:nvPr/>
        </p:nvSpPr>
        <p:spPr>
          <a:xfrm rot="16200000">
            <a:off x="5086534" y="2923645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II. 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0432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21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rot="16200000">
            <a:off x="-1724937" y="2998341"/>
            <a:ext cx="533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</a:t>
            </a:r>
            <a:endParaRPr lang="cs-CZ" sz="2800" b="1" dirty="0" smtClean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a II. 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923173" y="2613423"/>
            <a:ext cx="4896544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 rot="16200000">
            <a:off x="4989811" y="3213785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RIS3 - Inovační </a:t>
            </a:r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47944" y="3173609"/>
            <a:ext cx="87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24</a:t>
            </a:r>
            <a:endParaRPr lang="cs-CZ" sz="4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20352" y="3148929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  ?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9140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88527" y="6476075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22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49801" y="3682569"/>
            <a:ext cx="4249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Ing. Petr Kubečka</a:t>
            </a:r>
          </a:p>
          <a:p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petr.kubecka@vtpup.cz</a:t>
            </a:r>
          </a:p>
          <a:p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+420 734 285 043</a:t>
            </a:r>
          </a:p>
          <a:p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www.vyzkumprofirmy.cz </a:t>
            </a:r>
            <a:endParaRPr lang="cs-CZ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VTP UP</a:t>
            </a:r>
          </a:p>
          <a:p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Šlechtitelů 21, 783 71 Olomouc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2460567"/>
            <a:ext cx="8999538" cy="485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 smtClean="0"/>
              <a:t>Diskuze 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83" y="3682569"/>
            <a:ext cx="3622439" cy="2278325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6382902" y="227855"/>
            <a:ext cx="2422032" cy="1864321"/>
            <a:chOff x="3127868" y="1279161"/>
            <a:chExt cx="5378422" cy="3899860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5"/>
            <a:srcRect t="1785" b="10844"/>
            <a:stretch/>
          </p:blipFill>
          <p:spPr>
            <a:xfrm>
              <a:off x="3127868" y="1282700"/>
              <a:ext cx="2743801" cy="38735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2489" y="1279161"/>
              <a:ext cx="2743801" cy="3899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3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71384" y="6434910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</a:t>
            </a:fld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-12847" y="1396301"/>
            <a:ext cx="901238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9952">
              <a:lnSpc>
                <a:spcPct val="90000"/>
              </a:lnSpc>
              <a:spcBef>
                <a:spcPct val="0"/>
              </a:spcBef>
            </a:pPr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Vědeckotechnický park Univerzity Palackého</a:t>
            </a:r>
          </a:p>
        </p:txBody>
      </p:sp>
      <p:pic>
        <p:nvPicPr>
          <p:cNvPr id="22" name="Picture 2" descr="Kanceláře a laboratoře k pronájmu v inspirativním prostřed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4" y="2960808"/>
            <a:ext cx="2247900" cy="14287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UP Business Club: Vzdělávání a komuni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24" y="3849060"/>
            <a:ext cx="2247900" cy="14287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UP Business Catapult: Pomáháme začínajícím podnikatelů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04" y="4516174"/>
            <a:ext cx="2247900" cy="14287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Pro firmy zpřístupňujeme využití technologií a znalostí Univezity Palacké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96" y="2960808"/>
            <a:ext cx="2247900" cy="14287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Oborová setkávání, odborná školení a financování spoluprá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4" y="3849060"/>
            <a:ext cx="2247900" cy="14287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238673" y="2056492"/>
            <a:ext cx="3416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altLang="cs-CZ" sz="2000" b="1" dirty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  <a:t>Tvoříme ideální </a:t>
            </a:r>
            <a:r>
              <a:rPr lang="cs-CZ" altLang="cs-CZ" sz="2000" b="1" dirty="0" smtClean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  <a:t>místo</a:t>
            </a:r>
            <a:br>
              <a:rPr lang="cs-CZ" altLang="cs-CZ" sz="2000" b="1" dirty="0" smtClean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b="1" dirty="0" smtClean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000" b="1" dirty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  <a:t>pro podnikání v Olomouci</a:t>
            </a:r>
            <a:endParaRPr lang="cs-CZ" sz="2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107039" y="2056491"/>
            <a:ext cx="3416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cs-CZ" altLang="cs-CZ" sz="2000" b="1" dirty="0" smtClean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  <a:t>Výzkum</a:t>
            </a:r>
            <a:r>
              <a:rPr lang="cs-CZ" altLang="cs-CZ" sz="2000" b="1" dirty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  <a:t>, měření a analýzy </a:t>
            </a:r>
            <a:r>
              <a:rPr lang="cs-CZ" altLang="cs-CZ" sz="2000" b="1" dirty="0" smtClean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b="1" dirty="0" smtClean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b="1" dirty="0" smtClean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  <a:t>pro </a:t>
            </a:r>
            <a:r>
              <a:rPr lang="cs-CZ" altLang="cs-CZ" sz="2000" b="1" dirty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  <a:t>firmy na </a:t>
            </a:r>
            <a:r>
              <a:rPr lang="cs-CZ" altLang="cs-CZ" sz="2000" b="1" dirty="0" smtClean="0">
                <a:solidFill>
                  <a:srgbClr val="BF6AA2"/>
                </a:solidFill>
                <a:latin typeface="Arial" pitchFamily="34" charset="0"/>
                <a:cs typeface="Arial" pitchFamily="34" charset="0"/>
              </a:rPr>
              <a:t>zakázku</a:t>
            </a:r>
            <a:endParaRPr lang="cs-CZ" altLang="cs-CZ" sz="2000" b="1" dirty="0">
              <a:solidFill>
                <a:srgbClr val="BF6A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6" descr="Akademickým pracovníkům pomáháme s ochranou a komerčním využitím výsledků výzkum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84" y="4516174"/>
            <a:ext cx="2247900" cy="14287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81" y="3560180"/>
            <a:ext cx="3900000" cy="2179868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88527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4</a:t>
            </a:fld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604215" y="1486195"/>
            <a:ext cx="3409982" cy="1872208"/>
            <a:chOff x="610172" y="1988840"/>
            <a:chExt cx="3409982" cy="1872208"/>
          </a:xfrm>
        </p:grpSpPr>
        <p:pic>
          <p:nvPicPr>
            <p:cNvPr id="9" name="Picture 6" descr="vtp panorama 3 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0172" y="1988840"/>
              <a:ext cx="3385764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bdélník 9"/>
            <p:cNvSpPr/>
            <p:nvPr/>
          </p:nvSpPr>
          <p:spPr>
            <a:xfrm rot="18968005">
              <a:off x="3444355" y="3468551"/>
              <a:ext cx="575799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cs-CZ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2000</a:t>
              </a:r>
              <a:endParaRPr lang="cs-CZ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3" name="Obdélník 12"/>
          <p:cNvSpPr/>
          <p:nvPr/>
        </p:nvSpPr>
        <p:spPr>
          <a:xfrm>
            <a:off x="917219" y="5714569"/>
            <a:ext cx="651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Blok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 - Hala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drobné výroby – plocha 161,93 m</a:t>
            </a:r>
            <a:r>
              <a:rPr lang="cs-CZ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2" algn="ctr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Plocha k pronájmu 1336,73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4998090" y="1519990"/>
            <a:ext cx="3744417" cy="2134908"/>
            <a:chOff x="5004047" y="1988840"/>
            <a:chExt cx="3744417" cy="2134908"/>
          </a:xfrm>
        </p:grpSpPr>
        <p:grpSp>
          <p:nvGrpSpPr>
            <p:cNvPr id="17" name="Skupina 16"/>
            <p:cNvGrpSpPr/>
            <p:nvPr/>
          </p:nvGrpSpPr>
          <p:grpSpPr>
            <a:xfrm>
              <a:off x="5004048" y="1988840"/>
              <a:ext cx="3744416" cy="1885052"/>
              <a:chOff x="5004048" y="1988840"/>
              <a:chExt cx="3744416" cy="1885052"/>
            </a:xfrm>
          </p:grpSpPr>
          <p:pic>
            <p:nvPicPr>
              <p:cNvPr id="19" name="Picture 5" descr="vtp panorama 2 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04048" y="1988840"/>
                <a:ext cx="3744416" cy="1885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bdélník 19"/>
              <p:cNvSpPr/>
              <p:nvPr/>
            </p:nvSpPr>
            <p:spPr>
              <a:xfrm rot="18968005">
                <a:off x="8146360" y="3428981"/>
                <a:ext cx="575799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cs-CZ" sz="1400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2007</a:t>
                </a:r>
                <a:endParaRPr lang="cs-CZ" sz="1400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TextovéPole 17"/>
            <p:cNvSpPr txBox="1"/>
            <p:nvPr/>
          </p:nvSpPr>
          <p:spPr>
            <a:xfrm>
              <a:off x="5004047" y="3785194"/>
              <a:ext cx="3738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Blok </a:t>
              </a:r>
              <a:r>
                <a:rPr lang="cs-C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 - 1040 </a:t>
              </a:r>
              <a:r>
                <a:rPr lang="cs-C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cs-CZ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k pronájmu</a:t>
              </a:r>
              <a:endParaRPr lang="cs-CZ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7014504" y="5714569"/>
            <a:ext cx="1308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+4000 m</a:t>
            </a:r>
            <a:r>
              <a:rPr lang="cs-CZ" sz="2000" b="1" baseline="30000" dirty="0" smtClean="0">
                <a:solidFill>
                  <a:srgbClr val="FF0000"/>
                </a:solidFill>
              </a:rPr>
              <a:t>2</a:t>
            </a:r>
            <a:endParaRPr lang="cs-CZ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 rot="16200000">
            <a:off x="-2281388" y="3490431"/>
            <a:ext cx="514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70AF"/>
                </a:solidFill>
              </a:rPr>
              <a:t>Prostory k pronájmu</a:t>
            </a:r>
            <a:endParaRPr lang="cs-CZ" sz="3200" b="1" dirty="0">
              <a:solidFill>
                <a:srgbClr val="0070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96993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5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338199"/>
            <a:ext cx="899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Produkty</a:t>
            </a:r>
            <a:r>
              <a:rPr lang="cs-CZ" sz="3200" b="1" dirty="0" smtClean="0">
                <a:solidFill>
                  <a:srgbClr val="007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služby</a:t>
            </a:r>
          </a:p>
        </p:txBody>
      </p:sp>
      <p:sp>
        <p:nvSpPr>
          <p:cNvPr id="7" name="Obdélník s odříznutým jedním rohem 6"/>
          <p:cNvSpPr/>
          <p:nvPr/>
        </p:nvSpPr>
        <p:spPr>
          <a:xfrm>
            <a:off x="2123728" y="2336707"/>
            <a:ext cx="4896544" cy="3172299"/>
          </a:xfrm>
          <a:prstGeom prst="snip1Rect">
            <a:avLst>
              <a:gd name="adj" fmla="val 0"/>
            </a:avLst>
          </a:prstGeom>
          <a:solidFill>
            <a:srgbClr val="00B1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Prodej patentů a poskytování licenci.</a:t>
            </a:r>
          </a:p>
          <a:p>
            <a:pPr algn="ctr">
              <a:defRPr/>
            </a:pPr>
            <a:endParaRPr lang="cs-CZ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Zakládání společných firem.</a:t>
            </a:r>
          </a:p>
          <a:p>
            <a:pPr algn="ctr">
              <a:defRPr/>
            </a:pPr>
            <a:endParaRPr lang="cs-CZ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Společné výzkumně-vývojové aktivity (smluvní výzkum).</a:t>
            </a:r>
          </a:p>
          <a:p>
            <a:pPr algn="ctr">
              <a:defRPr/>
            </a:pPr>
            <a:endParaRPr lang="cs-CZ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Poradenství a výzkum na zakázku.</a:t>
            </a:r>
          </a:p>
          <a:p>
            <a:pPr algn="ctr">
              <a:defRPr/>
            </a:pPr>
            <a:endParaRPr lang="cs-CZ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Analytické práce, měření.</a:t>
            </a:r>
            <a:endParaRPr lang="cs-CZ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1085810" y="2336707"/>
            <a:ext cx="821894" cy="3172299"/>
          </a:xfrm>
          <a:prstGeom prst="downArrow">
            <a:avLst>
              <a:gd name="adj1" fmla="val 50000"/>
              <a:gd name="adj2" fmla="val 72386"/>
            </a:avLst>
          </a:prstGeom>
          <a:solidFill>
            <a:srgbClr val="0070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 nahoru 8"/>
          <p:cNvSpPr/>
          <p:nvPr/>
        </p:nvSpPr>
        <p:spPr>
          <a:xfrm>
            <a:off x="7240664" y="2336707"/>
            <a:ext cx="758672" cy="3172299"/>
          </a:xfrm>
          <a:prstGeom prst="upArrow">
            <a:avLst>
              <a:gd name="adj1" fmla="val 50000"/>
              <a:gd name="adj2" fmla="val 84172"/>
            </a:avLst>
          </a:prstGeom>
          <a:solidFill>
            <a:srgbClr val="0070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8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80060" y="6467609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5053609"/>
            <a:ext cx="8602977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b="1" dirty="0" smtClean="0">
                <a:latin typeface="Arial" panose="020B0604020202020204" pitchFamily="34" charset="0"/>
                <a:cs typeface="Arial" pitchFamily="34" charset="0"/>
              </a:rPr>
              <a:t>V</a:t>
            </a:r>
            <a:r>
              <a:rPr lang="cs-CZ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ědecká </a:t>
            </a:r>
            <a:r>
              <a:rPr lang="cs-CZ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centra excelence </a:t>
            </a:r>
            <a:r>
              <a:rPr lang="cs-CZ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 pravidelným transferem výsledků do praxe.</a:t>
            </a:r>
            <a:endParaRPr lang="cs-CZ" sz="19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Unikátní přístrojová infrastruktura.</a:t>
            </a:r>
            <a:endParaRPr lang="cs-CZ" sz="19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b="1" dirty="0" smtClean="0">
                <a:latin typeface="Arial" pitchFamily="34" charset="0"/>
                <a:cs typeface="Arial" pitchFamily="34" charset="0"/>
              </a:rPr>
              <a:t>Mezinárodním obsazení.</a:t>
            </a:r>
            <a:endParaRPr lang="cs-CZ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12306" y="2137548"/>
            <a:ext cx="2558490" cy="91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0070AF"/>
                </a:solidFill>
                <a:latin typeface="+mj-lt"/>
                <a:cs typeface="Tahoma" pitchFamily="34" charset="0"/>
              </a:rPr>
              <a:t>BIOMEDREG - Ústav molekulární a translační medicíny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880101" y="4081763"/>
            <a:ext cx="3157412" cy="91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0070AF"/>
                </a:solidFill>
                <a:latin typeface="+mj-lt"/>
                <a:cs typeface="Tahoma" pitchFamily="34" charset="0"/>
              </a:rPr>
              <a:t>CR Haná - Centrum biotechnologického a zemědělského výzkumu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1923" y="4074407"/>
            <a:ext cx="2888279" cy="6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 dirty="0" smtClean="0">
                <a:solidFill>
                  <a:srgbClr val="0070AF"/>
                </a:solidFill>
                <a:latin typeface="+mj-lt"/>
                <a:cs typeface="Tahoma" pitchFamily="34" charset="0"/>
              </a:rPr>
              <a:t>RCPTM - Centrum </a:t>
            </a:r>
            <a:r>
              <a:rPr lang="cs-CZ" b="1" dirty="0">
                <a:solidFill>
                  <a:srgbClr val="0070AF"/>
                </a:solidFill>
                <a:latin typeface="+mj-lt"/>
                <a:cs typeface="Tahoma" pitchFamily="34" charset="0"/>
              </a:rPr>
              <a:t>pokročilých technologií </a:t>
            </a:r>
            <a:r>
              <a:rPr lang="cs-CZ" b="1" dirty="0" smtClean="0">
                <a:solidFill>
                  <a:srgbClr val="0070AF"/>
                </a:solidFill>
                <a:latin typeface="+mj-lt"/>
                <a:cs typeface="Tahoma" pitchFamily="34" charset="0"/>
              </a:rPr>
              <a:t>a </a:t>
            </a:r>
            <a:r>
              <a:rPr lang="cs-CZ" b="1" dirty="0">
                <a:solidFill>
                  <a:srgbClr val="0070AF"/>
                </a:solidFill>
                <a:latin typeface="+mj-lt"/>
                <a:cs typeface="Tahoma" pitchFamily="34" charset="0"/>
              </a:rPr>
              <a:t>materiálů</a:t>
            </a:r>
          </a:p>
        </p:txBody>
      </p:sp>
      <p:pic>
        <p:nvPicPr>
          <p:cNvPr id="10" name="Picture 4" descr="http://g.denik.cz/43/25/centrum-pokrocilych-technologii-mikroskop-rcptm2013100714_denik-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51114"/>
            <a:ext cx="2795929" cy="1739264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440.upol.cz/typo3temp/pics/346f10af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12" y="2298583"/>
            <a:ext cx="2743956" cy="1739264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52" y="3103481"/>
            <a:ext cx="2657302" cy="1739264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0" y="1316931"/>
            <a:ext cx="8999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6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Vědecká centra excelence</a:t>
            </a:r>
          </a:p>
        </p:txBody>
      </p:sp>
    </p:spTree>
    <p:extLst>
      <p:ext uri="{BB962C8B-B14F-4D97-AF65-F5344CB8AC3E}">
        <p14:creationId xmlns:p14="http://schemas.microsoft.com/office/powerpoint/2010/main" val="25268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512592" y="6450675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" y="1313880"/>
            <a:ext cx="899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Experti</a:t>
            </a:r>
            <a:r>
              <a:rPr lang="cs-CZ" sz="3200" b="1" dirty="0" smtClean="0">
                <a:solidFill>
                  <a:srgbClr val="007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vědecké týmy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82" y="2117124"/>
            <a:ext cx="3905517" cy="3600399"/>
          </a:xfrm>
          <a:prstGeom prst="rect">
            <a:avLst/>
          </a:prstGeom>
          <a:noFill/>
          <a:ln w="88900" cap="rnd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6" y="2107235"/>
            <a:ext cx="4345043" cy="360000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68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3982" y="6501475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376182"/>
            <a:ext cx="8999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Přístroje a služby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24736"/>
            <a:ext cx="3312368" cy="2552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27" y="3022652"/>
            <a:ext cx="3508074" cy="3149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56" y="2199766"/>
            <a:ext cx="4384333" cy="3218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68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Dr. Ing. Petr Kubečka, 26. května 2015, Vědeckotechnický park Univerzity Palackého v Olomouci,  </a:t>
            </a:r>
            <a:br>
              <a:rPr lang="cs-CZ" dirty="0"/>
            </a:br>
            <a:r>
              <a:rPr lang="cs-CZ" dirty="0"/>
              <a:t>Šlechtitelů 813/21. 783 71 Olomouc, www.vtpup-cz, +420 585 631 449, +420 734 265 043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60432" y="6484542"/>
            <a:ext cx="316407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35820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Průmyslové vlastnictví na UP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75656" y="314313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PCT patenty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21303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Užitné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vzory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1560" y="2668693"/>
            <a:ext cx="29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ČR patenty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374881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 patenty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87624" y="425286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 patenty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473776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5265076"/>
            <a:ext cx="4806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7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</a:t>
            </a:r>
            <a:r>
              <a:rPr lang="en-GB" sz="3200" b="1" dirty="0" smtClean="0">
                <a:solidFill>
                  <a:srgbClr val="007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cs-CZ" sz="3200" b="1" dirty="0" smtClean="0">
                <a:solidFill>
                  <a:srgbClr val="007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b="1" dirty="0" smtClean="0">
                <a:solidFill>
                  <a:srgbClr val="0070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rgbClr val="007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smtClean="0">
                <a:solidFill>
                  <a:srgbClr val="007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properties)</a:t>
            </a:r>
            <a:endParaRPr lang="en-GB" sz="2400" b="1" dirty="0">
              <a:solidFill>
                <a:srgbClr val="007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605"/>
          <a:stretch/>
        </p:blipFill>
        <p:spPr bwMode="auto">
          <a:xfrm>
            <a:off x="4186220" y="2071619"/>
            <a:ext cx="4357787" cy="317019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1217_prezentace_PoC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141217_prezentace_PoC</Template>
  <TotalTime>316</TotalTime>
  <Words>833</Words>
  <Application>Microsoft Office PowerPoint</Application>
  <PresentationFormat>Vlastní</PresentationFormat>
  <Paragraphs>189</Paragraphs>
  <Slides>22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Wingdings</vt:lpstr>
      <vt:lpstr>141217_prezentace_PoC</vt:lpstr>
      <vt:lpstr>Prezentace aplikace PowerPoint</vt:lpstr>
      <vt:lpstr> Příklady dobré praxe  Inovační vouchery v Olomouckém kraji – II. etapa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Univerzita Palackého v Olomouci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Kubečka</dc:creator>
  <cp:lastModifiedBy>Petr Kubečka</cp:lastModifiedBy>
  <cp:revision>41</cp:revision>
  <dcterms:created xsi:type="dcterms:W3CDTF">2014-12-12T14:06:51Z</dcterms:created>
  <dcterms:modified xsi:type="dcterms:W3CDTF">2015-06-22T10:54:47Z</dcterms:modified>
</cp:coreProperties>
</file>