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59" r:id="rId4"/>
    <p:sldId id="260" r:id="rId5"/>
    <p:sldId id="261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C6047-8D14-4EEA-AB05-F2DFE8C8C721}" type="datetimeFigureOut">
              <a:rPr lang="cs-CZ" smtClean="0"/>
              <a:t>1.6.2015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536BC-6F55-44D5-A09F-ADADD52CA2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400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59F4-1EDD-4D93-9684-7B1250A8652A}" type="datetimeFigureOut">
              <a:rPr lang="cs-CZ" smtClean="0"/>
              <a:pPr/>
              <a:t>1.6.2015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3897-621A-4301-91AD-8E6F885229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52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3897-621A-4301-91AD-8E6F885229E1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11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3897-621A-4301-91AD-8E6F885229E1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3.6.2015</a:t>
            </a:r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3.6.2015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3.6.2015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3.6.2015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3.6.2015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3.6.2015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3.6.2015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3.6.2015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3.6.2015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3.6.2015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3.6.2015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CD9214-96B0-41F6-960C-85CF1ABE136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cs-CZ" smtClean="0"/>
              <a:t>3.6.2015</a:t>
            </a:r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CD9214-96B0-41F6-960C-85CF1ABE136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http://vlajky.a4.cz/vlajky/Polandv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http://vlajky.a4.cz/vlajky/Czechv.GI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851648" cy="350046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Fond mikroprojektů</a:t>
            </a:r>
            <a:r>
              <a:rPr lang="cs-CZ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3600" dirty="0" smtClean="0">
                <a:solidFill>
                  <a:schemeClr val="tx1"/>
                </a:solidFill>
                <a:effectLst/>
              </a:rPr>
            </a:br>
            <a:r>
              <a:rPr lang="cs-CZ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3600" dirty="0" smtClean="0">
                <a:solidFill>
                  <a:schemeClr val="tx1"/>
                </a:solidFill>
                <a:effectLst/>
              </a:rPr>
            </a:br>
            <a:r>
              <a:rPr lang="cs-CZ" sz="3600" dirty="0">
                <a:solidFill>
                  <a:schemeClr val="tx1"/>
                </a:solidFill>
                <a:effectLst/>
              </a:rPr>
              <a:t/>
            </a:r>
            <a:br>
              <a:rPr lang="cs-CZ" sz="3600" dirty="0">
                <a:solidFill>
                  <a:schemeClr val="tx1"/>
                </a:solidFill>
                <a:effectLst/>
              </a:rPr>
            </a:br>
            <a:r>
              <a:rPr lang="cs-CZ" sz="3600" dirty="0">
                <a:solidFill>
                  <a:schemeClr val="tx1"/>
                </a:solidFill>
                <a:effectLst/>
              </a:rPr>
              <a:t>Zhodnocení období 2007 – 2013</a:t>
            </a:r>
            <a:br>
              <a:rPr lang="cs-CZ" sz="3600" dirty="0">
                <a:solidFill>
                  <a:schemeClr val="tx1"/>
                </a:solidFill>
                <a:effectLst/>
              </a:rPr>
            </a:br>
            <a:r>
              <a:rPr lang="cs-CZ" sz="3600" dirty="0">
                <a:solidFill>
                  <a:schemeClr val="tx1"/>
                </a:solidFill>
                <a:effectLst/>
              </a:rPr>
              <a:t>Příklady dobré praxe</a:t>
            </a:r>
            <a:br>
              <a:rPr lang="cs-CZ" sz="3600" dirty="0">
                <a:solidFill>
                  <a:schemeClr val="tx1"/>
                </a:solidFill>
                <a:effectLst/>
              </a:rPr>
            </a:br>
            <a:r>
              <a:rPr lang="cs-CZ" sz="3600" dirty="0">
                <a:solidFill>
                  <a:schemeClr val="tx1"/>
                </a:solidFill>
                <a:effectLst/>
              </a:rPr>
              <a:t>Zaměření Fondu v období 2014 – 2020</a:t>
            </a:r>
          </a:p>
        </p:txBody>
      </p:sp>
      <p:pic>
        <p:nvPicPr>
          <p:cNvPr id="8" name="Picture 3" descr="http://vlajky.a4.cz/vlajky/Czechv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2285984" y="4643446"/>
            <a:ext cx="911225" cy="61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286256"/>
            <a:ext cx="709736" cy="97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http://vlajky.a4.cz/vlajky/Polandv.GIF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643570" y="4643446"/>
            <a:ext cx="911225" cy="645096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6000768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2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944216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Zaměření </a:t>
            </a:r>
            <a:r>
              <a:rPr lang="cs-CZ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Fondu </a:t>
            </a:r>
            <a:r>
              <a:rPr lang="cs-CZ" sz="4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mikroprojektů</a:t>
            </a:r>
            <a:r>
              <a:rPr lang="cs-CZ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v programu </a:t>
            </a:r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INTERREG </a:t>
            </a:r>
            <a:r>
              <a:rPr lang="cs-CZ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V-A </a:t>
            </a:r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2014 </a:t>
            </a:r>
            <a:r>
              <a:rPr lang="cs-CZ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– 2020</a:t>
            </a:r>
            <a:r>
              <a:rPr lang="cs-CZ" sz="4400" dirty="0"/>
              <a:t/>
            </a:r>
            <a:br>
              <a:rPr lang="cs-CZ" sz="4400" dirty="0"/>
            </a:b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814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dirty="0" smtClean="0">
              <a:latin typeface="+mj-lt"/>
            </a:endParaRPr>
          </a:p>
          <a:p>
            <a:pPr marL="0" indent="0" algn="just">
              <a:buNone/>
            </a:pPr>
            <a:r>
              <a:rPr lang="cs-CZ" sz="3200" b="1" dirty="0" err="1" smtClean="0">
                <a:latin typeface="+mj-lt"/>
              </a:rPr>
              <a:t>Interreg</a:t>
            </a:r>
            <a:r>
              <a:rPr lang="cs-CZ" sz="3200" b="1" dirty="0" smtClean="0">
                <a:latin typeface="+mj-lt"/>
              </a:rPr>
              <a:t> </a:t>
            </a:r>
            <a:r>
              <a:rPr lang="cs-CZ" sz="3200" b="1" dirty="0">
                <a:latin typeface="+mj-lt"/>
              </a:rPr>
              <a:t>V-A </a:t>
            </a:r>
            <a:endParaRPr lang="cs-CZ" sz="3200" b="1" dirty="0" smtClean="0">
              <a:latin typeface="+mj-lt"/>
            </a:endParaRPr>
          </a:p>
          <a:p>
            <a:pPr marL="0" indent="0" algn="just">
              <a:buNone/>
            </a:pPr>
            <a:r>
              <a:rPr lang="cs-CZ" sz="3200" dirty="0" smtClean="0">
                <a:latin typeface="+mj-lt"/>
              </a:rPr>
              <a:t>je </a:t>
            </a:r>
            <a:r>
              <a:rPr lang="cs-CZ" sz="3200" dirty="0">
                <a:latin typeface="+mj-lt"/>
              </a:rPr>
              <a:t>název programu přeshraniční spolupráce Česko – Polsko pro nové programovací období 2014  2020. Je pokračováním Operačního programu přeshraniční spolupráce 2007 – 2013. </a:t>
            </a:r>
          </a:p>
          <a:p>
            <a:endParaRPr lang="cs-CZ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000768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7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FOND </a:t>
            </a:r>
            <a:r>
              <a:rPr lang="cs-CZ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MIKROPROJEKTŮ</a:t>
            </a:r>
            <a:r>
              <a:rPr lang="cs-CZ" sz="5400" b="1" dirty="0"/>
              <a:t/>
            </a:r>
            <a:br>
              <a:rPr lang="cs-CZ" sz="5400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endParaRPr lang="cs-CZ" sz="2800" b="1" dirty="0"/>
          </a:p>
          <a:p>
            <a:pPr>
              <a:buFont typeface="Arial" charset="0"/>
              <a:buNone/>
            </a:pPr>
            <a:r>
              <a:rPr lang="cs-CZ" sz="3200" dirty="0"/>
              <a:t>   </a:t>
            </a:r>
            <a:r>
              <a:rPr lang="cs-CZ" sz="3200" dirty="0" smtClean="0">
                <a:latin typeface="+mj-lt"/>
              </a:rPr>
              <a:t>V </a:t>
            </a:r>
            <a:r>
              <a:rPr lang="cs-CZ" sz="3200" dirty="0">
                <a:latin typeface="+mj-lt"/>
              </a:rPr>
              <a:t>novém programu bude i nadále implementován tradiční nástroj pro navazování spolupráce menšího rozsahu a na místní úrovni, Fond </a:t>
            </a:r>
            <a:r>
              <a:rPr lang="cs-CZ" sz="3200" dirty="0" err="1">
                <a:latin typeface="+mj-lt"/>
              </a:rPr>
              <a:t>mikroprojektů</a:t>
            </a:r>
            <a:r>
              <a:rPr lang="cs-CZ" sz="3200" dirty="0">
                <a:latin typeface="+mj-lt"/>
              </a:rPr>
              <a:t> (FMP), který bude spravován 6 euroregiony podél celé, 796 kilometrů dlouhé polsko-české hranice. </a:t>
            </a:r>
          </a:p>
          <a:p>
            <a:pPr>
              <a:buFont typeface="Arial" charset="0"/>
              <a:buNone/>
            </a:pPr>
            <a:r>
              <a:rPr lang="cs-CZ" sz="3200" dirty="0">
                <a:latin typeface="+mj-lt"/>
              </a:rPr>
              <a:t> </a:t>
            </a:r>
            <a:r>
              <a:rPr lang="cs-CZ" sz="3200" dirty="0" smtClean="0">
                <a:latin typeface="+mj-lt"/>
              </a:rPr>
              <a:t>  Od </a:t>
            </a:r>
            <a:r>
              <a:rPr lang="cs-CZ" sz="3200" dirty="0">
                <a:latin typeface="+mj-lt"/>
              </a:rPr>
              <a:t>západu na východ euroregiony: Nisa, </a:t>
            </a:r>
            <a:r>
              <a:rPr lang="cs-CZ" sz="3200" dirty="0" err="1" smtClean="0">
                <a:latin typeface="+mj-lt"/>
              </a:rPr>
              <a:t>Glacensis</a:t>
            </a:r>
            <a:r>
              <a:rPr lang="cs-CZ" sz="3200" dirty="0" smtClean="0">
                <a:latin typeface="+mj-lt"/>
              </a:rPr>
              <a:t>, Praděd</a:t>
            </a:r>
            <a:r>
              <a:rPr lang="cs-CZ" sz="3200" dirty="0">
                <a:latin typeface="+mj-lt"/>
              </a:rPr>
              <a:t>, </a:t>
            </a:r>
            <a:r>
              <a:rPr lang="cs-CZ" sz="3200" dirty="0" err="1">
                <a:latin typeface="+mj-lt"/>
              </a:rPr>
              <a:t>Silesia</a:t>
            </a:r>
            <a:r>
              <a:rPr lang="cs-CZ" sz="3200" dirty="0">
                <a:latin typeface="+mj-lt"/>
              </a:rPr>
              <a:t>, Těšínské Slezsko, Beskydy.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000768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8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FOND </a:t>
            </a:r>
            <a:r>
              <a:rPr lang="cs-CZ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MIKROPROJEKTŮ</a:t>
            </a:r>
            <a:endParaRPr lang="cs-CZ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24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+mj-lt"/>
              </a:rPr>
              <a:t>Tyto </a:t>
            </a:r>
            <a:r>
              <a:rPr lang="cs-CZ" sz="2800" dirty="0">
                <a:latin typeface="+mj-lt"/>
              </a:rPr>
              <a:t>euroregiony vykonávají funkci tzv. Správců Fondu </a:t>
            </a:r>
            <a:r>
              <a:rPr lang="cs-CZ" sz="2800" dirty="0" err="1">
                <a:latin typeface="+mj-lt"/>
              </a:rPr>
              <a:t>mikroprojektů</a:t>
            </a:r>
            <a:r>
              <a:rPr lang="cs-CZ" sz="2800" dirty="0">
                <a:latin typeface="+mj-lt"/>
              </a:rPr>
              <a:t>, kteří plní veškeré úkoly spojené s realizací této části programu, zejména poskytování informací – konzultace a semináře, příjem a schvalování žádostí o dotaci, kontrolu </a:t>
            </a:r>
            <a:r>
              <a:rPr lang="cs-CZ" sz="2800" dirty="0" err="1">
                <a:latin typeface="+mj-lt"/>
              </a:rPr>
              <a:t>mikroprojektů</a:t>
            </a:r>
            <a:r>
              <a:rPr lang="cs-CZ" sz="2800" dirty="0">
                <a:latin typeface="+mj-lt"/>
              </a:rPr>
              <a:t> v průběhu realizace, proplácení dotací, kontrolu udržitelnosti po ukončení </a:t>
            </a:r>
            <a:r>
              <a:rPr lang="cs-CZ" sz="2800" dirty="0" err="1">
                <a:latin typeface="+mj-lt"/>
              </a:rPr>
              <a:t>mikroprojektů</a:t>
            </a:r>
            <a:r>
              <a:rPr lang="cs-CZ" sz="2800" dirty="0">
                <a:latin typeface="+mj-lt"/>
              </a:rPr>
              <a:t>.</a:t>
            </a:r>
          </a:p>
          <a:p>
            <a:endParaRPr lang="cs-CZ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000768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2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FINAČNÍ ALOKACE</a:t>
            </a:r>
            <a:endParaRPr lang="cs-CZ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200" dirty="0" smtClean="0">
                <a:latin typeface="+mj-lt"/>
              </a:rPr>
              <a:t>    Finanční </a:t>
            </a:r>
            <a:r>
              <a:rPr lang="cs-CZ" sz="4200" dirty="0">
                <a:latin typeface="+mj-lt"/>
              </a:rPr>
              <a:t>alokace FMP z prostředků Evropského fondu pro </a:t>
            </a:r>
            <a:r>
              <a:rPr lang="cs-CZ" sz="4200" dirty="0" smtClean="0">
                <a:latin typeface="+mj-lt"/>
              </a:rPr>
              <a:t>regionální rozvoj </a:t>
            </a:r>
            <a:r>
              <a:rPr lang="cs-CZ" sz="4200" dirty="0">
                <a:latin typeface="+mj-lt"/>
              </a:rPr>
              <a:t>(ERDF) představuje 20% rozpočtu Programu, tj. 45,244 mil. EUR. Pro Euroregion Praděd/</a:t>
            </a:r>
            <a:r>
              <a:rPr lang="cs-CZ" sz="4200" dirty="0" err="1">
                <a:latin typeface="+mj-lt"/>
              </a:rPr>
              <a:t>Pradziad</a:t>
            </a:r>
            <a:r>
              <a:rPr lang="cs-CZ" sz="4200" dirty="0">
                <a:latin typeface="+mj-lt"/>
              </a:rPr>
              <a:t> je stanovena alokace na </a:t>
            </a:r>
            <a:r>
              <a:rPr lang="cs-CZ" sz="4200" dirty="0" err="1">
                <a:latin typeface="+mj-lt"/>
              </a:rPr>
              <a:t>mikroprojekty</a:t>
            </a:r>
            <a:r>
              <a:rPr lang="cs-CZ" sz="4200" dirty="0">
                <a:latin typeface="+mj-lt"/>
              </a:rPr>
              <a:t> ve výši: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200" dirty="0">
                <a:latin typeface="+mj-lt"/>
              </a:rPr>
              <a:t>    </a:t>
            </a:r>
            <a:endParaRPr lang="cs-CZ" sz="42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200" dirty="0">
                <a:latin typeface="+mj-lt"/>
              </a:rPr>
              <a:t> </a:t>
            </a:r>
            <a:r>
              <a:rPr lang="cs-CZ" sz="4200" dirty="0" smtClean="0">
                <a:latin typeface="+mj-lt"/>
              </a:rPr>
              <a:t>    česká </a:t>
            </a:r>
            <a:r>
              <a:rPr lang="cs-CZ" sz="4200" dirty="0">
                <a:latin typeface="+mj-lt"/>
              </a:rPr>
              <a:t>strana </a:t>
            </a:r>
            <a:r>
              <a:rPr lang="cs-CZ" sz="4200" dirty="0" smtClean="0">
                <a:latin typeface="+mj-lt"/>
              </a:rPr>
              <a:t>    3.222.142 </a:t>
            </a:r>
            <a:r>
              <a:rPr lang="cs-CZ" sz="4200" dirty="0">
                <a:latin typeface="+mj-lt"/>
              </a:rPr>
              <a:t>EUR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200" dirty="0">
                <a:latin typeface="+mj-lt"/>
              </a:rPr>
              <a:t>     </a:t>
            </a:r>
            <a:r>
              <a:rPr lang="cs-CZ" sz="4200" u="sng" dirty="0" smtClean="0">
                <a:latin typeface="+mj-lt"/>
              </a:rPr>
              <a:t>polská strana   4.994. 000 </a:t>
            </a:r>
            <a:r>
              <a:rPr lang="cs-CZ" sz="4200" u="sng" dirty="0">
                <a:latin typeface="+mj-lt"/>
              </a:rPr>
              <a:t>EUR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200" dirty="0">
                <a:latin typeface="+mj-lt"/>
              </a:rPr>
              <a:t>     </a:t>
            </a:r>
            <a:r>
              <a:rPr lang="cs-CZ" sz="4200" dirty="0" smtClean="0">
                <a:latin typeface="+mj-lt"/>
              </a:rPr>
              <a:t>celkem              8.216. 142 </a:t>
            </a:r>
            <a:r>
              <a:rPr lang="cs-CZ" sz="4200" dirty="0">
                <a:latin typeface="+mj-lt"/>
              </a:rPr>
              <a:t>EUR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200" dirty="0">
                <a:latin typeface="+mj-lt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200" dirty="0">
                <a:latin typeface="+mj-lt"/>
              </a:rPr>
              <a:t>    </a:t>
            </a:r>
            <a:r>
              <a:rPr lang="cs-CZ" sz="4200" dirty="0" smtClean="0">
                <a:latin typeface="+mj-lt"/>
              </a:rPr>
              <a:t>Program </a:t>
            </a:r>
            <a:r>
              <a:rPr lang="cs-CZ" sz="4200" dirty="0">
                <a:latin typeface="+mj-lt"/>
              </a:rPr>
              <a:t>je v současné době ve fázi vypořádání připomínek Evropské komise a obsahuje řadu novinek ve srovnání s dobíhajícím programem. </a:t>
            </a:r>
          </a:p>
          <a:p>
            <a:endParaRPr lang="cs-CZ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000768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6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Územní vymezení Fondu </a:t>
            </a:r>
            <a:r>
              <a:rPr lang="cs-CZ" sz="4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mikroprojektů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+mj-lt"/>
              </a:rPr>
              <a:t>Euroregion </a:t>
            </a:r>
            <a:r>
              <a:rPr lang="cs-CZ" dirty="0">
                <a:latin typeface="+mj-lt"/>
              </a:rPr>
              <a:t>Praděd spravuje Fond </a:t>
            </a:r>
            <a:r>
              <a:rPr lang="cs-CZ" dirty="0" err="1">
                <a:latin typeface="+mj-lt"/>
              </a:rPr>
              <a:t>mikroprojektů</a:t>
            </a:r>
            <a:r>
              <a:rPr lang="cs-CZ" dirty="0">
                <a:latin typeface="+mj-lt"/>
              </a:rPr>
              <a:t> na tomto vymezeném území:</a:t>
            </a:r>
          </a:p>
          <a:p>
            <a:pPr marL="0" indent="0">
              <a:buNone/>
            </a:pPr>
            <a:r>
              <a:rPr lang="cs-CZ" b="1" dirty="0">
                <a:latin typeface="+mj-lt"/>
              </a:rPr>
              <a:t>Na české </a:t>
            </a:r>
            <a:r>
              <a:rPr lang="cs-CZ" b="1" dirty="0" smtClean="0">
                <a:latin typeface="+mj-lt"/>
              </a:rPr>
              <a:t>straně:</a:t>
            </a:r>
            <a:endParaRPr lang="cs-CZ" b="1" dirty="0">
              <a:latin typeface="+mj-lt"/>
            </a:endParaRPr>
          </a:p>
          <a:p>
            <a:pPr marL="0" lvl="0" indent="0">
              <a:buNone/>
            </a:pPr>
            <a:r>
              <a:rPr lang="cs-CZ" dirty="0">
                <a:latin typeface="+mj-lt"/>
              </a:rPr>
              <a:t>území okresů Jeseník (s výjimkou katastrálního území obce Bílá Voda), Bruntál, Olomouc, Prostějov, </a:t>
            </a:r>
            <a:r>
              <a:rPr lang="cs-CZ" dirty="0" smtClean="0">
                <a:latin typeface="+mj-lt"/>
              </a:rPr>
              <a:t>Přerov</a:t>
            </a:r>
          </a:p>
          <a:p>
            <a:pPr marL="0" lvl="0" indent="0">
              <a:buNone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b="1" dirty="0">
                <a:latin typeface="+mj-lt"/>
              </a:rPr>
              <a:t>Na polské </a:t>
            </a:r>
            <a:r>
              <a:rPr lang="cs-CZ" b="1" dirty="0" smtClean="0">
                <a:latin typeface="+mj-lt"/>
              </a:rPr>
              <a:t>straně:</a:t>
            </a:r>
            <a:endParaRPr lang="cs-CZ" b="1" dirty="0">
              <a:latin typeface="+mj-lt"/>
            </a:endParaRPr>
          </a:p>
          <a:p>
            <a:pPr marL="0" lvl="0" indent="0">
              <a:buNone/>
            </a:pPr>
            <a:r>
              <a:rPr lang="cs-CZ" dirty="0">
                <a:latin typeface="+mj-lt"/>
              </a:rPr>
              <a:t>okresy </a:t>
            </a:r>
            <a:r>
              <a:rPr lang="cs-CZ" dirty="0" err="1">
                <a:latin typeface="+mj-lt"/>
              </a:rPr>
              <a:t>brzeski</a:t>
            </a:r>
            <a:r>
              <a:rPr lang="cs-CZ" dirty="0">
                <a:latin typeface="+mj-lt"/>
              </a:rPr>
              <a:t> (</a:t>
            </a:r>
            <a:r>
              <a:rPr lang="cs-CZ" dirty="0" err="1">
                <a:latin typeface="+mj-lt"/>
              </a:rPr>
              <a:t>šlaski</a:t>
            </a:r>
            <a:r>
              <a:rPr lang="cs-CZ" dirty="0">
                <a:latin typeface="+mj-lt"/>
              </a:rPr>
              <a:t>), </a:t>
            </a:r>
            <a:r>
              <a:rPr lang="cs-CZ" dirty="0" err="1">
                <a:latin typeface="+mj-lt"/>
              </a:rPr>
              <a:t>kedziersko-kozielski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kluczborski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krapkowicki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namyslowski</a:t>
            </a:r>
            <a:r>
              <a:rPr lang="cs-CZ" dirty="0">
                <a:latin typeface="+mj-lt"/>
              </a:rPr>
              <a:t>, mysli, </a:t>
            </a:r>
            <a:r>
              <a:rPr lang="cs-CZ" dirty="0" err="1">
                <a:latin typeface="+mj-lt"/>
              </a:rPr>
              <a:t>oleski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opolski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prudnicki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strzelecki</a:t>
            </a:r>
            <a:r>
              <a:rPr lang="cs-CZ" dirty="0">
                <a:latin typeface="+mj-lt"/>
              </a:rPr>
              <a:t>, města </a:t>
            </a:r>
            <a:r>
              <a:rPr lang="cs-CZ" dirty="0" err="1">
                <a:latin typeface="+mj-lt"/>
              </a:rPr>
              <a:t>Opole</a:t>
            </a:r>
            <a:endParaRPr lang="cs-CZ" dirty="0">
              <a:latin typeface="+mj-lt"/>
            </a:endParaRPr>
          </a:p>
          <a:p>
            <a:endParaRPr lang="cs-CZ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000768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1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9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Tématické</a:t>
            </a:r>
            <a:r>
              <a:rPr lang="cs-CZ" sz="4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zaměření </a:t>
            </a:r>
            <a:r>
              <a:rPr lang="cs-CZ" sz="49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mikroprojektů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>
                <a:latin typeface="+mj-lt"/>
              </a:rPr>
              <a:t>Fond </a:t>
            </a:r>
            <a:r>
              <a:rPr lang="cs-CZ" dirty="0" err="1">
                <a:latin typeface="+mj-lt"/>
              </a:rPr>
              <a:t>mikroprojektů</a:t>
            </a:r>
            <a:r>
              <a:rPr lang="cs-CZ" dirty="0">
                <a:latin typeface="+mj-lt"/>
              </a:rPr>
              <a:t> se zaměřuje na projekty malého rozsahu – tzv. </a:t>
            </a:r>
            <a:r>
              <a:rPr lang="cs-CZ" dirty="0" err="1">
                <a:latin typeface="+mj-lt"/>
              </a:rPr>
              <a:t>mikroprojekty</a:t>
            </a:r>
            <a:r>
              <a:rPr lang="cs-CZ" dirty="0">
                <a:latin typeface="+mj-lt"/>
              </a:rPr>
              <a:t>, a to jak neinvestičního, tak investičního charakteru. </a:t>
            </a:r>
            <a:r>
              <a:rPr lang="cs-CZ" dirty="0" err="1">
                <a:latin typeface="+mj-lt"/>
              </a:rPr>
              <a:t>Mikroprojekty</a:t>
            </a:r>
            <a:r>
              <a:rPr lang="cs-CZ" dirty="0">
                <a:latin typeface="+mj-lt"/>
              </a:rPr>
              <a:t> mohou být financovány z prostředků těchto prioritních os</a:t>
            </a:r>
            <a:r>
              <a:rPr lang="cs-CZ" dirty="0" smtClean="0">
                <a:latin typeface="+mj-lt"/>
              </a:rPr>
              <a:t>: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 lvl="0"/>
            <a:r>
              <a:rPr lang="cs-CZ" dirty="0">
                <a:latin typeface="+mj-lt"/>
              </a:rPr>
              <a:t>prioritní osa 2 „Rozvoj potenciálu přírodních a kulturních zdrojů pro podporu zaměstnanosti“</a:t>
            </a:r>
          </a:p>
          <a:p>
            <a:pPr lvl="0"/>
            <a:r>
              <a:rPr lang="cs-CZ" dirty="0">
                <a:latin typeface="+mj-lt"/>
              </a:rPr>
              <a:t>prioritní osa 3 „Vzdělávání a kvalifikace“</a:t>
            </a:r>
          </a:p>
          <a:p>
            <a:pPr lvl="0"/>
            <a:r>
              <a:rPr lang="cs-CZ" dirty="0">
                <a:latin typeface="+mj-lt"/>
              </a:rPr>
              <a:t>prioritní osa 4 „Spolupráce institucí a komunit“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 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Příslušný euroregion jako Správce Fondu </a:t>
            </a:r>
            <a:r>
              <a:rPr lang="cs-CZ" dirty="0" err="1">
                <a:latin typeface="+mj-lt"/>
              </a:rPr>
              <a:t>mikroprojektů</a:t>
            </a:r>
            <a:r>
              <a:rPr lang="cs-CZ" dirty="0">
                <a:latin typeface="+mj-lt"/>
              </a:rPr>
              <a:t> si určil, které prioritní osy využije a v jaké míře. </a:t>
            </a:r>
            <a:r>
              <a:rPr lang="cs-CZ" dirty="0" err="1">
                <a:latin typeface="+mj-lt"/>
              </a:rPr>
              <a:t>Tématické</a:t>
            </a:r>
            <a:r>
              <a:rPr lang="cs-CZ" dirty="0">
                <a:latin typeface="+mj-lt"/>
              </a:rPr>
              <a:t> zaměření v Euroregionu Praděd/</a:t>
            </a:r>
            <a:r>
              <a:rPr lang="cs-CZ" dirty="0" err="1">
                <a:latin typeface="+mj-lt"/>
              </a:rPr>
              <a:t>Pradziad</a:t>
            </a:r>
            <a:r>
              <a:rPr lang="cs-CZ" dirty="0">
                <a:latin typeface="+mj-lt"/>
              </a:rPr>
              <a:t> bude probíhat v rámci prioritních os 2 a 4.</a:t>
            </a:r>
          </a:p>
          <a:p>
            <a:endParaRPr lang="cs-CZ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000768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Princip Vedoucího partnera (</a:t>
            </a:r>
            <a:r>
              <a:rPr lang="cs-CZ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Lead</a:t>
            </a:r>
            <a:r>
              <a:rPr lang="cs-CZ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projekty)</a:t>
            </a:r>
            <a:r>
              <a:rPr lang="cs-CZ" sz="5400" b="1" dirty="0"/>
              <a:t/>
            </a:r>
            <a:br>
              <a:rPr lang="cs-CZ" sz="5400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800" dirty="0" smtClean="0">
                <a:latin typeface="+mj-lt"/>
              </a:rPr>
              <a:t>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3200" dirty="0" smtClean="0">
                <a:latin typeface="+mj-lt"/>
              </a:rPr>
              <a:t>   Princip </a:t>
            </a:r>
            <a:r>
              <a:rPr lang="cs-CZ" sz="3200" dirty="0">
                <a:latin typeface="+mj-lt"/>
              </a:rPr>
              <a:t>Vedoucího partnera (</a:t>
            </a:r>
            <a:r>
              <a:rPr lang="cs-CZ" sz="3200" dirty="0" err="1">
                <a:latin typeface="+mj-lt"/>
              </a:rPr>
              <a:t>Lead</a:t>
            </a:r>
            <a:r>
              <a:rPr lang="cs-CZ" sz="3200" dirty="0">
                <a:latin typeface="+mj-lt"/>
              </a:rPr>
              <a:t> projekty) je u </a:t>
            </a:r>
            <a:r>
              <a:rPr lang="cs-CZ" sz="3200" dirty="0" err="1">
                <a:latin typeface="+mj-lt"/>
              </a:rPr>
              <a:t>mikroprojektů</a:t>
            </a:r>
            <a:r>
              <a:rPr lang="cs-CZ" sz="3200" dirty="0">
                <a:latin typeface="+mj-lt"/>
              </a:rPr>
              <a:t> novinkou. Nyní tomu bylo u velkých investičních projektů. Tento princip spočívá v předložení jedné společné žádosti o dotaci na </a:t>
            </a:r>
            <a:r>
              <a:rPr lang="cs-CZ" sz="3200" dirty="0" err="1">
                <a:latin typeface="+mj-lt"/>
              </a:rPr>
              <a:t>mikroprojekt</a:t>
            </a:r>
            <a:r>
              <a:rPr lang="cs-CZ" sz="3200" dirty="0">
                <a:latin typeface="+mj-lt"/>
              </a:rPr>
              <a:t> za oba (všechny) partnery na české i polské straně, přičemž žádost předkládá Vedoucí partner, na kterém se oba/všichni partneři </a:t>
            </a:r>
            <a:r>
              <a:rPr lang="cs-CZ" sz="3200" dirty="0" err="1">
                <a:latin typeface="+mj-lt"/>
              </a:rPr>
              <a:t>mikroprojektu</a:t>
            </a:r>
            <a:r>
              <a:rPr lang="cs-CZ" sz="3200" dirty="0">
                <a:latin typeface="+mj-lt"/>
              </a:rPr>
              <a:t> shodli. </a:t>
            </a:r>
          </a:p>
          <a:p>
            <a:endParaRPr lang="cs-CZ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000768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8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8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  </a:t>
            </a:r>
            <a:r>
              <a:rPr lang="cs-CZ" sz="2800" dirty="0" smtClean="0">
                <a:latin typeface="+mj-lt"/>
              </a:rPr>
              <a:t>V </a:t>
            </a:r>
            <a:r>
              <a:rPr lang="cs-CZ" sz="2800" dirty="0">
                <a:latin typeface="+mj-lt"/>
              </a:rPr>
              <a:t>případě schválení </a:t>
            </a:r>
            <a:r>
              <a:rPr lang="cs-CZ" sz="2800" dirty="0" err="1">
                <a:latin typeface="+mj-lt"/>
              </a:rPr>
              <a:t>mikroprojektu</a:t>
            </a:r>
            <a:r>
              <a:rPr lang="cs-CZ" sz="2800" dirty="0">
                <a:latin typeface="+mj-lt"/>
              </a:rPr>
              <a:t> Vedoucí partner uzavře s příslušným národním Správcem (Euroregion Praděd/</a:t>
            </a:r>
            <a:r>
              <a:rPr lang="cs-CZ" sz="2800" dirty="0" err="1">
                <a:latin typeface="+mj-lt"/>
              </a:rPr>
              <a:t>Pradziad</a:t>
            </a:r>
            <a:r>
              <a:rPr lang="cs-CZ" sz="2800" dirty="0">
                <a:latin typeface="+mj-lt"/>
              </a:rPr>
              <a:t>) Smlouvu o financování </a:t>
            </a:r>
            <a:r>
              <a:rPr lang="cs-CZ" sz="2800" dirty="0" err="1">
                <a:latin typeface="+mj-lt"/>
              </a:rPr>
              <a:t>mikroprojektu</a:t>
            </a:r>
            <a:r>
              <a:rPr lang="cs-CZ" sz="2800" dirty="0">
                <a:latin typeface="+mj-lt"/>
              </a:rPr>
              <a:t> a tímto převezme odpovědnost za realizaci </a:t>
            </a:r>
            <a:r>
              <a:rPr lang="cs-CZ" sz="2800" dirty="0" err="1">
                <a:latin typeface="+mj-lt"/>
              </a:rPr>
              <a:t>mikroprojektu</a:t>
            </a:r>
            <a:r>
              <a:rPr lang="cs-CZ" sz="2800" dirty="0">
                <a:latin typeface="+mj-lt"/>
              </a:rPr>
              <a:t> jako celku. Dotace je proplácena Vedoucímu partnerovi, který poté příslušnou část dotace postoupí svému partnerovi/svým partnerům.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800" dirty="0">
              <a:latin typeface="+mj-lt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800" dirty="0">
                <a:latin typeface="+mj-lt"/>
              </a:rPr>
              <a:t>    </a:t>
            </a:r>
            <a:r>
              <a:rPr lang="cs-CZ" sz="2800" dirty="0" smtClean="0">
                <a:latin typeface="+mj-lt"/>
              </a:rPr>
              <a:t>Princip </a:t>
            </a:r>
            <a:r>
              <a:rPr lang="cs-CZ" sz="2800" dirty="0">
                <a:latin typeface="+mj-lt"/>
              </a:rPr>
              <a:t>Vedoucího partnera je možné využívat pouze mezi subjekty z území daného euroregionu. Pokud má žadatel partnera na druhé straně hranice z jiného euroregionu, projekt s principem Vedoucího partnera předložit s tímto partnerem nemůže. </a:t>
            </a:r>
            <a:endParaRPr lang="cs-CZ" dirty="0">
              <a:latin typeface="+mj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000768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3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Typy </a:t>
            </a:r>
            <a:r>
              <a:rPr lang="cs-CZ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mikroprojektů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+mj-lt"/>
              </a:rPr>
              <a:t>Vzhledem </a:t>
            </a:r>
            <a:r>
              <a:rPr lang="cs-CZ" dirty="0">
                <a:latin typeface="+mj-lt"/>
              </a:rPr>
              <a:t>k zavedení principu vedoucího partnera i v </a:t>
            </a:r>
            <a:r>
              <a:rPr lang="cs-CZ" dirty="0" err="1">
                <a:latin typeface="+mj-lt"/>
              </a:rPr>
              <a:t>mikroprojektech</a:t>
            </a:r>
            <a:r>
              <a:rPr lang="cs-CZ" dirty="0">
                <a:latin typeface="+mj-lt"/>
              </a:rPr>
              <a:t> budou ve Fondu </a:t>
            </a:r>
            <a:r>
              <a:rPr lang="cs-CZ" dirty="0" err="1">
                <a:latin typeface="+mj-lt"/>
              </a:rPr>
              <a:t>mikroprojektů</a:t>
            </a:r>
            <a:r>
              <a:rPr lang="cs-CZ" dirty="0">
                <a:latin typeface="+mj-lt"/>
              </a:rPr>
              <a:t> nově tyto tři typy projektů:</a:t>
            </a:r>
          </a:p>
          <a:p>
            <a:pPr lvl="0"/>
            <a:r>
              <a:rPr lang="cs-CZ" dirty="0">
                <a:latin typeface="+mj-lt"/>
              </a:rPr>
              <a:t>S vedoucím partnerem (typ projektu A) – o dotaci žádá vedoucí partner jménem obou/všech partnerů v projektu</a:t>
            </a:r>
          </a:p>
          <a:p>
            <a:pPr lvl="0"/>
            <a:r>
              <a:rPr lang="cs-CZ" dirty="0">
                <a:latin typeface="+mj-lt"/>
              </a:rPr>
              <a:t>Partnerské (komplementární) – o dotaci žádá každý z partnerů sám. </a:t>
            </a:r>
            <a:r>
              <a:rPr lang="cs-CZ" dirty="0" err="1">
                <a:latin typeface="+mj-lt"/>
              </a:rPr>
              <a:t>Mikroprojekty</a:t>
            </a:r>
            <a:r>
              <a:rPr lang="cs-CZ" dirty="0">
                <a:latin typeface="+mj-lt"/>
              </a:rPr>
              <a:t> jsou realizovány ve stejném časovém údobí</a:t>
            </a:r>
          </a:p>
          <a:p>
            <a:pPr lvl="0"/>
            <a:r>
              <a:rPr lang="cs-CZ" dirty="0">
                <a:latin typeface="+mj-lt"/>
              </a:rPr>
              <a:t>Samostatné – o dotaci žádá jen jeden z partnerů</a:t>
            </a:r>
          </a:p>
          <a:p>
            <a:pPr marL="0" indent="0">
              <a:buNone/>
            </a:pPr>
            <a:r>
              <a:rPr lang="cs-CZ" dirty="0" err="1">
                <a:latin typeface="+mj-lt"/>
              </a:rPr>
              <a:t>Mikroprojekty</a:t>
            </a:r>
            <a:r>
              <a:rPr lang="cs-CZ" dirty="0">
                <a:latin typeface="+mj-lt"/>
              </a:rPr>
              <a:t> musí splňovat minimálně 3 kritéria spolupráce, projekty typu A pak kritéria 4.</a:t>
            </a:r>
          </a:p>
          <a:p>
            <a:endParaRPr lang="cs-CZ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000768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7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7099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Finanční limity </a:t>
            </a:r>
            <a:r>
              <a:rPr lang="cs-CZ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mikroprojektů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912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j-lt"/>
              </a:rPr>
              <a:t>Dotace </a:t>
            </a:r>
            <a:r>
              <a:rPr lang="cs-CZ" dirty="0">
                <a:latin typeface="+mj-lt"/>
              </a:rPr>
              <a:t>na </a:t>
            </a:r>
            <a:r>
              <a:rPr lang="cs-CZ" dirty="0" err="1">
                <a:latin typeface="+mj-lt"/>
              </a:rPr>
              <a:t>mikroprojekt</a:t>
            </a:r>
            <a:r>
              <a:rPr lang="cs-CZ" dirty="0">
                <a:latin typeface="+mj-lt"/>
              </a:rPr>
              <a:t> z ERDF je od 2 000 EUR do 20 000 EUR pro </a:t>
            </a:r>
            <a:r>
              <a:rPr lang="cs-CZ" dirty="0" err="1">
                <a:latin typeface="+mj-lt"/>
              </a:rPr>
              <a:t>mikroprojekty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tématicky</a:t>
            </a:r>
            <a:r>
              <a:rPr lang="cs-CZ" dirty="0">
                <a:latin typeface="+mj-lt"/>
              </a:rPr>
              <a:t> spadající do prioritní osy 4 nebo do 30 000 EUR v případě projektů </a:t>
            </a:r>
            <a:r>
              <a:rPr lang="cs-CZ" dirty="0" err="1">
                <a:latin typeface="+mj-lt"/>
              </a:rPr>
              <a:t>tématicky</a:t>
            </a:r>
            <a:r>
              <a:rPr lang="cs-CZ" dirty="0">
                <a:latin typeface="+mj-lt"/>
              </a:rPr>
              <a:t> spadajících do prioritní osy 2. </a:t>
            </a:r>
            <a:endParaRPr lang="cs-CZ" dirty="0" smtClean="0">
              <a:latin typeface="+mj-lt"/>
            </a:endParaRPr>
          </a:p>
          <a:p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V případě </a:t>
            </a:r>
            <a:r>
              <a:rPr lang="cs-CZ" dirty="0" err="1" smtClean="0">
                <a:latin typeface="+mj-lt"/>
              </a:rPr>
              <a:t>mikroprojektu</a:t>
            </a:r>
            <a:r>
              <a:rPr lang="cs-CZ" dirty="0" smtClean="0">
                <a:latin typeface="+mj-lt"/>
              </a:rPr>
              <a:t> </a:t>
            </a:r>
            <a:r>
              <a:rPr lang="cs-CZ" dirty="0">
                <a:latin typeface="+mj-lt"/>
              </a:rPr>
              <a:t>typu A (s vedoucím partnerem) je maximální výše dotace dvojnásobná, s omezením horního limitu 20 000 EUR nebo 30 000 EUR na jednoho partnera. Celkový rozpočet </a:t>
            </a:r>
            <a:r>
              <a:rPr lang="cs-CZ" dirty="0" err="1">
                <a:latin typeface="+mj-lt"/>
              </a:rPr>
              <a:t>mikroprojektu</a:t>
            </a:r>
            <a:r>
              <a:rPr lang="cs-CZ" dirty="0">
                <a:latin typeface="+mj-lt"/>
              </a:rPr>
              <a:t> nesmí přesáhnout dvojnásobek maximální výše dotace.</a:t>
            </a:r>
          </a:p>
          <a:p>
            <a:endParaRPr lang="cs-CZ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000768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8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Fond </a:t>
            </a:r>
            <a:r>
              <a:rPr lang="cs-CZ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mikroprojektů</a:t>
            </a:r>
            <a:endParaRPr lang="cs-CZ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643470"/>
          </a:xfrm>
        </p:spPr>
        <p:txBody>
          <a:bodyPr>
            <a:normAutofit fontScale="62500" lnSpcReduction="20000"/>
          </a:bodyPr>
          <a:lstStyle/>
          <a:p>
            <a:r>
              <a:rPr lang="cs-CZ" sz="2200" dirty="0" smtClean="0">
                <a:latin typeface="+mj-lt"/>
              </a:rPr>
              <a:t>specifický nástroj, jehož cílem bylo podporovat projekty místního významu s přeshraničním dopadem</a:t>
            </a:r>
          </a:p>
          <a:p>
            <a:endParaRPr lang="cs-CZ" sz="2200" dirty="0" smtClean="0">
              <a:latin typeface="+mj-lt"/>
            </a:endParaRPr>
          </a:p>
          <a:p>
            <a:r>
              <a:rPr lang="cs-CZ" sz="2200" dirty="0" smtClean="0">
                <a:latin typeface="+mj-lt"/>
              </a:rPr>
              <a:t>rozvoj a podpora spolupráce mezi komunitami na obou stranách hranice, se zaměřením na společné zlepšování kulturních, sociálních a ekonomických vztahů</a:t>
            </a:r>
          </a:p>
          <a:p>
            <a:pPr marL="0" indent="0">
              <a:buNone/>
            </a:pPr>
            <a:endParaRPr lang="cs-CZ" sz="2200" dirty="0" smtClean="0">
              <a:latin typeface="+mj-lt"/>
            </a:endParaRPr>
          </a:p>
          <a:p>
            <a:r>
              <a:rPr lang="cs-CZ" sz="2200" dirty="0" smtClean="0">
                <a:latin typeface="+mj-lt"/>
              </a:rPr>
              <a:t>zaměřený na malé neinvestiční projekty typu „lidé pro lidi“ (</a:t>
            </a:r>
            <a:r>
              <a:rPr lang="cs-CZ" sz="2200" dirty="0" err="1" smtClean="0">
                <a:latin typeface="+mj-lt"/>
              </a:rPr>
              <a:t>People</a:t>
            </a:r>
            <a:r>
              <a:rPr lang="cs-CZ" sz="2200" dirty="0" smtClean="0">
                <a:latin typeface="+mj-lt"/>
              </a:rPr>
              <a:t>-to-</a:t>
            </a:r>
            <a:r>
              <a:rPr lang="cs-CZ" sz="2200" dirty="0" err="1" smtClean="0">
                <a:latin typeface="+mj-lt"/>
              </a:rPr>
              <a:t>people</a:t>
            </a:r>
            <a:r>
              <a:rPr lang="cs-CZ" sz="2200" dirty="0" smtClean="0">
                <a:latin typeface="+mj-lt"/>
              </a:rPr>
              <a:t>), případně i drobné investiční projekty </a:t>
            </a:r>
          </a:p>
          <a:p>
            <a:pPr marL="0" indent="0">
              <a:buNone/>
            </a:pPr>
            <a:endParaRPr lang="cs-CZ" sz="2200" dirty="0" smtClean="0">
              <a:latin typeface="+mj-lt"/>
            </a:endParaRPr>
          </a:p>
          <a:p>
            <a:pPr lvl="0"/>
            <a:r>
              <a:rPr lang="cs-CZ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Rozsah dotace</a:t>
            </a:r>
            <a:r>
              <a:rPr lang="cs-CZ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</a:t>
            </a:r>
            <a:r>
              <a:rPr lang="cs-CZ" sz="2200" dirty="0" smtClean="0">
                <a:latin typeface="+mj-lt"/>
              </a:rPr>
              <a:t>minimální výše:             2 000 EUR</a:t>
            </a:r>
          </a:p>
          <a:p>
            <a:pPr>
              <a:buNone/>
            </a:pPr>
            <a:r>
              <a:rPr lang="cs-CZ" sz="2200" dirty="0" smtClean="0">
                <a:latin typeface="+mj-lt"/>
              </a:rPr>
              <a:t>		                                  maximální výše:           30 000 EUR</a:t>
            </a:r>
          </a:p>
          <a:p>
            <a:pPr>
              <a:buNone/>
            </a:pPr>
            <a:r>
              <a:rPr lang="cs-CZ" sz="2200" dirty="0" smtClean="0">
                <a:latin typeface="+mj-lt"/>
              </a:rPr>
              <a:t>	      Celkové způsobilé výdaje projektu max.:         60 000 EUR</a:t>
            </a:r>
          </a:p>
          <a:p>
            <a:pPr>
              <a:buNone/>
            </a:pPr>
            <a:endParaRPr lang="cs-CZ" sz="2200" dirty="0" smtClean="0">
              <a:latin typeface="+mj-lt"/>
            </a:endParaRPr>
          </a:p>
          <a:p>
            <a:r>
              <a:rPr lang="cs-CZ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Financování </a:t>
            </a:r>
            <a:r>
              <a:rPr lang="cs-CZ" sz="2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mikroprojektu</a:t>
            </a:r>
            <a:r>
              <a:rPr lang="cs-CZ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</a:t>
            </a:r>
            <a:r>
              <a:rPr lang="cs-CZ" sz="2200" dirty="0" smtClean="0">
                <a:latin typeface="+mj-lt"/>
              </a:rPr>
              <a:t>maximální výše dotace    85% celkových způsobilých výdajů, 15% z vlastních zdrojů žadatele, bez zálohových plateb</a:t>
            </a:r>
          </a:p>
          <a:p>
            <a:endParaRPr lang="cs-CZ" sz="2200" dirty="0" smtClean="0">
              <a:latin typeface="+mj-lt"/>
            </a:endParaRPr>
          </a:p>
          <a:p>
            <a:r>
              <a:rPr lang="cs-CZ" sz="2200" dirty="0" smtClean="0">
                <a:latin typeface="+mj-lt"/>
              </a:rPr>
              <a:t>z prostředků Evropského fondu pro regionální rozvoj bylo na podporu </a:t>
            </a:r>
            <a:r>
              <a:rPr lang="cs-CZ" sz="2200" dirty="0" err="1" smtClean="0">
                <a:latin typeface="+mj-lt"/>
              </a:rPr>
              <a:t>mikroprojektů</a:t>
            </a:r>
            <a:r>
              <a:rPr lang="cs-CZ" sz="2200" dirty="0" smtClean="0">
                <a:latin typeface="+mj-lt"/>
              </a:rPr>
              <a:t> určeno </a:t>
            </a:r>
            <a:r>
              <a:rPr lang="cs-CZ" sz="2200" b="1" dirty="0" smtClean="0">
                <a:latin typeface="+mj-lt"/>
              </a:rPr>
              <a:t>20% celkové alokace programu </a:t>
            </a:r>
            <a:r>
              <a:rPr lang="cs-CZ" sz="2200" dirty="0" smtClean="0">
                <a:latin typeface="+mj-lt"/>
              </a:rPr>
              <a:t>tj. </a:t>
            </a:r>
            <a:r>
              <a:rPr lang="cs-CZ" sz="2200" b="1" dirty="0" smtClean="0">
                <a:solidFill>
                  <a:srgbClr val="C00000"/>
                </a:solidFill>
                <a:latin typeface="+mj-lt"/>
              </a:rPr>
              <a:t>43 891 869 EUR </a:t>
            </a:r>
          </a:p>
          <a:p>
            <a:pPr marL="0" indent="0">
              <a:buNone/>
            </a:pPr>
            <a:endParaRPr lang="cs-CZ" sz="22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cs-CZ" sz="2200" dirty="0" smtClean="0">
                <a:latin typeface="+mj-lt"/>
              </a:rPr>
              <a:t>Fond </a:t>
            </a:r>
            <a:r>
              <a:rPr lang="cs-CZ" sz="2200" dirty="0" err="1" smtClean="0">
                <a:latin typeface="+mj-lt"/>
              </a:rPr>
              <a:t>mikroprojektů</a:t>
            </a:r>
            <a:r>
              <a:rPr lang="cs-CZ" sz="2200" dirty="0" smtClean="0">
                <a:latin typeface="+mj-lt"/>
              </a:rPr>
              <a:t> realizovalo 6 společných euroregionů - </a:t>
            </a:r>
            <a:r>
              <a:rPr lang="cs-CZ" sz="2200" b="1" dirty="0" smtClean="0">
                <a:latin typeface="+mj-lt"/>
              </a:rPr>
              <a:t>Nisa, </a:t>
            </a:r>
            <a:r>
              <a:rPr lang="cs-CZ" sz="2200" b="1" dirty="0" err="1" smtClean="0">
                <a:latin typeface="+mj-lt"/>
              </a:rPr>
              <a:t>Glacensis</a:t>
            </a:r>
            <a:r>
              <a:rPr lang="cs-CZ" sz="2200" b="1" dirty="0" smtClean="0">
                <a:latin typeface="+mj-lt"/>
              </a:rPr>
              <a:t>, Praděd, </a:t>
            </a:r>
            <a:r>
              <a:rPr lang="cs-CZ" sz="2200" b="1" dirty="0" err="1" smtClean="0">
                <a:latin typeface="+mj-lt"/>
              </a:rPr>
              <a:t>Silesia</a:t>
            </a:r>
            <a:r>
              <a:rPr lang="cs-CZ" sz="2200" b="1" dirty="0" smtClean="0">
                <a:latin typeface="+mj-lt"/>
              </a:rPr>
              <a:t>, Těšínské Slezsko a Beskydy</a:t>
            </a:r>
            <a:r>
              <a:rPr lang="cs-CZ" sz="2200" dirty="0" smtClean="0">
                <a:latin typeface="+mj-lt"/>
              </a:rPr>
              <a:t>. </a:t>
            </a:r>
          </a:p>
          <a:p>
            <a:pPr lvl="0">
              <a:buNone/>
            </a:pPr>
            <a:r>
              <a:rPr lang="cs-CZ" sz="1900" dirty="0" smtClean="0">
                <a:latin typeface="+mj-lt"/>
              </a:rPr>
              <a:t>                                  </a:t>
            </a:r>
            <a:r>
              <a:rPr lang="cs-CZ" sz="1800" dirty="0" smtClean="0">
                <a:latin typeface="+mj-lt"/>
              </a:rPr>
              <a:t>       </a:t>
            </a:r>
          </a:p>
          <a:p>
            <a:pPr>
              <a:buNone/>
            </a:pPr>
            <a:endParaRPr lang="cs-CZ" sz="1800" dirty="0" smtClean="0">
              <a:latin typeface="+mj-lt"/>
            </a:endParaRP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>
              <a:latin typeface="+mj-lt"/>
            </a:endParaRPr>
          </a:p>
          <a:p>
            <a:pPr lvl="0">
              <a:buNone/>
            </a:pPr>
            <a:endParaRPr lang="cs-CZ" sz="1800" dirty="0" smtClean="0">
              <a:latin typeface="+mj-lt"/>
            </a:endParaRPr>
          </a:p>
          <a:p>
            <a:pPr lvl="2">
              <a:buNone/>
            </a:pPr>
            <a:endParaRPr lang="cs-CZ" sz="1300" dirty="0" smtClean="0">
              <a:latin typeface="+mj-lt"/>
            </a:endParaRPr>
          </a:p>
          <a:p>
            <a:endParaRPr lang="cs-CZ" sz="1800" dirty="0" smtClean="0"/>
          </a:p>
          <a:p>
            <a:endParaRPr lang="cs-CZ" sz="1800" dirty="0" smtClean="0">
              <a:latin typeface="+mj-lt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6000768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6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Zavedení paušálů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>
                <a:latin typeface="+mj-lt"/>
              </a:rPr>
              <a:t>Ve </a:t>
            </a:r>
            <a:r>
              <a:rPr lang="cs-CZ" dirty="0">
                <a:latin typeface="+mj-lt"/>
              </a:rPr>
              <a:t>Fondu </a:t>
            </a:r>
            <a:r>
              <a:rPr lang="cs-CZ" dirty="0" err="1">
                <a:latin typeface="+mj-lt"/>
              </a:rPr>
              <a:t>mikroprojektů</a:t>
            </a:r>
            <a:r>
              <a:rPr lang="cs-CZ" dirty="0">
                <a:latin typeface="+mj-lt"/>
              </a:rPr>
              <a:t> bude umožněno vyúčtovat část výdajů prostřednictvím paušálních částek (</a:t>
            </a:r>
            <a:r>
              <a:rPr lang="cs-CZ" dirty="0" err="1">
                <a:latin typeface="+mj-lt"/>
              </a:rPr>
              <a:t>flat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rate</a:t>
            </a:r>
            <a:r>
              <a:rPr lang="cs-CZ" dirty="0">
                <a:latin typeface="+mj-lt"/>
              </a:rPr>
              <a:t>). Paušální částky na režijní výdaje budou povinné a u nákladů na zaměstnance bude možná volba mezi paušálem nebo vyúčtováním dle skutečných výdajů</a:t>
            </a:r>
          </a:p>
          <a:p>
            <a:pPr marL="0" indent="0">
              <a:buNone/>
            </a:pPr>
            <a:endParaRPr lang="cs-CZ" dirty="0" smtClean="0">
              <a:latin typeface="+mj-lt"/>
            </a:endParaRPr>
          </a:p>
          <a:p>
            <a:pPr marL="0" indent="0">
              <a:buNone/>
            </a:pPr>
            <a:r>
              <a:rPr lang="cs-CZ" dirty="0" smtClean="0">
                <a:latin typeface="+mj-lt"/>
              </a:rPr>
              <a:t>Jednotlivé </a:t>
            </a:r>
            <a:r>
              <a:rPr lang="cs-CZ" dirty="0">
                <a:latin typeface="+mj-lt"/>
              </a:rPr>
              <a:t>paušální sazby:</a:t>
            </a:r>
          </a:p>
          <a:p>
            <a:pPr lvl="0"/>
            <a:r>
              <a:rPr lang="cs-CZ" dirty="0">
                <a:latin typeface="+mj-lt"/>
              </a:rPr>
              <a:t>režijní (nepřímé) výdaje do 15 % přímých výdajů na zaměstnance</a:t>
            </a:r>
          </a:p>
          <a:p>
            <a:pPr lvl="0"/>
            <a:r>
              <a:rPr lang="cs-CZ" dirty="0">
                <a:latin typeface="+mj-lt"/>
              </a:rPr>
              <a:t>přímé na zaměstnance lze vyúčtovat do 20 % přímých (věcných)</a:t>
            </a:r>
          </a:p>
          <a:p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Ve Fondu </a:t>
            </a:r>
            <a:r>
              <a:rPr lang="cs-CZ" dirty="0" err="1">
                <a:latin typeface="+mj-lt"/>
              </a:rPr>
              <a:t>mikroprojektů</a:t>
            </a:r>
            <a:r>
              <a:rPr lang="cs-CZ" dirty="0">
                <a:latin typeface="+mj-lt"/>
              </a:rPr>
              <a:t> se uvažuje ještě o dalším zjednodušení a usnadnění, zatím ještě v jednání.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Podpora nových žadatelů</a:t>
            </a:r>
            <a:r>
              <a:rPr lang="cs-CZ" sz="5400" dirty="0"/>
              <a:t/>
            </a:r>
            <a:br>
              <a:rPr lang="cs-CZ" sz="5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cs-CZ" sz="2800" dirty="0" smtClean="0">
                <a:latin typeface="+mj-lt"/>
              </a:rPr>
              <a:t>   Nové </a:t>
            </a:r>
            <a:r>
              <a:rPr lang="cs-CZ" sz="2800" dirty="0">
                <a:latin typeface="+mj-lt"/>
              </a:rPr>
              <a:t>programovací období si klade za cíl podpořit nejen zkušené žadatele, ale také žadatele nové, kteří v období 2007 – 2013 z Fondu </a:t>
            </a:r>
            <a:r>
              <a:rPr lang="cs-CZ" sz="2800" dirty="0" err="1">
                <a:latin typeface="+mj-lt"/>
              </a:rPr>
              <a:t>mikroprojektů</a:t>
            </a:r>
            <a:r>
              <a:rPr lang="cs-CZ" sz="2800" dirty="0">
                <a:latin typeface="+mj-lt"/>
              </a:rPr>
              <a:t> dotaci neobdrželi. </a:t>
            </a:r>
          </a:p>
          <a:p>
            <a:pPr>
              <a:buFont typeface="Arial" charset="0"/>
              <a:buNone/>
            </a:pPr>
            <a:endParaRPr lang="cs-CZ" sz="2800" dirty="0">
              <a:latin typeface="+mj-lt"/>
            </a:endParaRPr>
          </a:p>
          <a:p>
            <a:pPr>
              <a:buFont typeface="Arial" charset="0"/>
              <a:buNone/>
            </a:pPr>
            <a:r>
              <a:rPr lang="cs-CZ" sz="2800" dirty="0">
                <a:latin typeface="+mj-lt"/>
              </a:rPr>
              <a:t>   </a:t>
            </a:r>
            <a:r>
              <a:rPr lang="cs-CZ" sz="2800" dirty="0" smtClean="0">
                <a:latin typeface="+mj-lt"/>
              </a:rPr>
              <a:t> Pro </a:t>
            </a:r>
            <a:r>
              <a:rPr lang="cs-CZ" sz="2800" dirty="0">
                <a:latin typeface="+mj-lt"/>
              </a:rPr>
              <a:t>motivaci takových žadatelů se předpokládá určité bodové zvýhodnění při hodnocení žádostí, </a:t>
            </a:r>
            <a:r>
              <a:rPr lang="cs-CZ" sz="2800" dirty="0" err="1">
                <a:latin typeface="+mj-lt"/>
              </a:rPr>
              <a:t>eventuelně</a:t>
            </a:r>
            <a:r>
              <a:rPr lang="cs-CZ" sz="2800" dirty="0">
                <a:latin typeface="+mj-lt"/>
              </a:rPr>
              <a:t> vyhlášení speciální výzvy pro nové žadatele.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3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Předpoklad zahájení programu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389120"/>
          </a:xfrm>
        </p:spPr>
        <p:txBody>
          <a:bodyPr>
            <a:normAutofit/>
          </a:bodyPr>
          <a:lstStyle/>
          <a:p>
            <a:r>
              <a:rPr lang="cs-CZ" dirty="0" smtClean="0"/>
              <a:t>Současné </a:t>
            </a:r>
            <a:r>
              <a:rPr lang="cs-CZ" dirty="0"/>
              <a:t>období – zpracovávání a schvalování prováděcí dokumentace, nominace do Monitorovacího výboru a orgánů Správce</a:t>
            </a:r>
          </a:p>
          <a:p>
            <a:r>
              <a:rPr lang="cs-CZ" dirty="0"/>
              <a:t>V červnu by mělo být rozhodnuto o Výzvě na projekty Fond podávané euroregiony</a:t>
            </a:r>
          </a:p>
          <a:p>
            <a:r>
              <a:rPr lang="cs-CZ" dirty="0"/>
              <a:t>Léto 2015 – potvrzení termínu předkládání projektů Fond do 30. 9. 2015</a:t>
            </a:r>
          </a:p>
          <a:p>
            <a:r>
              <a:rPr lang="cs-CZ" dirty="0"/>
              <a:t>Prosinec 2015 – schvalování projektů Fond Monitorovacím výborem</a:t>
            </a:r>
          </a:p>
          <a:p>
            <a:r>
              <a:rPr lang="cs-CZ" dirty="0"/>
              <a:t>První výzva FMP pro žadatele – počátek roku 2016</a:t>
            </a:r>
          </a:p>
          <a:p>
            <a:endParaRPr lang="cs-CZ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000768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Co na závěr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389120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>
                <a:latin typeface="+mj-lt"/>
              </a:rPr>
              <a:t>Probíhá </a:t>
            </a:r>
            <a:r>
              <a:rPr lang="cs-CZ" dirty="0">
                <a:latin typeface="+mj-lt"/>
              </a:rPr>
              <a:t>etapa ukončování programu OPPS 2007 – 2013, velký nápor</a:t>
            </a:r>
          </a:p>
          <a:p>
            <a:pPr lvl="0"/>
            <a:r>
              <a:rPr lang="cs-CZ" dirty="0">
                <a:latin typeface="+mj-lt"/>
              </a:rPr>
              <a:t>Souběžná intenzívní </a:t>
            </a:r>
            <a:r>
              <a:rPr lang="cs-CZ" dirty="0" smtClean="0">
                <a:latin typeface="+mj-lt"/>
              </a:rPr>
              <a:t>příprava </a:t>
            </a:r>
            <a:r>
              <a:rPr lang="cs-CZ" dirty="0">
                <a:latin typeface="+mj-lt"/>
              </a:rPr>
              <a:t>programu INTERREG 2014 – 2020</a:t>
            </a:r>
          </a:p>
          <a:p>
            <a:pPr lvl="0"/>
            <a:r>
              <a:rPr lang="cs-CZ" dirty="0">
                <a:latin typeface="+mj-lt"/>
              </a:rPr>
              <a:t>Na základě prezentovaného – chystat si náměty pro nový Fond </a:t>
            </a:r>
            <a:r>
              <a:rPr lang="cs-CZ" dirty="0" err="1">
                <a:latin typeface="+mj-lt"/>
              </a:rPr>
              <a:t>mikroprojektů</a:t>
            </a:r>
            <a:endParaRPr lang="cs-CZ" dirty="0">
              <a:latin typeface="+mj-lt"/>
            </a:endParaRPr>
          </a:p>
          <a:p>
            <a:pPr lvl="0"/>
            <a:r>
              <a:rPr lang="cs-CZ" dirty="0">
                <a:latin typeface="+mj-lt"/>
              </a:rPr>
              <a:t>Spojovat se s PL partnery a získávat větší zdroje v rámci projektů typu A (s vedoucím partnerem) na své záměry</a:t>
            </a:r>
          </a:p>
          <a:p>
            <a:pPr lvl="0"/>
            <a:r>
              <a:rPr lang="cs-CZ" dirty="0">
                <a:latin typeface="+mj-lt"/>
              </a:rPr>
              <a:t>Euroregion Praděd bude organizovat k novému Fondu </a:t>
            </a:r>
            <a:r>
              <a:rPr lang="cs-CZ" dirty="0" err="1">
                <a:latin typeface="+mj-lt"/>
              </a:rPr>
              <a:t>mikroprojektů</a:t>
            </a:r>
            <a:r>
              <a:rPr lang="cs-CZ" dirty="0">
                <a:latin typeface="+mj-lt"/>
              </a:rPr>
              <a:t> semináře, školení a budeme připraveni k nabídce metodické pomoci</a:t>
            </a:r>
          </a:p>
          <a:p>
            <a:endParaRPr lang="cs-CZ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000768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9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Děkuji </a:t>
            </a:r>
            <a:r>
              <a:rPr lang="cs-CZ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za pozornost</a:t>
            </a:r>
          </a:p>
          <a:p>
            <a:pPr marL="0" indent="0" algn="ctr">
              <a:buNone/>
            </a:pPr>
            <a:r>
              <a:rPr lang="cs-CZ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Ing</a:t>
            </a:r>
            <a:r>
              <a:rPr lang="cs-CZ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. Zdeněk Jarmar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929066"/>
            <a:ext cx="731043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6000768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Projekt Fond </a:t>
            </a:r>
            <a:r>
              <a:rPr lang="cs-CZ" sz="4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mikroprojektů</a:t>
            </a:r>
            <a:r>
              <a:rPr lang="cs-CZ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v ER Praděd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800" b="1" dirty="0">
                <a:latin typeface="+mj-lt"/>
              </a:rPr>
              <a:t>Implementace</a:t>
            </a:r>
            <a:r>
              <a:rPr lang="cs-CZ" sz="2800" dirty="0">
                <a:latin typeface="+mj-lt"/>
              </a:rPr>
              <a:t> programu Fond </a:t>
            </a:r>
            <a:r>
              <a:rPr lang="cs-CZ" sz="2800" dirty="0" err="1">
                <a:latin typeface="+mj-lt"/>
              </a:rPr>
              <a:t>mikroprojektů</a:t>
            </a:r>
            <a:r>
              <a:rPr lang="cs-CZ" sz="2800" dirty="0">
                <a:latin typeface="+mj-lt"/>
              </a:rPr>
              <a:t> v Euroregionu Praděd zahájena s více jak ročním zpožděním </a:t>
            </a:r>
          </a:p>
          <a:p>
            <a:r>
              <a:rPr lang="cs-CZ" sz="2800" b="1" dirty="0">
                <a:solidFill>
                  <a:srgbClr val="C00000"/>
                </a:solidFill>
                <a:latin typeface="+mj-lt"/>
              </a:rPr>
              <a:t>Přípravná fáze projektu  </a:t>
            </a:r>
            <a:r>
              <a:rPr lang="cs-CZ" sz="2800" b="1" dirty="0">
                <a:latin typeface="+mj-lt"/>
              </a:rPr>
              <a:t>- </a:t>
            </a:r>
            <a:r>
              <a:rPr lang="cs-CZ" sz="2800" dirty="0">
                <a:latin typeface="+mj-lt"/>
              </a:rPr>
              <a:t>společná jednání s polským partnerem, na kterých byla připravována dokumentace Fondu a byl vytvářen Statut a Jednací řád Euroregionálního řídícího výboru, společnými silami byly vytvořeny rovněž veškeré přílohy k projektové žádosti i přílohy ke Směrnici pro žadatele. Klíčovým bodem těchto jednání pak bylo zhotovení projektové žádosti včetně jejich příloh. </a:t>
            </a:r>
          </a:p>
          <a:p>
            <a:r>
              <a:rPr lang="cs-CZ" sz="2800" b="1" dirty="0">
                <a:latin typeface="+mj-lt"/>
              </a:rPr>
              <a:t>Základní dokumentace </a:t>
            </a:r>
            <a:r>
              <a:rPr lang="cs-CZ" sz="2800" dirty="0">
                <a:latin typeface="+mj-lt"/>
              </a:rPr>
              <a:t>–  závazná pravidla (směrnice, příručky, dokladování) </a:t>
            </a:r>
          </a:p>
          <a:p>
            <a:r>
              <a:rPr lang="cs-CZ" sz="2800" b="1" dirty="0">
                <a:solidFill>
                  <a:srgbClr val="C00000"/>
                </a:solidFill>
                <a:latin typeface="+mj-lt"/>
              </a:rPr>
              <a:t>1. dubna 2008 </a:t>
            </a:r>
            <a:r>
              <a:rPr lang="cs-CZ" sz="2800" b="1" dirty="0">
                <a:latin typeface="+mj-lt"/>
              </a:rPr>
              <a:t>– </a:t>
            </a:r>
            <a:r>
              <a:rPr lang="cs-CZ" sz="2800" dirty="0">
                <a:latin typeface="+mj-lt"/>
              </a:rPr>
              <a:t>zaregistrování projektové žádosti na Jednotném technickém sekretariátu v Olomouci</a:t>
            </a:r>
            <a:endParaRPr lang="cs-CZ" sz="2800" b="1" dirty="0">
              <a:latin typeface="+mj-lt"/>
            </a:endParaRPr>
          </a:p>
          <a:p>
            <a:r>
              <a:rPr lang="cs-CZ" sz="2800" b="1" dirty="0">
                <a:solidFill>
                  <a:srgbClr val="C00000"/>
                </a:solidFill>
                <a:latin typeface="+mj-lt"/>
              </a:rPr>
              <a:t>14. dubna 2008 </a:t>
            </a:r>
            <a:r>
              <a:rPr lang="cs-CZ" sz="2800" b="1" dirty="0">
                <a:latin typeface="+mj-lt"/>
              </a:rPr>
              <a:t>- </a:t>
            </a:r>
            <a:r>
              <a:rPr lang="cs-CZ" sz="2800" dirty="0">
                <a:latin typeface="+mj-lt"/>
              </a:rPr>
              <a:t>výzva k předkládání projektových žádostí/ žádostí o dotaci do Fondu </a:t>
            </a:r>
            <a:r>
              <a:rPr lang="cs-CZ" sz="2800" dirty="0" err="1">
                <a:latin typeface="+mj-lt"/>
              </a:rPr>
              <a:t>mikroprojektů</a:t>
            </a:r>
            <a:r>
              <a:rPr lang="cs-CZ" sz="2800" dirty="0">
                <a:latin typeface="+mj-lt"/>
              </a:rPr>
              <a:t> v rámci OPPS ČR-PR 2007-2013 </a:t>
            </a:r>
          </a:p>
          <a:p>
            <a:pPr lvl="0"/>
            <a:r>
              <a:rPr lang="cs-CZ" sz="2800" b="1" dirty="0">
                <a:solidFill>
                  <a:srgbClr val="C00000"/>
                </a:solidFill>
                <a:latin typeface="+mj-lt"/>
              </a:rPr>
              <a:t>26. června 2008	</a:t>
            </a:r>
            <a:r>
              <a:rPr lang="cs-CZ" sz="2800" b="1" dirty="0">
                <a:latin typeface="+mj-lt"/>
              </a:rPr>
              <a:t>- I. zasedání EŘV</a:t>
            </a:r>
          </a:p>
          <a:p>
            <a:pPr>
              <a:buNone/>
            </a:pPr>
            <a:endParaRPr lang="cs-CZ" sz="2400" dirty="0"/>
          </a:p>
          <a:p>
            <a:endParaRPr lang="cs-CZ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000768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0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714348" y="642918"/>
            <a:ext cx="8229600" cy="124401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Přijímání žádostí do Fondu </a:t>
            </a:r>
            <a:r>
              <a:rPr lang="cs-CZ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mikroprojektů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371001"/>
              </p:ext>
            </p:extLst>
          </p:nvPr>
        </p:nvGraphicFramePr>
        <p:xfrm>
          <a:off x="1232012" y="1340769"/>
          <a:ext cx="6984776" cy="4483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921"/>
                <a:gridCol w="2794597"/>
                <a:gridCol w="2328258"/>
              </a:tblGrid>
              <a:tr h="319668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+mj-lt"/>
                        </a:rPr>
                        <a:t>Počet</a:t>
                      </a:r>
                      <a:r>
                        <a:rPr lang="cs-CZ" sz="1600" baseline="0" dirty="0" smtClean="0">
                          <a:latin typeface="+mj-lt"/>
                        </a:rPr>
                        <a:t> EŘV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Termín předkládání žádostí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Termín zasedání EŘV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</a:tr>
              <a:tr h="261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+mj-lt"/>
                          <a:ea typeface="Times New Roman"/>
                          <a:cs typeface="Times New Roman"/>
                        </a:rPr>
                        <a:t>1. zasedání</a:t>
                      </a:r>
                      <a:endParaRPr lang="cs-CZ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7. 5. 2008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26. 6. 2008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2. zasedání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+mj-lt"/>
                          <a:ea typeface="Times New Roman"/>
                          <a:cs typeface="Times New Roman"/>
                        </a:rPr>
                        <a:t>30. 9. 2008</a:t>
                      </a:r>
                      <a:endParaRPr lang="cs-CZ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21. 11. 2008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3. zasedání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+mj-lt"/>
                          <a:ea typeface="Times New Roman"/>
                          <a:cs typeface="Times New Roman"/>
                        </a:rPr>
                        <a:t>11. 3. 2009</a:t>
                      </a:r>
                      <a:endParaRPr lang="cs-CZ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6. - 7. 5. 2009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4. zasedání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+mj-lt"/>
                          <a:ea typeface="Times New Roman"/>
                          <a:cs typeface="Times New Roman"/>
                        </a:rPr>
                        <a:t>30. 9. 2009</a:t>
                      </a:r>
                      <a:endParaRPr lang="cs-CZ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26. 11. 2009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+mj-lt"/>
                          <a:ea typeface="Times New Roman"/>
                          <a:cs typeface="Times New Roman"/>
                        </a:rPr>
                        <a:t>5. zasedání</a:t>
                      </a:r>
                      <a:endParaRPr lang="cs-CZ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10. 3. 2010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21. 5. 2010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6. zasedání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22. 9. 2010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24. 11. 2010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7. zasedání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15. 3. 2011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20. 5. 2011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8. zasedání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14. 9. 2011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25. 11. 2011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5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9. zasedání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13. 3. 2012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31. 5. 2012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8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10. zasedání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16. 1. 2013</a:t>
                      </a:r>
                      <a:b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příjem projektů pouze české části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28. 3. 2013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65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11. zasedání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18. 9. 2013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27.-28. 11. 2013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65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12. zasedání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31. 3. 2014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5. 6. 2014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13. zasedání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15. 9. 2014</a:t>
                      </a:r>
                      <a:b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cs-CZ" sz="1200">
                          <a:latin typeface="+mj-lt"/>
                          <a:ea typeface="Times New Roman"/>
                          <a:cs typeface="Times New Roman"/>
                        </a:rPr>
                        <a:t>současně průběžný příjem žádostí ukončen</a:t>
                      </a:r>
                      <a:endParaRPr lang="cs-CZ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Times New Roman"/>
                          <a:ea typeface="Times New Roman"/>
                          <a:cs typeface="Times New Roman"/>
                        </a:rPr>
                        <a:t>28. 11. 2014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+mj-lt"/>
                          <a:ea typeface="Times New Roman"/>
                          <a:cs typeface="Times New Roman"/>
                        </a:rPr>
                        <a:t>14. zasedání</a:t>
                      </a:r>
                      <a:endParaRPr lang="cs-CZ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+mj-lt"/>
                          <a:ea typeface="Times New Roman"/>
                          <a:cs typeface="Times New Roman"/>
                        </a:rPr>
                        <a:t>10. 12. 2014</a:t>
                      </a:r>
                      <a:br>
                        <a:rPr lang="cs-CZ" sz="1200" dirty="0"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cs-CZ" sz="1200" dirty="0">
                          <a:latin typeface="+mj-lt"/>
                          <a:ea typeface="Times New Roman"/>
                          <a:cs typeface="Times New Roman"/>
                        </a:rPr>
                        <a:t>příjem projektů pouze české části</a:t>
                      </a:r>
                      <a:endParaRPr lang="cs-CZ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Times New Roman"/>
                          <a:ea typeface="Times New Roman"/>
                          <a:cs typeface="Times New Roman"/>
                        </a:rPr>
                        <a:t>17. 2. 2015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929330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4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Obrázek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8643997" cy="4786345"/>
          </a:xfrm>
        </p:spPr>
      </p:pic>
      <p:sp>
        <p:nvSpPr>
          <p:cNvPr id="7" name="Zástupný symbol pro číslo snímku 5"/>
          <p:cNvSpPr txBox="1"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Přehled </a:t>
            </a:r>
            <a:r>
              <a:rPr lang="cs-CZ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o průběhu realizace projektu </a:t>
            </a:r>
            <a:r>
              <a:rPr lang="cs-CZ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Fond k</a:t>
            </a:r>
            <a:r>
              <a:rPr lang="cs-CZ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 </a:t>
            </a:r>
            <a:r>
              <a:rPr lang="cs-CZ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14. </a:t>
            </a:r>
            <a:r>
              <a:rPr lang="cs-CZ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5</a:t>
            </a:r>
            <a:r>
              <a:rPr lang="cs-CZ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cs-CZ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2015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6072206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2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Finanční rekapitulace k 31.3.2015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1115616" y="1988840"/>
          <a:ext cx="3250704" cy="264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j-lt"/>
                          <a:ea typeface="Batang"/>
                        </a:rPr>
                        <a:t>Souhrnný přehled</a:t>
                      </a:r>
                      <a:endParaRPr lang="cs-CZ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Batang"/>
                        </a:rPr>
                        <a:t>€</a:t>
                      </a:r>
                      <a:endParaRPr lang="cs-CZ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+mj-lt"/>
                          <a:ea typeface="Batang"/>
                        </a:rPr>
                        <a:t>Alokace FMP pro celé období programu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+mj-lt"/>
                          <a:ea typeface="Batang"/>
                        </a:rPr>
                        <a:t>3 727 250,00 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+mj-lt"/>
                          <a:ea typeface="Batang"/>
                        </a:rPr>
                        <a:t>Vyplaceno KU 1. – 25. </a:t>
                      </a:r>
                      <a:r>
                        <a:rPr lang="cs-CZ" sz="1100" dirty="0" err="1">
                          <a:latin typeface="+mj-lt"/>
                          <a:ea typeface="Batang"/>
                        </a:rPr>
                        <a:t>ŽoP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FF"/>
                          </a:solidFill>
                          <a:latin typeface="+mj-lt"/>
                          <a:ea typeface="Batang"/>
                        </a:rPr>
                        <a:t>3 105 945,05 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+mj-lt"/>
                          <a:ea typeface="Batang"/>
                        </a:rPr>
                        <a:t>Projekty v běhu (Smlouvy o financování)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1B2DD5"/>
                          </a:solidFill>
                          <a:latin typeface="+mj-lt"/>
                          <a:ea typeface="Batang"/>
                        </a:rPr>
                        <a:t>689 921,11 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+mj-lt"/>
                          <a:ea typeface="Batang"/>
                        </a:rPr>
                        <a:t>Zbývá na XV. kolo příjmu 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+mj-lt"/>
                          <a:ea typeface="Batang"/>
                        </a:rPr>
                        <a:t>-68 616,16 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+mj-lt"/>
                          <a:ea typeface="Batang"/>
                        </a:rPr>
                        <a:t>Převod </a:t>
                      </a:r>
                      <a:r>
                        <a:rPr lang="cs-CZ" sz="1100" dirty="0" smtClean="0">
                          <a:latin typeface="+mj-lt"/>
                          <a:ea typeface="Batang"/>
                        </a:rPr>
                        <a:t>finančních </a:t>
                      </a:r>
                      <a:r>
                        <a:rPr lang="cs-CZ" sz="1100" dirty="0">
                          <a:latin typeface="+mj-lt"/>
                          <a:ea typeface="Batang"/>
                        </a:rPr>
                        <a:t>prostředků z Administrace na FM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+mj-lt"/>
                          <a:ea typeface="Batang"/>
                        </a:rPr>
                        <a:t>122 102,00 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latin typeface="+mj-lt"/>
                          <a:ea typeface="Batang"/>
                        </a:rPr>
                        <a:t>Zůstatek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+mj-lt"/>
                          <a:ea typeface="Batang"/>
                        </a:rPr>
                        <a:t>53 485,84 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Zástupný symbol pro obsah 6"/>
          <p:cNvGraphicFramePr>
            <a:graphicFrameLocks/>
          </p:cNvGraphicFramePr>
          <p:nvPr/>
        </p:nvGraphicFramePr>
        <p:xfrm>
          <a:off x="4860032" y="1988840"/>
          <a:ext cx="3250704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j-lt"/>
                          <a:ea typeface="Batang"/>
                        </a:rPr>
                        <a:t>Souhrnný přehled</a:t>
                      </a:r>
                      <a:endParaRPr lang="cs-CZ" sz="1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Batang"/>
                        </a:rPr>
                        <a:t>€</a:t>
                      </a:r>
                      <a:endParaRPr lang="cs-CZ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+mj-lt"/>
                          <a:ea typeface="Batang"/>
                        </a:rPr>
                        <a:t>Alokace FMP pro celé období programu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+mj-lt"/>
                          <a:ea typeface="Batang"/>
                        </a:rPr>
                        <a:t>3 727 250,00 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+mj-lt"/>
                          <a:ea typeface="Batang"/>
                        </a:rPr>
                        <a:t>Doporučeno po XIV. EŘV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1B2DD5"/>
                          </a:solidFill>
                          <a:latin typeface="+mj-lt"/>
                          <a:ea typeface="Batang"/>
                        </a:rPr>
                        <a:t>4 713 781,45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+mj-lt"/>
                          <a:ea typeface="Batang"/>
                        </a:rPr>
                        <a:t>Zůstatek alokace po XIV. EŘV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+mj-lt"/>
                          <a:ea typeface="Batang"/>
                        </a:rPr>
                        <a:t>-986 531,45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+mj-lt"/>
                          <a:ea typeface="Batang"/>
                        </a:rPr>
                        <a:t>Souhrn úspor po vyúčtování k 31.3.2015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FF"/>
                          </a:solidFill>
                          <a:latin typeface="+mj-lt"/>
                          <a:ea typeface="Batang"/>
                        </a:rPr>
                        <a:t>917 914,98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atin typeface="+mj-lt"/>
                          <a:ea typeface="Batang"/>
                        </a:rPr>
                        <a:t>Převod </a:t>
                      </a:r>
                      <a:r>
                        <a:rPr lang="cs-CZ" sz="1100" dirty="0" smtClean="0">
                          <a:latin typeface="+mj-lt"/>
                          <a:ea typeface="Batang"/>
                        </a:rPr>
                        <a:t>finančních </a:t>
                      </a:r>
                      <a:r>
                        <a:rPr lang="cs-CZ" sz="1100" dirty="0">
                          <a:latin typeface="+mj-lt"/>
                          <a:ea typeface="Batang"/>
                        </a:rPr>
                        <a:t>prostředků z Administrace na FM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+mj-lt"/>
                          <a:ea typeface="Batang"/>
                        </a:rPr>
                        <a:t>122 102,00 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latin typeface="+mj-lt"/>
                          <a:ea typeface="Batang"/>
                        </a:rPr>
                        <a:t>Zůstatek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+mj-lt"/>
                          <a:ea typeface="Batang"/>
                        </a:rPr>
                        <a:t>53 </a:t>
                      </a:r>
                      <a:r>
                        <a:rPr lang="cs-CZ" sz="1200" b="1" dirty="0" smtClean="0">
                          <a:latin typeface="+mj-lt"/>
                          <a:ea typeface="Batang"/>
                        </a:rPr>
                        <a:t>485,53 </a:t>
                      </a:r>
                      <a:endParaRPr lang="cs-CZ" sz="1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000768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3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936103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Město </a:t>
            </a:r>
            <a:r>
              <a:rPr lang="cs-CZ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Krnov </a:t>
            </a:r>
            <a:r>
              <a:rPr lang="cs-C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– Společně </a:t>
            </a:r>
            <a:r>
              <a:rPr lang="cs-CZ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na cestách – </a:t>
            </a:r>
            <a:r>
              <a:rPr lang="cs-CZ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Českopolská</a:t>
            </a:r>
            <a:r>
              <a:rPr lang="cs-C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cs-CZ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dopravní výuka pro děti z Krnova a </a:t>
            </a:r>
            <a:r>
              <a:rPr lang="cs-CZ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Głubczyc</a:t>
            </a:r>
            <a:r>
              <a:rPr lang="cs-C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endParaRPr lang="cs-CZ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500174"/>
            <a:ext cx="8640960" cy="4786346"/>
          </a:xfrm>
        </p:spPr>
        <p:txBody>
          <a:bodyPr/>
          <a:lstStyle/>
          <a:p>
            <a:pPr marL="342900" lvl="0" indent="-342900" algn="l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hlavním </a:t>
            </a:r>
            <a:r>
              <a:rPr lang="cs-CZ" sz="1400" dirty="0">
                <a:solidFill>
                  <a:prstClr val="black"/>
                </a:solidFill>
              </a:rPr>
              <a:t>cílem </a:t>
            </a:r>
            <a:r>
              <a:rPr lang="cs-CZ" sz="1400" dirty="0" smtClean="0">
                <a:solidFill>
                  <a:prstClr val="black"/>
                </a:solidFill>
              </a:rPr>
              <a:t>projektu bylo navázání </a:t>
            </a:r>
            <a:r>
              <a:rPr lang="cs-CZ" sz="1400" dirty="0">
                <a:solidFill>
                  <a:prstClr val="black"/>
                </a:solidFill>
              </a:rPr>
              <a:t>a rozvoj dlouhodobé spolupráce v  oblasti dopravní výchovy </a:t>
            </a:r>
            <a:r>
              <a:rPr lang="cs-CZ" sz="1400" dirty="0" smtClean="0">
                <a:solidFill>
                  <a:prstClr val="black"/>
                </a:solidFill>
              </a:rPr>
              <a:t>mezi </a:t>
            </a:r>
            <a:r>
              <a:rPr lang="cs-CZ" sz="1400" dirty="0">
                <a:solidFill>
                  <a:prstClr val="black"/>
                </a:solidFill>
              </a:rPr>
              <a:t>českými a polskými ZŠ a MŠ z Krnova a </a:t>
            </a:r>
            <a:r>
              <a:rPr lang="cs-CZ" sz="1400" dirty="0" err="1">
                <a:solidFill>
                  <a:prstClr val="black"/>
                </a:solidFill>
              </a:rPr>
              <a:t>Głubczyc</a:t>
            </a:r>
            <a:r>
              <a:rPr lang="cs-CZ" sz="1400" dirty="0">
                <a:solidFill>
                  <a:prstClr val="black"/>
                </a:solidFill>
              </a:rPr>
              <a:t> </a:t>
            </a:r>
          </a:p>
          <a:p>
            <a:pPr marL="342900" lvl="0" indent="-342900" algn="l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1400" dirty="0">
                <a:solidFill>
                  <a:prstClr val="black"/>
                </a:solidFill>
              </a:rPr>
              <a:t>zvýšení bezpečnosti v oblasti dopravního ruchu v </a:t>
            </a:r>
            <a:r>
              <a:rPr lang="cs-CZ" sz="1400" dirty="0" err="1">
                <a:solidFill>
                  <a:prstClr val="black"/>
                </a:solidFill>
              </a:rPr>
              <a:t>českopolském</a:t>
            </a:r>
            <a:r>
              <a:rPr lang="cs-CZ" sz="1400" dirty="0">
                <a:solidFill>
                  <a:prstClr val="black"/>
                </a:solidFill>
              </a:rPr>
              <a:t> </a:t>
            </a:r>
            <a:r>
              <a:rPr lang="cs-CZ" sz="1400" dirty="0" smtClean="0">
                <a:solidFill>
                  <a:prstClr val="black"/>
                </a:solidFill>
              </a:rPr>
              <a:t>příhraničí</a:t>
            </a:r>
          </a:p>
          <a:p>
            <a:pPr marL="342900" lvl="0" indent="-342900" algn="l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1400" dirty="0">
                <a:solidFill>
                  <a:prstClr val="black"/>
                </a:solidFill>
              </a:rPr>
              <a:t>o</a:t>
            </a:r>
            <a:r>
              <a:rPr lang="cs-CZ" sz="1400" dirty="0" smtClean="0">
                <a:solidFill>
                  <a:prstClr val="black"/>
                </a:solidFill>
              </a:rPr>
              <a:t>pravě stávajícího nevyhovujícího dopravního hřiště</a:t>
            </a:r>
            <a:endParaRPr lang="cs-CZ" sz="1400" dirty="0">
              <a:solidFill>
                <a:prstClr val="black"/>
              </a:solidFill>
            </a:endParaRPr>
          </a:p>
          <a:p>
            <a:pPr marL="342900" lvl="0" indent="-342900" algn="l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1400" dirty="0">
                <a:solidFill>
                  <a:prstClr val="black"/>
                </a:solidFill>
              </a:rPr>
              <a:t>po dobu 15 měsíců probíhala spol. praktická i teoretická výuka českých a polských dětí na dopravním hřišti v areálu SVČ Méďa (podíl </a:t>
            </a:r>
            <a:r>
              <a:rPr lang="cs-CZ" sz="1400" dirty="0" err="1">
                <a:solidFill>
                  <a:prstClr val="black"/>
                </a:solidFill>
              </a:rPr>
              <a:t>cz</a:t>
            </a:r>
            <a:r>
              <a:rPr lang="cs-CZ" sz="1400" dirty="0">
                <a:solidFill>
                  <a:prstClr val="black"/>
                </a:solidFill>
              </a:rPr>
              <a:t> i </a:t>
            </a:r>
            <a:r>
              <a:rPr lang="cs-CZ" sz="1400" dirty="0" err="1">
                <a:solidFill>
                  <a:prstClr val="black"/>
                </a:solidFill>
              </a:rPr>
              <a:t>pl</a:t>
            </a:r>
            <a:r>
              <a:rPr lang="cs-CZ" sz="1400" dirty="0">
                <a:solidFill>
                  <a:prstClr val="black"/>
                </a:solidFill>
              </a:rPr>
              <a:t> Policie)</a:t>
            </a:r>
          </a:p>
          <a:p>
            <a:pPr marL="342900" lvl="0" indent="-342900" algn="l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účast 1 </a:t>
            </a:r>
            <a:r>
              <a:rPr lang="cs-CZ" sz="1400" dirty="0">
                <a:solidFill>
                  <a:prstClr val="black"/>
                </a:solidFill>
              </a:rPr>
              <a:t>500 </a:t>
            </a:r>
            <a:r>
              <a:rPr lang="cs-CZ" sz="1400" dirty="0" smtClean="0">
                <a:solidFill>
                  <a:prstClr val="black"/>
                </a:solidFill>
              </a:rPr>
              <a:t>dětí </a:t>
            </a:r>
            <a:r>
              <a:rPr lang="pl-PL" sz="1400" dirty="0" smtClean="0">
                <a:solidFill>
                  <a:prstClr val="black"/>
                </a:solidFill>
              </a:rPr>
              <a:t>ve </a:t>
            </a:r>
            <a:r>
              <a:rPr lang="pl-PL" sz="1400" dirty="0">
                <a:solidFill>
                  <a:prstClr val="black"/>
                </a:solidFill>
              </a:rPr>
              <a:t>věku od 4-15 let </a:t>
            </a:r>
            <a:endParaRPr lang="cs-CZ" sz="1400" dirty="0">
              <a:solidFill>
                <a:prstClr val="black"/>
              </a:solidFill>
            </a:endParaRPr>
          </a:p>
          <a:p>
            <a:pPr marL="342900" lvl="0" indent="-342900" algn="l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1400" dirty="0">
                <a:solidFill>
                  <a:prstClr val="black"/>
                </a:solidFill>
              </a:rPr>
              <a:t>z</a:t>
            </a:r>
            <a:r>
              <a:rPr lang="cs-CZ" sz="1400" dirty="0" smtClean="0">
                <a:solidFill>
                  <a:prstClr val="black"/>
                </a:solidFill>
              </a:rPr>
              <a:t>ískaná dotace </a:t>
            </a:r>
            <a:r>
              <a:rPr lang="cs-CZ" sz="1400" dirty="0">
                <a:solidFill>
                  <a:prstClr val="black"/>
                </a:solidFill>
              </a:rPr>
              <a:t>z EU téměř </a:t>
            </a:r>
            <a:r>
              <a:rPr lang="cs-CZ" sz="1400" dirty="0" smtClean="0">
                <a:solidFill>
                  <a:prstClr val="black"/>
                </a:solidFill>
              </a:rPr>
              <a:t>25 </a:t>
            </a:r>
            <a:r>
              <a:rPr lang="cs-CZ" sz="1400" dirty="0">
                <a:solidFill>
                  <a:prstClr val="black"/>
                </a:solidFill>
              </a:rPr>
              <a:t>000 €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429000"/>
            <a:ext cx="3365500" cy="292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714620"/>
            <a:ext cx="5040560" cy="371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6390000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8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142985"/>
            <a:ext cx="7772400" cy="857255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Hasičský záchranný sbor Olomouckého kraje -</a:t>
            </a:r>
            <a:br>
              <a:rPr lang="cs-C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cs-C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Hasič-záchranář – bezpečná cesta k pomoci. Speciální odborná příprava řidičů záchranářů.</a:t>
            </a:r>
            <a:endParaRPr lang="cs-CZ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8355240" cy="4214842"/>
          </a:xfrm>
        </p:spPr>
        <p:txBody>
          <a:bodyPr/>
          <a:lstStyle/>
          <a:p>
            <a:pPr marL="342900" lvl="0" indent="-342900" algn="l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prstClr val="black"/>
                </a:solidFill>
                <a:latin typeface="+mj-lt"/>
              </a:rPr>
              <a:t>hlavním </a:t>
            </a:r>
            <a:r>
              <a:rPr lang="cs-CZ" sz="1400" dirty="0">
                <a:solidFill>
                  <a:prstClr val="black"/>
                </a:solidFill>
                <a:latin typeface="+mj-lt"/>
              </a:rPr>
              <a:t>cílem </a:t>
            </a:r>
            <a:r>
              <a:rPr lang="cs-CZ" sz="1400" dirty="0" smtClean="0">
                <a:solidFill>
                  <a:prstClr val="black"/>
                </a:solidFill>
                <a:latin typeface="+mj-lt"/>
              </a:rPr>
              <a:t>projektu bylo zvýšení odborných dovedností příslušníků v oblasti řízení záchranářských vozidel, zvýšení úrovně a zefektivnění pomoci obyvatelstvu, turistům a návštěvníkům území Olomouckého kraje a Opolského vojvodství v případě mimořádných událostí a živelných pohrom</a:t>
            </a:r>
            <a:endParaRPr lang="cs-CZ" sz="1400" dirty="0">
              <a:solidFill>
                <a:prstClr val="black"/>
              </a:solidFill>
              <a:latin typeface="+mj-lt"/>
            </a:endParaRPr>
          </a:p>
          <a:p>
            <a:pPr marL="342900" lvl="0" indent="-342900" algn="l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prstClr val="black"/>
                </a:solidFill>
                <a:latin typeface="+mj-lt"/>
              </a:rPr>
              <a:t>příprava řidičů pro zvládání kritických situací při řízení vozidla s právem přednostní jízdy na zhoršených povětrnostních a adhezních podmínek</a:t>
            </a:r>
          </a:p>
          <a:p>
            <a:pPr marL="342900" lvl="0" indent="-342900" algn="l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prstClr val="black"/>
                </a:solidFill>
                <a:latin typeface="+mj-lt"/>
              </a:rPr>
              <a:t>výměna informací, sdílení zkušeností a znalostí, což vede k integraci, posílení vazeb mezi partnery a odstraňuje stávající kulturní a jazykové bariéry</a:t>
            </a:r>
            <a:endParaRPr lang="cs-CZ" sz="1400" dirty="0">
              <a:solidFill>
                <a:prstClr val="black"/>
              </a:solidFill>
              <a:latin typeface="+mj-lt"/>
            </a:endParaRPr>
          </a:p>
          <a:p>
            <a:pPr marL="342900" lvl="0" indent="-342900" algn="l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prstClr val="black"/>
                </a:solidFill>
                <a:latin typeface="+mj-lt"/>
              </a:rPr>
              <a:t>120 účastníků kurzu, z toho 80 příslušníků Hasičského záchranného sboru Olomouckého kraje a 40 příslušníků </a:t>
            </a:r>
            <a:r>
              <a:rPr lang="cs-CZ" sz="1400" dirty="0" err="1" smtClean="0">
                <a:solidFill>
                  <a:prstClr val="black"/>
                </a:solidFill>
                <a:latin typeface="+mj-lt"/>
              </a:rPr>
              <a:t>Panstwovej</a:t>
            </a:r>
            <a:r>
              <a:rPr lang="cs-CZ" sz="1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cs-CZ" sz="1400" dirty="0" err="1" smtClean="0">
                <a:solidFill>
                  <a:prstClr val="black"/>
                </a:solidFill>
                <a:latin typeface="+mj-lt"/>
              </a:rPr>
              <a:t>Stražy</a:t>
            </a:r>
            <a:r>
              <a:rPr lang="cs-CZ" sz="1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cs-CZ" sz="1400" dirty="0" err="1" smtClean="0">
                <a:solidFill>
                  <a:prstClr val="black"/>
                </a:solidFill>
                <a:latin typeface="+mj-lt"/>
              </a:rPr>
              <a:t>Požarnej</a:t>
            </a:r>
            <a:r>
              <a:rPr lang="cs-CZ" sz="1400" dirty="0" smtClean="0">
                <a:solidFill>
                  <a:prstClr val="black"/>
                </a:solidFill>
                <a:latin typeface="+mj-lt"/>
              </a:rPr>
              <a:t> w </a:t>
            </a:r>
            <a:r>
              <a:rPr lang="cs-CZ" sz="1400" dirty="0" err="1" smtClean="0">
                <a:solidFill>
                  <a:prstClr val="black"/>
                </a:solidFill>
                <a:latin typeface="+mj-lt"/>
              </a:rPr>
              <a:t>Opolu</a:t>
            </a:r>
            <a:endParaRPr lang="cs-CZ" sz="1400" dirty="0">
              <a:solidFill>
                <a:prstClr val="black"/>
              </a:solidFill>
              <a:latin typeface="+mj-lt"/>
            </a:endParaRPr>
          </a:p>
          <a:p>
            <a:pPr marL="342900" lvl="0" indent="-342900" algn="l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1400" dirty="0">
                <a:solidFill>
                  <a:prstClr val="black"/>
                </a:solidFill>
                <a:latin typeface="+mj-lt"/>
              </a:rPr>
              <a:t>z</a:t>
            </a:r>
            <a:r>
              <a:rPr lang="cs-CZ" sz="1400" dirty="0" smtClean="0">
                <a:solidFill>
                  <a:prstClr val="black"/>
                </a:solidFill>
                <a:latin typeface="+mj-lt"/>
              </a:rPr>
              <a:t>ískaná dotace </a:t>
            </a:r>
            <a:r>
              <a:rPr lang="cs-CZ" sz="1400" dirty="0">
                <a:solidFill>
                  <a:prstClr val="black"/>
                </a:solidFill>
                <a:latin typeface="+mj-lt"/>
              </a:rPr>
              <a:t>z EU téměř </a:t>
            </a:r>
            <a:r>
              <a:rPr lang="cs-CZ" sz="1400" dirty="0" smtClean="0">
                <a:solidFill>
                  <a:prstClr val="black"/>
                </a:solidFill>
                <a:latin typeface="+mj-lt"/>
              </a:rPr>
              <a:t>20 </a:t>
            </a:r>
            <a:r>
              <a:rPr lang="cs-CZ" sz="1400" dirty="0">
                <a:solidFill>
                  <a:prstClr val="black"/>
                </a:solidFill>
                <a:latin typeface="+mj-lt"/>
              </a:rPr>
              <a:t>000 </a:t>
            </a:r>
            <a:r>
              <a:rPr lang="cs-CZ" sz="1400" dirty="0" smtClean="0">
                <a:solidFill>
                  <a:prstClr val="black"/>
                </a:solidFill>
                <a:latin typeface="+mj-lt"/>
              </a:rPr>
              <a:t>€</a:t>
            </a:r>
          </a:p>
          <a:p>
            <a:pPr marL="342900" lvl="0" indent="-342900" algn="l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endParaRPr lang="cs-CZ" sz="1400" dirty="0">
              <a:solidFill>
                <a:prstClr val="black"/>
              </a:solidFill>
              <a:latin typeface="+mj-lt"/>
            </a:endParaRPr>
          </a:p>
          <a:p>
            <a:endParaRPr lang="cs-CZ" dirty="0"/>
          </a:p>
        </p:txBody>
      </p:sp>
      <p:pic>
        <p:nvPicPr>
          <p:cNvPr id="10" name="Obrázek 9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500571"/>
            <a:ext cx="6115050" cy="1857388"/>
          </a:xfrm>
          <a:prstGeom prst="rect">
            <a:avLst/>
          </a:prstGeom>
        </p:spPr>
      </p:pic>
      <p:pic>
        <p:nvPicPr>
          <p:cNvPr id="9" name="Obrázek 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500570"/>
            <a:ext cx="3333750" cy="1857388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6390000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9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a typeface="Times New Roman"/>
              </a:rPr>
              <a:t>Usedlost </a:t>
            </a:r>
            <a:r>
              <a:rPr lang="cs-CZ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a typeface="Times New Roman"/>
              </a:rPr>
              <a:t>Jasanka</a:t>
            </a:r>
            <a:r>
              <a:rPr lang="cs-CZ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o.p.s.</a:t>
            </a:r>
            <a:r>
              <a:rPr lang="cs-CZ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Albrechtice u </a:t>
            </a:r>
            <a:r>
              <a:rPr lang="cs-CZ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Rýmařova – </a:t>
            </a:r>
            <a:br>
              <a:rPr lang="cs-CZ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Letní </a:t>
            </a:r>
            <a:r>
              <a:rPr lang="cs-CZ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zážitková ekologie pro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cs-CZ" sz="1400" dirty="0" smtClean="0"/>
              <a:t>Cílem </a:t>
            </a:r>
            <a:r>
              <a:rPr lang="cs-CZ" sz="1400" dirty="0"/>
              <a:t>projektu </a:t>
            </a:r>
            <a:r>
              <a:rPr lang="cs-CZ" sz="1400" dirty="0" smtClean="0"/>
              <a:t>bylo rozvíjet u dětí schopnost komunikovat v angličtině a poznat jazyk lidí sousední země. Pomáhat dětem naučit se porozumět přírodě, budovat si k ní kladný vztah, získat základní jezdecké dovednosti a rozvíjet pracovní návyky a smysl pro odpovědnost. Děti denně jezdily </a:t>
            </a:r>
            <a:r>
              <a:rPr lang="cs-CZ" sz="1400" dirty="0"/>
              <a:t>na koních, dále se formou přednášek a praktických cvičení </a:t>
            </a:r>
            <a:r>
              <a:rPr lang="cs-CZ" sz="1400" dirty="0" smtClean="0"/>
              <a:t>seznámily </a:t>
            </a:r>
            <a:r>
              <a:rPr lang="cs-CZ" sz="1400" dirty="0"/>
              <a:t>s etologií a chovem koní. 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400" dirty="0"/>
              <a:t>ú</a:t>
            </a:r>
            <a:r>
              <a:rPr lang="cs-CZ" sz="1400" dirty="0" smtClean="0"/>
              <a:t>čast 10 českých a 10 polských dětí ve věku 8-15 let </a:t>
            </a:r>
          </a:p>
          <a:p>
            <a:r>
              <a:rPr lang="cs-CZ" sz="1400" dirty="0"/>
              <a:t>získaná dotace z EU téměř </a:t>
            </a:r>
            <a:r>
              <a:rPr lang="cs-CZ" sz="1400" dirty="0" smtClean="0"/>
              <a:t> 4 600 €</a:t>
            </a:r>
            <a:endParaRPr 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032448" cy="288032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393209" cy="290830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6390000"/>
            <a:ext cx="382909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Olomouc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9214-96B0-41F6-960C-85CF1ABE136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0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1285</Words>
  <Application>Microsoft Office PowerPoint</Application>
  <PresentationFormat>Předvádění na obrazovce (4:3)</PresentationFormat>
  <Paragraphs>250</Paragraphs>
  <Slides>24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Tok</vt:lpstr>
      <vt:lpstr>Fond mikroprojektů   Zhodnocení období 2007 – 2013 Příklady dobré praxe Zaměření Fondu v období 2014 – 2020</vt:lpstr>
      <vt:lpstr>Fond mikroprojektů</vt:lpstr>
      <vt:lpstr>Projekt Fond mikroprojektů v ER Praděd</vt:lpstr>
      <vt:lpstr>Prezentace aplikace PowerPoint</vt:lpstr>
      <vt:lpstr>Přehled o průběhu realizace projektu Fond k 14. 5. 2015</vt:lpstr>
      <vt:lpstr>Finanční rekapitulace k 31.3.2015 </vt:lpstr>
      <vt:lpstr>Město Krnov – Společně na cestách – Českopolská dopravní výuka pro děti z Krnova a Głubczyc </vt:lpstr>
      <vt:lpstr>Hasičský záchranný sbor Olomouckého kraje -  Hasič-záchranář – bezpečná cesta k pomoci. Speciální odborná příprava řidičů záchranářů.</vt:lpstr>
      <vt:lpstr>Usedlost Jasanka o.p.s. Albrechtice u Rýmařova –  Letní zážitková ekologie pro děti</vt:lpstr>
      <vt:lpstr>   Zaměření Fondu mikroprojektů v programu INTERREG V-A 2014 – 2020 </vt:lpstr>
      <vt:lpstr>FOND MIKROPROJEKTŮ </vt:lpstr>
      <vt:lpstr>FOND MIKROPROJEKTŮ</vt:lpstr>
      <vt:lpstr>FINAČNÍ ALOKACE</vt:lpstr>
      <vt:lpstr>Územní vymezení Fondu mikroprojektů </vt:lpstr>
      <vt:lpstr>Tématické zaměření mikroprojektů </vt:lpstr>
      <vt:lpstr>Princip Vedoucího partnera (Lead projekty) </vt:lpstr>
      <vt:lpstr>Prezentace aplikace PowerPoint</vt:lpstr>
      <vt:lpstr>Typy mikroprojektů </vt:lpstr>
      <vt:lpstr>Finanční limity mikroprojektů </vt:lpstr>
      <vt:lpstr>Zavedení paušálů </vt:lpstr>
      <vt:lpstr>Podpora nových žadatelů </vt:lpstr>
      <vt:lpstr>Předpoklad zahájení programu </vt:lpstr>
      <vt:lpstr>Co na závěr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Monika</dc:creator>
  <cp:lastModifiedBy>Šafářová Marie</cp:lastModifiedBy>
  <cp:revision>29</cp:revision>
  <dcterms:created xsi:type="dcterms:W3CDTF">2015-05-29T06:51:27Z</dcterms:created>
  <dcterms:modified xsi:type="dcterms:W3CDTF">2015-06-01T13:37:50Z</dcterms:modified>
</cp:coreProperties>
</file>