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61" r:id="rId5"/>
    <p:sldId id="270" r:id="rId6"/>
    <p:sldId id="262" r:id="rId7"/>
    <p:sldId id="264" r:id="rId8"/>
    <p:sldId id="263" r:id="rId9"/>
    <p:sldId id="265" r:id="rId10"/>
    <p:sldId id="266" r:id="rId11"/>
    <p:sldId id="268" r:id="rId12"/>
    <p:sldId id="271" r:id="rId13"/>
    <p:sldId id="274" r:id="rId14"/>
    <p:sldId id="276" r:id="rId15"/>
    <p:sldId id="275" r:id="rId16"/>
    <p:sldId id="259" r:id="rId17"/>
    <p:sldId id="272" r:id="rId18"/>
    <p:sldId id="258" r:id="rId19"/>
    <p:sldId id="260" r:id="rId20"/>
    <p:sldId id="26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660"/>
  </p:normalViewPr>
  <p:slideViewPr>
    <p:cSldViewPr>
      <p:cViewPr varScale="1">
        <p:scale>
          <a:sx n="58" d="100"/>
          <a:sy n="58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9B5-6FC3-4623-966C-34D331FD1ADF}" type="datetimeFigureOut">
              <a:rPr lang="cs-CZ" smtClean="0"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427F-6720-45D8-A626-1E7C413D3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71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9B5-6FC3-4623-966C-34D331FD1ADF}" type="datetimeFigureOut">
              <a:rPr lang="cs-CZ" smtClean="0"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427F-6720-45D8-A626-1E7C413D3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85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9B5-6FC3-4623-966C-34D331FD1ADF}" type="datetimeFigureOut">
              <a:rPr lang="cs-CZ" smtClean="0"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427F-6720-45D8-A626-1E7C413D3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54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9B5-6FC3-4623-966C-34D331FD1ADF}" type="datetimeFigureOut">
              <a:rPr lang="cs-CZ" smtClean="0"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427F-6720-45D8-A626-1E7C413D3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9B5-6FC3-4623-966C-34D331FD1ADF}" type="datetimeFigureOut">
              <a:rPr lang="cs-CZ" smtClean="0"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427F-6720-45D8-A626-1E7C413D3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85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9B5-6FC3-4623-966C-34D331FD1ADF}" type="datetimeFigureOut">
              <a:rPr lang="cs-CZ" smtClean="0"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427F-6720-45D8-A626-1E7C413D3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31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9B5-6FC3-4623-966C-34D331FD1ADF}" type="datetimeFigureOut">
              <a:rPr lang="cs-CZ" smtClean="0"/>
              <a:t>24.6.2014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427F-6720-45D8-A626-1E7C413D3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4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9B5-6FC3-4623-966C-34D331FD1ADF}" type="datetimeFigureOut">
              <a:rPr lang="cs-CZ" smtClean="0"/>
              <a:t>24.6.2014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427F-6720-45D8-A626-1E7C413D3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50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9B5-6FC3-4623-966C-34D331FD1ADF}" type="datetimeFigureOut">
              <a:rPr lang="cs-CZ" smtClean="0"/>
              <a:t>24.6.2014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427F-6720-45D8-A626-1E7C413D3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46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9B5-6FC3-4623-966C-34D331FD1ADF}" type="datetimeFigureOut">
              <a:rPr lang="cs-CZ" smtClean="0"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427F-6720-45D8-A626-1E7C413D3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2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9B5-6FC3-4623-966C-34D331FD1ADF}" type="datetimeFigureOut">
              <a:rPr lang="cs-CZ" smtClean="0"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427F-6720-45D8-A626-1E7C413D3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44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A9B5-6FC3-4623-966C-34D331FD1ADF}" type="datetimeFigureOut">
              <a:rPr lang="cs-CZ" smtClean="0"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5427F-6720-45D8-A626-1E7C413D3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92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shop.vsrychleby.cz/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://www.vsrychleby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yroba@vsrychleby.cz" TargetMode="External"/><Relationship Id="rId5" Type="http://schemas.openxmlformats.org/officeDocument/2006/relationships/hyperlink" Target="mailto:obchod@vsrychleby.cz" TargetMode="External"/><Relationship Id="rId4" Type="http://schemas.openxmlformats.org/officeDocument/2006/relationships/hyperlink" Target="mailto:valerie.svajkova@vsrychleby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áš\Documents\! VS Rychleby s.r.o\MARKETING\letáky\lipový kvě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200400" cy="32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248472" cy="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ukáš\Desktop\JESENIKY_znack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51542"/>
            <a:ext cx="4320480" cy="22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ukáš\Documents\! VS Rychleby s.r.o\MARKETING\prezentace\domaci vyrobek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64" y="4032947"/>
            <a:ext cx="2317111" cy="23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5"/>
          <p:cNvSpPr txBox="1">
            <a:spLocks/>
          </p:cNvSpPr>
          <p:nvPr/>
        </p:nvSpPr>
        <p:spPr>
          <a:xfrm>
            <a:off x="457200" y="1498376"/>
            <a:ext cx="5194920" cy="2290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Představní společnosti</a:t>
            </a:r>
          </a:p>
          <a:p>
            <a:pPr algn="l"/>
            <a:r>
              <a:rPr lang="cs-CZ" b="1" dirty="0" smtClean="0"/>
              <a:t>VS </a:t>
            </a:r>
            <a:r>
              <a:rPr lang="cs-CZ" b="1" dirty="0" err="1" smtClean="0"/>
              <a:t>Rychleby</a:t>
            </a:r>
            <a:r>
              <a:rPr lang="cs-CZ" b="1" dirty="0" smtClean="0"/>
              <a:t> s.r.o.</a:t>
            </a:r>
          </a:p>
          <a:p>
            <a:pPr algn="l"/>
            <a:endParaRPr lang="cs-CZ" dirty="0"/>
          </a:p>
          <a:p>
            <a:pPr algn="l"/>
            <a:r>
              <a:rPr lang="cs-CZ" dirty="0" smtClean="0"/>
              <a:t>Velká Kraš 164, okr. Jeseník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3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Ostatní zařízení a vybavení</a:t>
            </a:r>
          </a:p>
        </p:txBody>
      </p:sp>
      <p:pic>
        <p:nvPicPr>
          <p:cNvPr id="5122" name="Picture 2" descr="C:\Users\Lukáš\Desktop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3" y="1919510"/>
            <a:ext cx="2732809" cy="410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ukáš\Desktop\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9510"/>
            <a:ext cx="2732809" cy="410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ukáš\Desktop\13-1 i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89" y="1919509"/>
            <a:ext cx="2734518" cy="410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Ostatní zařízení a vybavení</a:t>
            </a:r>
          </a:p>
        </p:txBody>
      </p:sp>
      <p:pic>
        <p:nvPicPr>
          <p:cNvPr id="6146" name="Picture 2" descr="C:\Users\Lukáš\Documents\! VS Rychleby s.r.o\MARKETING\prezentace\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6" y="1628800"/>
            <a:ext cx="356846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ukáš\Documents\! VS Rychleby s.r.o\MARKETING\prezentace\16-2 i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799"/>
            <a:ext cx="3605175" cy="2403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ukáš\Documents\! VS Rychleby s.r.o\MARKETING\prezentace\12-1 i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0" y="4151190"/>
            <a:ext cx="3559498" cy="237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ukáš\Desktop\14 IO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3609797" cy="237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9971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Bylinné sirupy 250 ml</a:t>
            </a:r>
          </a:p>
          <a:p>
            <a:pPr lvl="1"/>
            <a:r>
              <a:rPr lang="cs-CZ" dirty="0" smtClean="0"/>
              <a:t>Černý bez</a:t>
            </a:r>
          </a:p>
          <a:p>
            <a:pPr lvl="1"/>
            <a:r>
              <a:rPr lang="cs-CZ" dirty="0" smtClean="0"/>
              <a:t>Jeřabina</a:t>
            </a:r>
          </a:p>
          <a:p>
            <a:pPr lvl="1"/>
            <a:r>
              <a:rPr lang="cs-CZ" dirty="0" smtClean="0"/>
              <a:t>Jitrocel</a:t>
            </a:r>
          </a:p>
          <a:p>
            <a:pPr lvl="1"/>
            <a:r>
              <a:rPr lang="cs-CZ" dirty="0" smtClean="0"/>
              <a:t>Konopí</a:t>
            </a:r>
          </a:p>
          <a:p>
            <a:pPr lvl="1"/>
            <a:r>
              <a:rPr lang="cs-CZ" dirty="0" smtClean="0"/>
              <a:t>Kopřiva</a:t>
            </a:r>
          </a:p>
          <a:p>
            <a:pPr lvl="1"/>
            <a:r>
              <a:rPr lang="cs-CZ" dirty="0" smtClean="0"/>
              <a:t>Lípa srdčitá</a:t>
            </a:r>
          </a:p>
          <a:p>
            <a:pPr lvl="1"/>
            <a:r>
              <a:rPr lang="cs-CZ" dirty="0" smtClean="0"/>
              <a:t>Máta</a:t>
            </a:r>
          </a:p>
          <a:p>
            <a:pPr lvl="1"/>
            <a:r>
              <a:rPr lang="cs-CZ" dirty="0" smtClean="0"/>
              <a:t>Pampeliška</a:t>
            </a:r>
          </a:p>
          <a:p>
            <a:pPr lvl="1"/>
            <a:r>
              <a:rPr lang="cs-CZ" dirty="0" smtClean="0"/>
              <a:t>Šípky</a:t>
            </a:r>
          </a:p>
          <a:p>
            <a:pPr lvl="1"/>
            <a:r>
              <a:rPr lang="cs-CZ" dirty="0" smtClean="0"/>
              <a:t>Sirup při kašli na nachlazení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Produkty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16016" y="1556792"/>
            <a:ext cx="4186808" cy="49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Sypané byliny 20g</a:t>
            </a:r>
          </a:p>
          <a:p>
            <a:pPr lvl="1"/>
            <a:r>
              <a:rPr lang="cs-CZ" dirty="0" smtClean="0"/>
              <a:t>Černý bez květ</a:t>
            </a:r>
          </a:p>
          <a:p>
            <a:pPr lvl="1"/>
            <a:r>
              <a:rPr lang="cs-CZ" dirty="0" smtClean="0"/>
              <a:t>Černý bez a Lípa</a:t>
            </a:r>
          </a:p>
          <a:p>
            <a:pPr lvl="1"/>
            <a:r>
              <a:rPr lang="cs-CZ" dirty="0" smtClean="0"/>
              <a:t>Hluchavka bílá</a:t>
            </a:r>
          </a:p>
          <a:p>
            <a:pPr lvl="1"/>
            <a:r>
              <a:rPr lang="cs-CZ" dirty="0" smtClean="0"/>
              <a:t>Jitrocel</a:t>
            </a:r>
          </a:p>
          <a:p>
            <a:pPr lvl="1"/>
            <a:r>
              <a:rPr lang="cs-CZ" dirty="0" smtClean="0"/>
              <a:t>Konopí</a:t>
            </a:r>
          </a:p>
          <a:p>
            <a:pPr lvl="1"/>
            <a:r>
              <a:rPr lang="cs-CZ" dirty="0" smtClean="0"/>
              <a:t>Kopřiva dvoudomá</a:t>
            </a:r>
          </a:p>
          <a:p>
            <a:pPr lvl="1"/>
            <a:r>
              <a:rPr lang="cs-CZ" dirty="0" smtClean="0"/>
              <a:t>Lípa srdčitá</a:t>
            </a:r>
          </a:p>
          <a:p>
            <a:pPr lvl="1"/>
            <a:r>
              <a:rPr lang="cs-CZ" dirty="0" smtClean="0"/>
              <a:t>Mateřídouška</a:t>
            </a:r>
          </a:p>
          <a:p>
            <a:pPr lvl="1"/>
            <a:r>
              <a:rPr lang="cs-CZ" dirty="0" smtClean="0"/>
              <a:t>Řebříček květ</a:t>
            </a:r>
          </a:p>
          <a:p>
            <a:pPr lvl="1"/>
            <a:r>
              <a:rPr lang="cs-CZ" dirty="0" smtClean="0"/>
              <a:t>Šalvěj lékařská</a:t>
            </a:r>
          </a:p>
          <a:p>
            <a:pPr lvl="1"/>
            <a:endParaRPr lang="cs-CZ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1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748680"/>
          </a:xfrm>
        </p:spPr>
        <p:txBody>
          <a:bodyPr>
            <a:normAutofit/>
          </a:bodyPr>
          <a:lstStyle/>
          <a:p>
            <a:r>
              <a:rPr lang="cs-CZ" dirty="0" smtClean="0"/>
              <a:t>Bylinné sirupy 250 ml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Produkty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16016" y="1556792"/>
            <a:ext cx="41868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Sypané byliny 20g</a:t>
            </a:r>
          </a:p>
          <a:p>
            <a:pPr lvl="1"/>
            <a:endParaRPr lang="cs-CZ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9218" name="Picture 2" descr="C:\Users\Lukáš\Desktop\busienss plán VS Rychleby\foto e-shop\sirup kono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2592288" cy="388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ukáš\Documents\! VS Rychleby s.r.o\!e-shop\Foto - produkty pro VS Rychleby\Resampled\_MG_78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59228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70912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Jablečný ocet</a:t>
            </a:r>
          </a:p>
          <a:p>
            <a:pPr lvl="1"/>
            <a:r>
              <a:rPr lang="cs-CZ" dirty="0" smtClean="0"/>
              <a:t>Jablečný ocet obsahuje průměrně 5 procent kyselin. Je bohatý na minerální látky – draslík, vápník, fosfor, sodík a většinu stopových prvků. </a:t>
            </a:r>
          </a:p>
          <a:p>
            <a:pPr lvl="1"/>
            <a:r>
              <a:rPr lang="cs-CZ" dirty="0" smtClean="0"/>
              <a:t>Má příznivý vliv na metabolismus živin. Je vhodný užívat při únavě, vysokém krevním tlaku, obezitě, bolestech kloubů a svalů, srdečních potížích, edémech ledvinového a srdečního původu.</a:t>
            </a:r>
          </a:p>
          <a:p>
            <a:pPr lvl="1"/>
            <a:r>
              <a:rPr lang="cs-CZ" dirty="0" smtClean="0"/>
              <a:t>Doporučené dávkování: Ráno nalačno a večer asi 2 hodiny před spaním si smícháme 3 čajové lžičky pravého jablečného octa s 1 čajovou lžičkou kvalitního medu a zalijeme 3 dl čisté neperlivé vody. Pijeme pomalu po douškách.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Produkty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748680"/>
          </a:xfrm>
        </p:spPr>
        <p:txBody>
          <a:bodyPr>
            <a:normAutofit/>
          </a:bodyPr>
          <a:lstStyle/>
          <a:p>
            <a:r>
              <a:rPr lang="cs-CZ" dirty="0" smtClean="0"/>
              <a:t>Jablečný ocet 0,5 a 1l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Produkty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16016" y="1556792"/>
            <a:ext cx="41868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Mošty</a:t>
            </a:r>
          </a:p>
          <a:p>
            <a:pPr lvl="1"/>
            <a:endParaRPr lang="cs-CZ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47236"/>
            <a:ext cx="2808312" cy="421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47236"/>
            <a:ext cx="2808312" cy="421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1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ukáš\Documents\! VS Rychleby s.r.o\MARKETING\!leták Reklama 99\VS Rychleby leták A4 - 1 st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4716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ukáš\Documents\! VS Rychleby s.r.o\MARKETING\!leták Reklama 99\VS Rychleby leták A4 - 2 st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9" y="260648"/>
            <a:ext cx="8854717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67" y="1412776"/>
            <a:ext cx="6518919" cy="506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Organizační struktura</a:t>
            </a:r>
            <a:endParaRPr lang="cs-CZ" dirty="0"/>
          </a:p>
        </p:txBody>
      </p:sp>
      <p:pic>
        <p:nvPicPr>
          <p:cNvPr id="31" name="Picture 6" descr="C:\Users\Lukáš\Desktop\JESENIKY_znack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9" y="5301208"/>
            <a:ext cx="1445518" cy="134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Certifikáty a oprávnění</a:t>
            </a:r>
            <a:endParaRPr lang="cs-CZ" dirty="0"/>
          </a:p>
        </p:txBody>
      </p:sp>
      <p:pic>
        <p:nvPicPr>
          <p:cNvPr id="3074" name="Picture 2" descr="C:\Users\Lukáš\Desktop\bylinne caj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19181"/>
            <a:ext cx="2793708" cy="39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ukáš\Desktop\stavy a mos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19181"/>
            <a:ext cx="2764845" cy="39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7196" y="5837860"/>
            <a:ext cx="247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Regionální certifikát pro </a:t>
            </a:r>
            <a:br>
              <a:rPr lang="cs-CZ" i="1" dirty="0"/>
            </a:br>
            <a:r>
              <a:rPr lang="cs-CZ" i="1" dirty="0"/>
              <a:t>Bylinné čaje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160819" y="5824780"/>
            <a:ext cx="2531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Regionální certifikát pro </a:t>
            </a:r>
            <a:br>
              <a:rPr lang="cs-CZ" i="1" dirty="0" smtClean="0"/>
            </a:br>
            <a:r>
              <a:rPr lang="cs-CZ" i="1" dirty="0" smtClean="0"/>
              <a:t>šťávy a mošty</a:t>
            </a:r>
            <a:endParaRPr lang="cs-CZ" i="1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0179" y="1619181"/>
            <a:ext cx="2820225" cy="3993238"/>
          </a:xfrm>
          <a:noFill/>
        </p:spPr>
      </p:pic>
      <p:sp>
        <p:nvSpPr>
          <p:cNvPr id="11" name="TextovéPole 10"/>
          <p:cNvSpPr txBox="1"/>
          <p:nvPr/>
        </p:nvSpPr>
        <p:spPr>
          <a:xfrm>
            <a:off x="6227540" y="5824779"/>
            <a:ext cx="272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Zápis do evidence </a:t>
            </a:r>
            <a:r>
              <a:rPr lang="cs-CZ" i="1" dirty="0" err="1" smtClean="0"/>
              <a:t>zeměděl</a:t>
            </a:r>
            <a:r>
              <a:rPr lang="cs-CZ" i="1" dirty="0" smtClean="0"/>
              <a:t>-</a:t>
            </a:r>
            <a:br>
              <a:rPr lang="cs-CZ" i="1" dirty="0" smtClean="0"/>
            </a:br>
            <a:r>
              <a:rPr lang="cs-CZ" i="1" dirty="0" err="1" smtClean="0"/>
              <a:t>ského</a:t>
            </a:r>
            <a:r>
              <a:rPr lang="cs-CZ" i="1" dirty="0" smtClean="0"/>
              <a:t> podnikatele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248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Společnost byla založena v r. 2010 za účelem výroby a prodeje regionálních produktů. Firma si do své zakladatelské smlouvy vložila principy sociálního podniku a stala se tak sociálním podnikem.</a:t>
            </a:r>
          </a:p>
          <a:p>
            <a:r>
              <a:rPr lang="cs-CZ" dirty="0" smtClean="0"/>
              <a:t>V roce 2011 byla pořízena nemovitost ve Velké Kraši, kde byly zřízeny jak administrativní tak výrobní prostory.</a:t>
            </a:r>
            <a:endParaRPr lang="cs-CZ" dirty="0"/>
          </a:p>
        </p:txBody>
      </p:sp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Historie firmy</a:t>
            </a:r>
            <a:endParaRPr lang="cs-CZ" dirty="0"/>
          </a:p>
        </p:txBody>
      </p:sp>
      <p:pic>
        <p:nvPicPr>
          <p:cNvPr id="8" name="Picture 6" descr="C:\Users\Lukáš\Desktop\JESENIKY_znack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45224"/>
            <a:ext cx="115823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4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293096"/>
            <a:ext cx="5338936" cy="223224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VS </a:t>
            </a:r>
            <a:r>
              <a:rPr lang="cs-CZ" sz="2800" dirty="0" err="1" smtClean="0"/>
              <a:t>Rychleby</a:t>
            </a:r>
            <a:r>
              <a:rPr lang="cs-CZ" sz="2800" dirty="0"/>
              <a:t> </a:t>
            </a:r>
            <a:r>
              <a:rPr lang="cs-CZ" sz="2800" dirty="0" smtClean="0"/>
              <a:t>s.r.o.</a:t>
            </a:r>
            <a:br>
              <a:rPr lang="cs-CZ" sz="2800" dirty="0" smtClean="0"/>
            </a:br>
            <a:r>
              <a:rPr lang="cs-CZ" sz="2800" dirty="0" smtClean="0"/>
              <a:t>Velká Kraš 164, PSČ: 790 58</a:t>
            </a:r>
            <a:br>
              <a:rPr lang="cs-CZ" sz="2800" dirty="0" smtClean="0"/>
            </a:br>
            <a:r>
              <a:rPr lang="cs-CZ" sz="2800" dirty="0" smtClean="0"/>
              <a:t>IČ: 247 04 971</a:t>
            </a:r>
            <a:br>
              <a:rPr lang="cs-CZ" sz="2800" dirty="0" smtClean="0"/>
            </a:br>
            <a:r>
              <a:rPr lang="cs-CZ" sz="2800" dirty="0" smtClean="0"/>
              <a:t>DIČ: CZ24704971</a:t>
            </a:r>
          </a:p>
          <a:p>
            <a:endParaRPr lang="cs-CZ" dirty="0"/>
          </a:p>
        </p:txBody>
      </p:sp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Kontakt</a:t>
            </a:r>
            <a:endParaRPr lang="cs-CZ" dirty="0"/>
          </a:p>
        </p:txBody>
      </p:sp>
      <p:pic>
        <p:nvPicPr>
          <p:cNvPr id="7" name="Picture 6" descr="C:\Users\Lukáš\Desktop\JESENIKY_znack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22" y="1268760"/>
            <a:ext cx="1910810" cy="17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628801"/>
            <a:ext cx="6203032" cy="21602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Valérie </a:t>
            </a:r>
            <a:r>
              <a:rPr lang="cs-CZ" sz="2800" dirty="0" err="1" smtClean="0"/>
              <a:t>Švajková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vedoucí provozovny</a:t>
            </a:r>
            <a:br>
              <a:rPr lang="cs-CZ" sz="2800" dirty="0" smtClean="0"/>
            </a:br>
            <a:r>
              <a:rPr lang="cs-CZ" sz="2800" dirty="0" smtClean="0"/>
              <a:t>mobil: +420 720 317 704</a:t>
            </a:r>
            <a:br>
              <a:rPr lang="cs-CZ" sz="2800" dirty="0" smtClean="0"/>
            </a:br>
            <a:r>
              <a:rPr lang="cs-CZ" sz="2800" dirty="0" smtClean="0"/>
              <a:t>e-mail: </a:t>
            </a:r>
            <a:br>
              <a:rPr lang="cs-CZ" sz="2800" dirty="0" smtClean="0"/>
            </a:br>
            <a:r>
              <a:rPr lang="cs-CZ" sz="2800" dirty="0" smtClean="0">
                <a:hlinkClick r:id="rId4"/>
              </a:rPr>
              <a:t>valerie.svajkova@vsrychleby.cz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4752528" y="427741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 smtClean="0">
                <a:hlinkClick r:id="rId5"/>
              </a:rPr>
              <a:t>obchod@vsrychleby.cz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>
                <a:hlinkClick r:id="rId6"/>
              </a:rPr>
              <a:t>vyroba@vsrychleby.cz</a:t>
            </a:r>
            <a:r>
              <a:rPr lang="cs-CZ" sz="2800" dirty="0" smtClean="0"/>
              <a:t> </a:t>
            </a:r>
          </a:p>
          <a:p>
            <a:r>
              <a:rPr lang="cs-CZ" sz="2800" dirty="0" smtClean="0">
                <a:hlinkClick r:id="rId7"/>
              </a:rPr>
              <a:t>www.vsrychleby.cz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>
                <a:hlinkClick r:id="rId8"/>
              </a:rPr>
              <a:t>http://eshop.vsrychleby.cz/</a:t>
            </a:r>
            <a:r>
              <a:rPr lang="cs-CZ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0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r>
              <a:rPr lang="cs-CZ" dirty="0" smtClean="0"/>
              <a:t>Cílem společnosti je vyrábět čistě přírodní produkty, které </a:t>
            </a:r>
            <a:r>
              <a:rPr lang="cs-CZ" dirty="0" smtClean="0"/>
              <a:t>budou produkovány </a:t>
            </a:r>
            <a:r>
              <a:rPr lang="cs-CZ" dirty="0" smtClean="0"/>
              <a:t>z </a:t>
            </a:r>
            <a:r>
              <a:rPr lang="cs-CZ" dirty="0" smtClean="0"/>
              <a:t>plodů nasbíraných v Jeseníkách.</a:t>
            </a:r>
          </a:p>
          <a:p>
            <a:r>
              <a:rPr lang="cs-CZ" dirty="0" smtClean="0"/>
              <a:t>Hlavními </a:t>
            </a:r>
            <a:r>
              <a:rPr lang="cs-CZ" dirty="0" smtClean="0"/>
              <a:t>distribučními kanály jsou obchody se zdravou výživou a přímý prodej na farmářských trzích jak </a:t>
            </a:r>
            <a:r>
              <a:rPr lang="cs-CZ" dirty="0" smtClean="0"/>
              <a:t>na Jesenicku, </a:t>
            </a:r>
            <a:r>
              <a:rPr lang="cs-CZ" dirty="0" smtClean="0"/>
              <a:t>tak ve Středočeském kraji vč. Prahy.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Historie firmy</a:t>
            </a:r>
            <a:endParaRPr lang="cs-CZ" dirty="0"/>
          </a:p>
        </p:txBody>
      </p:sp>
      <p:pic>
        <p:nvPicPr>
          <p:cNvPr id="8" name="Picture 6" descr="C:\Users\Lukáš\Desktop\JESENIKY_znack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45224"/>
            <a:ext cx="115823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664" y="4581128"/>
            <a:ext cx="8808716" cy="2160240"/>
          </a:xfrm>
        </p:spPr>
        <p:txBody>
          <a:bodyPr/>
          <a:lstStyle/>
          <a:p>
            <a:r>
              <a:rPr lang="cs-CZ" dirty="0" smtClean="0"/>
              <a:t>V letech 2011 až 2012 proběhla rozsáhlá rekonstrukce a z </a:t>
            </a:r>
            <a:r>
              <a:rPr lang="cs-CZ" dirty="0" smtClean="0"/>
              <a:t>původního </a:t>
            </a:r>
            <a:r>
              <a:rPr lang="cs-CZ" dirty="0" smtClean="0"/>
              <a:t>sila vznikly moderní výrobní prostory. Akce byla financována z Evropských fondů.</a:t>
            </a:r>
          </a:p>
        </p:txBody>
      </p:sp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Historie firmy</a:t>
            </a:r>
            <a:endParaRPr lang="cs-CZ" dirty="0"/>
          </a:p>
        </p:txBody>
      </p:sp>
      <p:pic>
        <p:nvPicPr>
          <p:cNvPr id="8" name="Picture 6" descr="C:\Users\Lukáš\Desktop\JESENIKY_znack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49" y="5661248"/>
            <a:ext cx="115823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ukáš\Desktop\IMG_8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18990" cy="283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ukáš\Desktop\IMG_82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254370" cy="283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společenské smlouvě jsem se zavázali dodržovat následující principy:</a:t>
            </a:r>
          </a:p>
          <a:p>
            <a:pPr lvl="1"/>
            <a:r>
              <a:rPr lang="cs-CZ" dirty="0" smtClean="0"/>
              <a:t>Zaměstnávat 60% osoby z cílové skupiny.</a:t>
            </a:r>
          </a:p>
          <a:p>
            <a:pPr lvl="1"/>
            <a:r>
              <a:rPr lang="cs-CZ" dirty="0" smtClean="0"/>
              <a:t>Přerozdělovat zisk společnosti zpět do firmy v rozsahu 75% ze zisku.</a:t>
            </a:r>
          </a:p>
          <a:p>
            <a:pPr lvl="1"/>
            <a:r>
              <a:rPr lang="cs-CZ" dirty="0" smtClean="0"/>
              <a:t>Umožnit osobám z CS se spolupodílet na řízení </a:t>
            </a:r>
            <a:r>
              <a:rPr lang="cs-CZ" dirty="0" smtClean="0"/>
              <a:t>společnosti.</a:t>
            </a:r>
            <a:endParaRPr lang="cs-CZ" dirty="0" smtClean="0"/>
          </a:p>
          <a:p>
            <a:pPr lvl="1"/>
            <a:r>
              <a:rPr lang="cs-CZ" dirty="0" smtClean="0"/>
              <a:t>Využívat v maximální míře místní zdroje a výrobky nabízet </a:t>
            </a:r>
            <a:r>
              <a:rPr lang="cs-CZ" dirty="0" smtClean="0"/>
              <a:t>primárně </a:t>
            </a:r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okrese Jeseník.</a:t>
            </a:r>
            <a:endParaRPr lang="cs-CZ" dirty="0"/>
          </a:p>
        </p:txBody>
      </p:sp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Principy sociálního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8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Technické vybavení - sušárna</a:t>
            </a:r>
            <a:endParaRPr lang="cs-CZ" dirty="0"/>
          </a:p>
        </p:txBody>
      </p:sp>
      <p:pic>
        <p:nvPicPr>
          <p:cNvPr id="9" name="Picture 4" descr="C:\Users\Lukáš\Desktop\sušárna\Resampled\IMG_5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3350467" cy="22322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Lukáš\Desktop\sušárna\Resampled\IMG_53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7"/>
            <a:ext cx="3350467" cy="22322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Lukáš\Desktop\sušárna\Resampled\IMG_53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02" y="4221088"/>
            <a:ext cx="3350466" cy="22322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Lukáš\Desktop\sušárna\Resampled\20-4 i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02" y="1700806"/>
            <a:ext cx="3350466" cy="22322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Sušárna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1" y="1844824"/>
            <a:ext cx="3963275" cy="440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4474840" cy="492514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Plocha sušárny: </a:t>
            </a:r>
            <a:br>
              <a:rPr lang="cs-CZ" dirty="0" smtClean="0"/>
            </a:br>
            <a:r>
              <a:rPr lang="cs-CZ" dirty="0" smtClean="0"/>
              <a:t>cca 100 m2</a:t>
            </a:r>
          </a:p>
          <a:p>
            <a:r>
              <a:rPr lang="cs-CZ" dirty="0" smtClean="0"/>
              <a:t>Plynulá regulace teploty: 20 - 30 °C</a:t>
            </a:r>
          </a:p>
          <a:p>
            <a:r>
              <a:rPr lang="cs-CZ" dirty="0" smtClean="0"/>
              <a:t>Plynulá regulace výměny vzduchu: </a:t>
            </a:r>
            <a:br>
              <a:rPr lang="cs-CZ" dirty="0" smtClean="0"/>
            </a:br>
            <a:r>
              <a:rPr lang="cs-CZ" dirty="0" smtClean="0"/>
              <a:t>od 700 m3 do </a:t>
            </a:r>
            <a:br>
              <a:rPr lang="cs-CZ" dirty="0" smtClean="0"/>
            </a:br>
            <a:r>
              <a:rPr lang="cs-CZ" dirty="0" smtClean="0"/>
              <a:t>1 400 m3/h (závisí na nastavení rychlosti ventilátorů).</a:t>
            </a:r>
          </a:p>
        </p:txBody>
      </p:sp>
    </p:spTree>
    <p:extLst>
      <p:ext uri="{BB962C8B-B14F-4D97-AF65-F5344CB8AC3E}">
        <p14:creationId xmlns:p14="http://schemas.microsoft.com/office/powerpoint/2010/main" val="1667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Vážení a balení sypkých hmot</a:t>
            </a:r>
            <a:endParaRPr lang="cs-CZ" dirty="0"/>
          </a:p>
        </p:txBody>
      </p:sp>
      <p:pic>
        <p:nvPicPr>
          <p:cNvPr id="7" name="Picture 2" descr="C:\Users\Lukáš\Desktop\příprava pro katalog - služeb VS Rychleby\Resampled\18,19-03 i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58" y="2132856"/>
            <a:ext cx="2694406" cy="40441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323528" y="1756348"/>
            <a:ext cx="5529562" cy="479715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Dávkovací váha je určena k dávkování drobného kusového zboží </a:t>
            </a:r>
            <a:r>
              <a:rPr lang="cs-CZ" dirty="0" err="1" smtClean="0"/>
              <a:t>odvažovanáním</a:t>
            </a:r>
            <a:r>
              <a:rPr lang="cs-CZ" dirty="0" smtClean="0"/>
              <a:t> dávek pro ruční balení.</a:t>
            </a:r>
            <a:br>
              <a:rPr lang="cs-CZ" dirty="0" smtClean="0"/>
            </a:br>
            <a:r>
              <a:rPr lang="cs-CZ" dirty="0" smtClean="0"/>
              <a:t>Výkon – je závislí na požadované přesnosti dávky a druhu zboží, </a:t>
            </a:r>
            <a:br>
              <a:rPr lang="cs-CZ" dirty="0" smtClean="0"/>
            </a:br>
            <a:r>
              <a:rPr lang="cs-CZ" dirty="0" smtClean="0"/>
              <a:t>maximální výkon je 20 dávek /min .</a:t>
            </a:r>
          </a:p>
          <a:p>
            <a:r>
              <a:rPr lang="cs-CZ" dirty="0" smtClean="0"/>
              <a:t>Přesnost dávky – je závislá na druhu zboží a požadovaném výkonu</a:t>
            </a:r>
            <a:br>
              <a:rPr lang="cs-CZ" dirty="0" smtClean="0"/>
            </a:br>
            <a:r>
              <a:rPr lang="cs-CZ" dirty="0" smtClean="0"/>
              <a:t>nejvyšší přesnost je +/- 1g</a:t>
            </a:r>
          </a:p>
          <a:p>
            <a:r>
              <a:rPr lang="cs-CZ" dirty="0" smtClean="0"/>
              <a:t>Hmotnost dávky max. 1 Kg</a:t>
            </a:r>
          </a:p>
          <a:p>
            <a:r>
              <a:rPr lang="cs-CZ" dirty="0" smtClean="0"/>
              <a:t>Objem dávky max. 1,5 dm3</a:t>
            </a:r>
          </a:p>
        </p:txBody>
      </p:sp>
    </p:spTree>
    <p:extLst>
      <p:ext uri="{BB962C8B-B14F-4D97-AF65-F5344CB8AC3E}">
        <p14:creationId xmlns:p14="http://schemas.microsoft.com/office/powerpoint/2010/main" val="35437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ukáš\Desktop\logo VS Rychle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823"/>
            <a:ext cx="3096344" cy="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Plnění tekutin do lahví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323528" y="1756348"/>
            <a:ext cx="5529562" cy="4797152"/>
          </a:xfrm>
        </p:spPr>
        <p:txBody>
          <a:bodyPr>
            <a:normAutofit/>
          </a:bodyPr>
          <a:lstStyle/>
          <a:p>
            <a:r>
              <a:rPr lang="cs-CZ" sz="2700" dirty="0" smtClean="0"/>
              <a:t>Plnící zařízení je určeno k plnění tekutých a lehce pastózních produktů, do pevných obalů. Dávkovač je </a:t>
            </a:r>
            <a:r>
              <a:rPr lang="cs-CZ" sz="2700" dirty="0" err="1" smtClean="0"/>
              <a:t>mechanickopneumatický</a:t>
            </a:r>
            <a:r>
              <a:rPr lang="cs-CZ" sz="2700" dirty="0" smtClean="0"/>
              <a:t>, regulace dávky je prováděna plynule, ručně obsluhou.</a:t>
            </a:r>
          </a:p>
          <a:p>
            <a:r>
              <a:rPr lang="cs-CZ" sz="2700" dirty="0" smtClean="0"/>
              <a:t>Výkon max. 60 zdvihů/min. (při automatickém provozu), dle hustoty a velikosti nádoby</a:t>
            </a:r>
          </a:p>
        </p:txBody>
      </p:sp>
      <p:pic>
        <p:nvPicPr>
          <p:cNvPr id="8" name="Picture 3" descr="C:\Users\Lukáš\Desktop\příprava pro katalog - služeb VS Rychleby\Resampled\17-2 i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76" y="1772816"/>
            <a:ext cx="2830546" cy="42484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463</Words>
  <Application>Microsoft Office PowerPoint</Application>
  <PresentationFormat>Předvádění na obrazovce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Prezentace aplikace PowerPoint</vt:lpstr>
      <vt:lpstr>Historie firmy</vt:lpstr>
      <vt:lpstr>Historie firmy</vt:lpstr>
      <vt:lpstr>Historie firmy</vt:lpstr>
      <vt:lpstr>Principy sociálního podniku</vt:lpstr>
      <vt:lpstr>Technické vybavení - sušárna</vt:lpstr>
      <vt:lpstr>Sušárna</vt:lpstr>
      <vt:lpstr>Vážení a balení sypkých hmot</vt:lpstr>
      <vt:lpstr>Plnění tekutin do lahví</vt:lpstr>
      <vt:lpstr>Ostatní zařízení a vybavení</vt:lpstr>
      <vt:lpstr>Ostatní zařízení a vybavení</vt:lpstr>
      <vt:lpstr>Produkty</vt:lpstr>
      <vt:lpstr>Produkty</vt:lpstr>
      <vt:lpstr>Produkty</vt:lpstr>
      <vt:lpstr>Produkty</vt:lpstr>
      <vt:lpstr>Prezentace aplikace PowerPoint</vt:lpstr>
      <vt:lpstr>Prezentace aplikace PowerPoint</vt:lpstr>
      <vt:lpstr>Organizační struktura</vt:lpstr>
      <vt:lpstr>Certifikáty a oprávnění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</dc:creator>
  <cp:lastModifiedBy>Lukáš</cp:lastModifiedBy>
  <cp:revision>15</cp:revision>
  <dcterms:created xsi:type="dcterms:W3CDTF">2014-06-24T11:07:00Z</dcterms:created>
  <dcterms:modified xsi:type="dcterms:W3CDTF">2014-06-24T13:59:42Z</dcterms:modified>
</cp:coreProperties>
</file>