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8" r:id="rId2"/>
    <p:sldId id="271" r:id="rId3"/>
    <p:sldId id="279" r:id="rId4"/>
    <p:sldId id="277" r:id="rId5"/>
    <p:sldId id="281" r:id="rId6"/>
    <p:sldId id="282" r:id="rId7"/>
    <p:sldId id="283" r:id="rId8"/>
    <p:sldId id="284" r:id="rId9"/>
    <p:sldId id="280" r:id="rId10"/>
    <p:sldId id="273" r:id="rId11"/>
    <p:sldId id="285" r:id="rId12"/>
    <p:sldId id="286" r:id="rId13"/>
    <p:sldId id="287" r:id="rId14"/>
    <p:sldId id="276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B3851B-2C70-42A5-B8C6-722EFF61B52D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7FF0AC-DF63-47A2-A55B-05EEB3BDAF0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97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29EA-E06D-4071-9FEF-1DA2D0920D8E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DA10-2C9A-46AA-9B75-0D879B326E0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C72D-59FD-4E30-A65A-359BABFC7FB8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8B4C-ACFA-4361-8F15-B289C27ED33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7989-12E1-4C40-8931-B7D60FAE2705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90BC-EFEC-483B-9909-B0042E949E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7DCB-3714-40A7-BAC2-9A66EFBBBBAD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7E75-615E-4301-AAAB-6276013034F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3647-E826-48AB-998D-CBD12AD7BD9F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DC0A-AA6D-4EC9-A473-E5212311DEE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EAA6-D502-45FF-A8C1-AEAB42593458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E12B-3520-403C-81B5-781FAEFECC6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13EF-20CE-4354-95C4-2CFC6DBA06F4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E8A0-A0EA-43CF-ABF7-908E2D4BFD1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27E2-B91B-4FE2-A6C3-6AF8F7DF04FF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C2B9-B272-4886-8C14-FBAFA759E57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E4C5-23B2-47B5-AF5C-B4EDEBF9A768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2FB5-F819-4BD9-A952-89BA8B185B9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0B34-3BB9-46AC-8E6F-602AE83A5F2D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C1C-1524-479C-A154-1BACD64D742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5BCB-35D2-4BDE-9038-848E21045FEF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7497-F510-4504-83B4-22FF87DAE71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54A533-D18E-4544-9AAC-CA08637DA656}" type="datetimeFigureOut">
              <a:rPr lang="de-DE"/>
              <a:pPr>
                <a:defRPr/>
              </a:pPr>
              <a:t>24.11.2014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94C0C-C823-4C62-9797-84F5020A25B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7197090" y="620688"/>
            <a:ext cx="1928440" cy="5032508"/>
            <a:chOff x="7197090" y="620688"/>
            <a:chExt cx="1928440" cy="5032508"/>
          </a:xfrm>
        </p:grpSpPr>
        <p:pic>
          <p:nvPicPr>
            <p:cNvPr id="9" name="Bild 1" descr="ams_steiermark_cmyk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97090" y="4229819"/>
              <a:ext cx="120650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Bild 1" descr="Q:\GEGKO\MARKETING\PUBLIC\Logos\Logo LandSTMK_2010-04-26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97090" y="4986446"/>
              <a:ext cx="1223963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090" y="620688"/>
              <a:ext cx="1222171" cy="2000832"/>
            </a:xfrm>
            <a:prstGeom prst="rect">
              <a:avLst/>
            </a:prstGeom>
          </p:spPr>
        </p:pic>
        <p:sp>
          <p:nvSpPr>
            <p:cNvPr id="11" name="Textfeld 12"/>
            <p:cNvSpPr txBox="1">
              <a:spLocks noChangeArrowheads="1"/>
            </p:cNvSpPr>
            <p:nvPr userDrawn="1"/>
          </p:nvSpPr>
          <p:spPr bwMode="auto">
            <a:xfrm>
              <a:off x="7197090" y="3612833"/>
              <a:ext cx="19284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  <a:latin typeface="Calibri" pitchFamily="34" charset="0"/>
                </a:rPr>
                <a:t>Im Auftrag von: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gko.at/" TargetMode="External"/><Relationship Id="rId2" Type="http://schemas.openxmlformats.org/officeDocument/2006/relationships/hyperlink" Target="mailto:office@gegko.a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hteck 1"/>
          <p:cNvSpPr>
            <a:spLocks noChangeArrowheads="1"/>
          </p:cNvSpPr>
          <p:nvPr/>
        </p:nvSpPr>
        <p:spPr bwMode="auto">
          <a:xfrm>
            <a:off x="576000" y="0"/>
            <a:ext cx="6120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5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de-AT" sz="5400" b="1" dirty="0" smtClean="0">
                <a:solidFill>
                  <a:schemeClr val="bg1"/>
                </a:solidFill>
                <a:latin typeface="Calibri" pitchFamily="34" charset="0"/>
              </a:rPr>
              <a:t>GBP GEKO</a:t>
            </a:r>
          </a:p>
          <a:p>
            <a:pPr algn="ctr"/>
            <a:endParaRPr lang="de-AT" sz="40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de-AT" sz="4000" b="1" u="sng" dirty="0" smtClean="0">
                <a:solidFill>
                  <a:schemeClr val="bg1"/>
                </a:solidFill>
                <a:latin typeface="Calibri" pitchFamily="34" charset="0"/>
              </a:rPr>
              <a:t>G</a:t>
            </a:r>
            <a:r>
              <a:rPr lang="de-AT" sz="2800" dirty="0" smtClean="0">
                <a:solidFill>
                  <a:schemeClr val="bg1"/>
                </a:solidFill>
                <a:latin typeface="Calibri" pitchFamily="34" charset="0"/>
              </a:rPr>
              <a:t>emeinnütziges</a:t>
            </a:r>
          </a:p>
          <a:p>
            <a:pPr algn="ctr"/>
            <a:r>
              <a:rPr lang="de-AT" sz="4000" b="1" u="sng" dirty="0" smtClean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de-AT" sz="2800" dirty="0" smtClean="0">
                <a:solidFill>
                  <a:schemeClr val="bg1"/>
                </a:solidFill>
                <a:latin typeface="Calibri" pitchFamily="34" charset="0"/>
              </a:rPr>
              <a:t>eschäftigungs-</a:t>
            </a:r>
            <a:r>
              <a:rPr lang="de-AT" sz="4400" b="1" u="sng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de-AT" sz="2800" dirty="0" smtClean="0">
                <a:solidFill>
                  <a:schemeClr val="bg1"/>
                </a:solidFill>
                <a:latin typeface="Calibri" pitchFamily="34" charset="0"/>
              </a:rPr>
              <a:t>rojekt</a:t>
            </a:r>
          </a:p>
          <a:p>
            <a:pPr algn="ctr"/>
            <a:r>
              <a:rPr lang="de-AT" sz="4000" b="1" u="sng" dirty="0" err="1" smtClean="0">
                <a:solidFill>
                  <a:schemeClr val="bg1"/>
                </a:solidFill>
                <a:latin typeface="Calibri" pitchFamily="34" charset="0"/>
              </a:rPr>
              <a:t>GE</a:t>
            </a:r>
            <a:r>
              <a:rPr lang="de-AT" sz="2800" dirty="0" err="1" smtClean="0">
                <a:solidFill>
                  <a:schemeClr val="bg1"/>
                </a:solidFill>
                <a:latin typeface="Calibri" pitchFamily="34" charset="0"/>
              </a:rPr>
              <a:t>meinde</a:t>
            </a:r>
            <a:r>
              <a:rPr lang="de-AT" sz="28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de-AT" sz="4000" b="1" u="sng" dirty="0" smtClean="0">
                <a:solidFill>
                  <a:schemeClr val="bg1"/>
                </a:solidFill>
                <a:latin typeface="Calibri" pitchFamily="34" charset="0"/>
              </a:rPr>
              <a:t>Ko</a:t>
            </a:r>
            <a:r>
              <a:rPr lang="de-AT" sz="2800" dirty="0" smtClean="0">
                <a:solidFill>
                  <a:schemeClr val="bg1"/>
                </a:solidFill>
                <a:latin typeface="Calibri" pitchFamily="34" charset="0"/>
              </a:rPr>
              <a:t>operation</a:t>
            </a:r>
            <a:endParaRPr lang="cs-CZ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</a:rPr>
              <a:t>(Obecně prospěšný projekt zaměstnanosti spolupráce obcí)</a:t>
            </a:r>
            <a:endParaRPr lang="de-AT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576000" y="0"/>
            <a:ext cx="6120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Pracovní doba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plat, náklady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de-DE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Tranzitní pracovní síla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 (TAK):</a:t>
            </a:r>
            <a:endParaRPr lang="de-DE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Kolektivní smlouva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BAGS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38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hodin týdně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minimálně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19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hod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Dovolená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: 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dny v měsíci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Plat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: 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a € 1. 350.-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hrubého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/ € 1.100.-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čistého měsíčně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/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místo na plný úvazek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Délka zaměstnání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: min. 63, max. 92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dnů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prodloužení jsou částečně možná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Obce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€ 360.-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měsíčně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místo na plný úvazek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DE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576000" y="0"/>
            <a:ext cx="612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Čísla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fakta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- 2014 </a:t>
            </a:r>
          </a:p>
          <a:p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od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2009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a 400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podpořených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nezaměstnaných ročně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  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minimálně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0,5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popř.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1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rok nezaměstnaní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cca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3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měsíce na jeden pracovní poměr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více než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95 %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úspěšnost (stabilizace a osvědčení se ve skutečné pracovní situaci)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25 </a:t>
            </a:r>
            <a:r>
              <a:rPr lang="de-DE" sz="2400" dirty="0">
                <a:solidFill>
                  <a:schemeClr val="bg1"/>
                </a:solidFill>
                <a:latin typeface="Calibri" pitchFamily="34" charset="0"/>
              </a:rPr>
              <a:t>– 30 %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úspěšnost při zprostředkování  na prvním pracovním trhu</a:t>
            </a: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576000" y="0"/>
            <a:ext cx="6120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Čísla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fakta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- 2014 </a:t>
            </a:r>
          </a:p>
          <a:p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Tým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GEGKO: 8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pracovníků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Sídlo ve Štýrském Hradci a místní pobočka  ve městě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Judenburg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Jednoroční smlouva s ÚP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Náklady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: 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a €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3 mil.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(75 %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ÚP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, 10 %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země Štýrsko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Rakousko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8,5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mil. obyvatel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/ 84.000 km2 / 2.354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obcí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3,5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mil. nesamostatně zaměstnaných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310.000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nezaměstnaných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(= 8,1 %)</a:t>
            </a:r>
            <a:b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nárůst o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10,7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% v porovnání s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10/2013)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576000" y="0"/>
            <a:ext cx="6120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Čísla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data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</a:rPr>
              <a:t>fakta </a:t>
            </a: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</a:rPr>
              <a:t>- 2014 </a:t>
            </a:r>
          </a:p>
          <a:p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Štýrsko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1,2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mil. obyvatel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/ 16.500 km2 / 542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obcí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485.000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nesamostatně zaměstnaných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38.000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nezaměstnaných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(= 7,3 %)</a:t>
            </a:r>
            <a:b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nárůst o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9 %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v porovnání s 1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0/2013)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sloučení obcí od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 2015: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z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542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na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288</a:t>
            </a: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Oblast kompetencí GEGKO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endParaRPr lang="de-DE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700.000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obyvatel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/ 12.500 km2 / 462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obcí</a:t>
            </a:r>
            <a:endParaRPr lang="de-DE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Našimi zákazníky je 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</a:rPr>
              <a:t>a. 160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obcí 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de-DE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DE" sz="2800" dirty="0" smtClean="0">
              <a:latin typeface="Calibri" pitchFamily="34" charset="0"/>
            </a:endParaRPr>
          </a:p>
          <a:p>
            <a:endParaRPr lang="de-DE" sz="2800" dirty="0">
              <a:latin typeface="Calibri" pitchFamily="34" charset="0"/>
            </a:endParaRPr>
          </a:p>
          <a:p>
            <a:endParaRPr lang="de-DE" sz="2800" dirty="0" smtClean="0">
              <a:latin typeface="Calibri" pitchFamily="34" charset="0"/>
            </a:endParaRPr>
          </a:p>
          <a:p>
            <a:endParaRPr lang="de-DE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hteck 1"/>
          <p:cNvSpPr>
            <a:spLocks noChangeArrowheads="1"/>
          </p:cNvSpPr>
          <p:nvPr/>
        </p:nvSpPr>
        <p:spPr bwMode="auto">
          <a:xfrm>
            <a:off x="576000" y="0"/>
            <a:ext cx="6120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AT" sz="5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alibri" pitchFamily="34" charset="0"/>
              </a:rPr>
              <a:t>DĚKUJI</a:t>
            </a:r>
            <a:endParaRPr lang="de-AT" sz="5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alibri" pitchFamily="34" charset="0"/>
              </a:rPr>
              <a:t>za</a:t>
            </a:r>
            <a:endParaRPr lang="de-AT" sz="5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alibri" pitchFamily="34" charset="0"/>
              </a:rPr>
              <a:t>pozornost</a:t>
            </a:r>
            <a:endParaRPr lang="de-AT" sz="5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Calibri" pitchFamily="34" charset="0"/>
              </a:rPr>
              <a:t>Spolek </a:t>
            </a:r>
            <a:r>
              <a:rPr lang="de-AT" sz="5400" b="1" dirty="0" smtClean="0">
                <a:solidFill>
                  <a:schemeClr val="bg1"/>
                </a:solidFill>
                <a:latin typeface="Calibri" pitchFamily="34" charset="0"/>
              </a:rPr>
              <a:t>GEGKO</a:t>
            </a:r>
          </a:p>
          <a:p>
            <a:pPr algn="ctr"/>
            <a:r>
              <a:rPr lang="de-AT" sz="3200" dirty="0" smtClean="0">
                <a:solidFill>
                  <a:schemeClr val="bg1"/>
                </a:solidFill>
                <a:latin typeface="Calibri" pitchFamily="34" charset="0"/>
              </a:rPr>
              <a:t>Thomas Schubernigg</a:t>
            </a:r>
            <a:endParaRPr lang="de-AT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de-AT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de-AT" sz="1400" dirty="0" smtClean="0">
                <a:solidFill>
                  <a:schemeClr val="bg1"/>
                </a:solidFill>
                <a:latin typeface="Calibri" pitchFamily="34" charset="0"/>
              </a:rPr>
              <a:t>Stand: 11/2014</a:t>
            </a:r>
            <a:endParaRPr lang="de-AT" sz="1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de-AT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GBP GEKO </a:t>
            </a:r>
          </a:p>
          <a:p>
            <a:pPr>
              <a:tabLst>
                <a:tab pos="4500563" algn="ctr"/>
              </a:tabLst>
            </a:pPr>
            <a:endParaRPr lang="de-DE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od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2009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 pouze ve Štýrsku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Podpořen Úřadem práce (ÚP) a zemí Štýrsko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tabLst>
                <a:tab pos="4500563" algn="ctr"/>
              </a:tabLst>
            </a:pPr>
            <a:r>
              <a:rPr lang="de-DE" sz="24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de-DE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de-DE" sz="2400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4500563" algn="ctr"/>
              </a:tabLst>
            </a:pP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Hlavní úkol</a:t>
            </a:r>
            <a:endParaRPr lang="de-DE" sz="2800" b="1" u="sng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4500563" algn="ctr"/>
              </a:tabLst>
            </a:pPr>
            <a:endParaRPr lang="de-DE" sz="1000" b="1" u="sng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Zprostředkovat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nezaměstnané osoby na časově omezenou dobu štýrským obcím a podobným veřejným</a:t>
            </a:r>
            <a:r>
              <a:rPr lang="cs-CZ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zařízením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algn="ctr" eaLnBrk="0" hangingPunct="0">
              <a:tabLst>
                <a:tab pos="4500563" algn="ctr"/>
              </a:tabLst>
            </a:pPr>
            <a:endParaRPr lang="de-DE" sz="2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4500563" algn="ctr"/>
              </a:tabLst>
            </a:pPr>
            <a:r>
              <a:rPr lang="cs-CZ" sz="2800" b="1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Cíl</a:t>
            </a:r>
            <a:endParaRPr lang="de-DE" sz="2800" b="1" u="sng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4500563" algn="ctr"/>
              </a:tabLst>
            </a:pPr>
            <a:endParaRPr lang="de-DE" sz="1000" b="1" u="sng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Připravit nezaměstnané osoby, aby byly opět „FIT“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 rychlou a trvalou integraci na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prvním trhu práce</a:t>
            </a:r>
            <a:endParaRPr lang="de-DE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hteck 12"/>
          <p:cNvSpPr>
            <a:spLocks noChangeArrowheads="1"/>
          </p:cNvSpPr>
          <p:nvPr/>
        </p:nvSpPr>
        <p:spPr bwMode="auto">
          <a:xfrm>
            <a:off x="576000" y="0"/>
            <a:ext cx="6120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de-DE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GEGKO</a:t>
            </a:r>
          </a:p>
          <a:p>
            <a:pPr algn="ctr"/>
            <a:endParaRPr lang="de-DE" sz="200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Spolek pro</a:t>
            </a:r>
          </a:p>
          <a:p>
            <a:pPr algn="ctr"/>
            <a:r>
              <a:rPr lang="de-DE" sz="2400" b="1" u="sng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de-DE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meinnützige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Beschäftigungs-Projekte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de-DE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emeinde-</a:t>
            </a:r>
            <a:r>
              <a:rPr lang="de-DE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cs-CZ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lang="de-DE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eration</a:t>
            </a:r>
            <a:endParaRPr lang="cs-CZ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(Obecně prospěšné projekty zaměstnanosti spolupráce obcí)</a:t>
            </a:r>
            <a:endParaRPr lang="de-AT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/>
            <a:endParaRPr lang="de-DE" sz="2000" u="sng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projetu</a:t>
            </a:r>
            <a:r>
              <a:rPr lang="de-DE" sz="24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24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Schubernigg</a:t>
            </a:r>
          </a:p>
          <a:p>
            <a:pPr algn="ctr" eaLnBrk="0" hangingPunct="0"/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de-D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Petrifelderstraße</a:t>
            </a:r>
            <a:r>
              <a:rPr lang="de-D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109</a:t>
            </a:r>
          </a:p>
          <a:p>
            <a:pPr algn="ctr" eaLnBrk="0" hangingPunct="0"/>
            <a:r>
              <a:rPr lang="de-DE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A-8041 Graz</a:t>
            </a:r>
          </a:p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Telefon: 0316-22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   /   Fax: 0316-24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30 34</a:t>
            </a:r>
          </a:p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office@gegko.at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HP: </a:t>
            </a:r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www.gegko.at </a:t>
            </a:r>
            <a:endParaRPr lang="de-DE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de-DE" sz="2800" b="1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GEGKO </a:t>
            </a: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Pracuje z pověření ÚP a země Štýrska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Poskytuje obcím nezaměstnané osoby na časově omezenou dobu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Podporuje nezaměstnané osoby při opětovném začlenění na prvním trhu práce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Podporuje obce zvládat četné úkoly a vnímat sociálně politickou činnost a zodpovědnost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de-DE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GEGKO</a:t>
            </a:r>
            <a:r>
              <a:rPr lang="de-DE" sz="2800" b="1" u="sng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 </a:t>
            </a: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Je činný téměř po celém Štýrsku s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výjimkou okresů 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Graz (ERFA), </a:t>
            </a:r>
            <a:r>
              <a:rPr lang="de-DE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Voitsberg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(BEST), Leoben (WBI),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Bruck-Mürzzuschlag (BIG). 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86003" y="3861048"/>
            <a:ext cx="6906277" cy="2075118"/>
            <a:chOff x="107504" y="3936286"/>
            <a:chExt cx="6906277" cy="207511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30" b="6767"/>
            <a:stretch/>
          </p:blipFill>
          <p:spPr bwMode="auto">
            <a:xfrm>
              <a:off x="4283968" y="3936286"/>
              <a:ext cx="2729813" cy="2075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"/>
            <a:stretch/>
          </p:blipFill>
          <p:spPr>
            <a:xfrm>
              <a:off x="107504" y="3936286"/>
              <a:ext cx="3949419" cy="207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7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cs-CZ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Rozsah služeb</a:t>
            </a: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Styčná plocha a 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výměna informací </a:t>
            </a: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mezi obcemi, ÚP a nezaměstnanými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Zhotovení profilu požadavků na dané místo za účelem optimálního obsazení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a sociálně-pedagogická péče a poradenství pro nezaměstnané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a poradenství obcím v přípravné, prováděcí a navazující fázi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cs-CZ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Realizace projektu v praxi </a:t>
            </a:r>
            <a:r>
              <a:rPr lang="de-DE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Projektabwicklung in der Praxis </a:t>
            </a: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Obec nahlásí požadavek (název pozice, termín nástupu a délku, počet hodin týdně atd.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GEGKO kontaktuje ÚP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ÚP prověří kandidáty vhodné pro podpoření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Obec si vybere, které osoby se přijdou představit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GEGKO pozve všechny vybrané osoby společně na burzu práce v obci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Obec se rozhodne, koho zaměstná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algn="ctr"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de-DE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GEGKO </a:t>
            </a: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Funguje jako zaměstnavatel a přebírá nejen veškeré organizační, nýbrž také administrativní záležitosti</a:t>
            </a:r>
            <a:r>
              <a:rPr lang="de-DE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:</a:t>
            </a:r>
          </a:p>
          <a:p>
            <a:pPr>
              <a:tabLst>
                <a:tab pos="4500563" algn="ctr"/>
              </a:tabLst>
            </a:pP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Uzavření smlouvy o službě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Měsíční platbu mzdy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Přihlášení na sociálním pojištění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Platbu dávek sociálního pojištění a sociálního fondu (na důchod)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>
              <a:tabLst>
                <a:tab pos="4500563" algn="ctr"/>
              </a:tabLst>
            </a:pP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de-D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pravidelné</a:t>
            </a:r>
            <a:endParaRPr lang="de-DE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4500563" algn="ctr"/>
              </a:tabLst>
            </a:pP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a sociálně-pedagogické poradenství a péči</a:t>
            </a:r>
            <a:r>
              <a:rPr lang="de-D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6000" y="0"/>
            <a:ext cx="6120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>
              <a:tabLst>
                <a:tab pos="4500563" algn="ctr"/>
              </a:tabLst>
            </a:pP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itchFamily="34" charset="0"/>
            </a:endParaRPr>
          </a:p>
          <a:p>
            <a:pPr>
              <a:tabLst>
                <a:tab pos="4500563" algn="ctr"/>
              </a:tabLst>
            </a:pPr>
            <a:r>
              <a:rPr lang="cs-CZ" sz="28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Kterých činností se to týká/Které činnosti je třeba vykonat</a:t>
            </a:r>
            <a:endParaRPr lang="de-DE" sz="2800" b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itchFamily="18" charset="0"/>
              <a:cs typeface="Calibri" pitchFamily="34" charset="0"/>
            </a:endParaRPr>
          </a:p>
          <a:p>
            <a:pPr>
              <a:tabLst>
                <a:tab pos="4500563" algn="ctr"/>
              </a:tabLst>
            </a:pPr>
            <a:endParaRPr lang="de-DE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Péče o zeleň a silnice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Péče o vzhled obce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Úklid 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Kancelářské činnosti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Sociální pomocné služby (ústavy sociální péče</a:t>
            </a:r>
            <a:r>
              <a:rPr lang="de-DE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Pracovníci v muzeích, MŠ, na bazénech a koupalištích, při vykopávkách, v turistických svazech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Údržbářské činnosti, renovace – podle vzdělání</a:t>
            </a: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Pracovníci při pořádání akcí a obecních projektů</a:t>
            </a:r>
            <a:endParaRPr lang="de-DE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  <a:tabLst>
                <a:tab pos="4500563" algn="ctr"/>
              </a:tabLst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mnoho dalšího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588</Words>
  <Application>Microsoft Office PowerPoint</Application>
  <PresentationFormat>Předvádění na obrazovce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Larissa-Design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Heinz</dc:creator>
  <cp:lastModifiedBy>Hošek Karel, Mgr.</cp:lastModifiedBy>
  <cp:revision>130</cp:revision>
  <cp:lastPrinted>2014-11-17T07:48:27Z</cp:lastPrinted>
  <dcterms:created xsi:type="dcterms:W3CDTF">2009-02-10T20:00:15Z</dcterms:created>
  <dcterms:modified xsi:type="dcterms:W3CDTF">2014-11-24T10:35:29Z</dcterms:modified>
</cp:coreProperties>
</file>