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2" r:id="rId6"/>
    <p:sldId id="258" r:id="rId7"/>
    <p:sldId id="265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7A27C-0FF1-4B0C-9CD2-78CEEA526BC9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1967C-0122-49BD-A319-9541D5D44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809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sc.europa.eu/?i=portal.en.events-and-activities-social-enterprise-eu-agend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Pravidla pro </a:t>
            </a:r>
            <a:r>
              <a:rPr lang="cs-CZ" dirty="0" err="1" smtClean="0"/>
              <a:t>lobisty</a:t>
            </a:r>
            <a:r>
              <a:rPr lang="cs-CZ" dirty="0" smtClean="0"/>
              <a:t>, vkládání informací o různých zájmových skupinách třetího sektoru, systematizace konzultací a vzájemných setkávání se zástupci skupin</a:t>
            </a:r>
          </a:p>
          <a:p>
            <a:r>
              <a:rPr lang="cs-CZ" dirty="0" smtClean="0"/>
              <a:t>Užitečné formy – otevřené internetové diskuze k různým sociálním otázkám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1967C-0122-49BD-A319-9541D5D446C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02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framework of its Social Enterprise Project the European Economic and Social Committee will </a:t>
            </a:r>
            <a:r>
              <a:rPr lang="en-US" dirty="0" err="1" smtClean="0"/>
              <a:t>organise</a:t>
            </a:r>
            <a:r>
              <a:rPr lang="en-US" dirty="0" smtClean="0"/>
              <a:t> this hearing which will gather stakeholders from the civil society and the European institutions.</a:t>
            </a:r>
          </a:p>
          <a:p>
            <a:r>
              <a:rPr lang="en-US" dirty="0" smtClean="0"/>
              <a:t>For more information: </a:t>
            </a:r>
            <a:r>
              <a:rPr lang="en-US" dirty="0" smtClean="0">
                <a:hlinkClick r:id="rId3"/>
              </a:rPr>
              <a:t>http://www.eesc.europa.eu/?</a:t>
            </a:r>
            <a:r>
              <a:rPr lang="en-US" dirty="0" err="1" smtClean="0">
                <a:hlinkClick r:id="rId3"/>
              </a:rPr>
              <a:t>i</a:t>
            </a:r>
            <a:r>
              <a:rPr lang="en-US" smtClean="0">
                <a:hlinkClick r:id="rId3"/>
              </a:rPr>
              <a:t>=portal...</a:t>
            </a:r>
            <a:endParaRPr lang="en-US" smtClean="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1967C-0122-49BD-A319-9541D5D446C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80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OECD (organizace</a:t>
            </a:r>
            <a:r>
              <a:rPr lang="cs-CZ" baseline="0" dirty="0" smtClean="0"/>
              <a:t> pro hospodářskou spolupráci a rozvoj, 34 vyspělých zemí včetně ČR), financuje programy pro rozvoj sociální ekonomiky, podpora lokálních firem, provádí </a:t>
            </a:r>
            <a:r>
              <a:rPr lang="cs-CZ" baseline="0" dirty="0" err="1" smtClean="0"/>
              <a:t>expertýzy</a:t>
            </a:r>
            <a:r>
              <a:rPr lang="cs-CZ" baseline="0" dirty="0" smtClean="0"/>
              <a:t>, pomáhá s propagací, pořádá workshopy a konference, monitoruje sociální firmy, poskytuje informace, propojuje firmy ze zemí východní a západní </a:t>
            </a:r>
            <a:r>
              <a:rPr lang="cs-CZ" baseline="0" dirty="0" err="1" smtClean="0"/>
              <a:t>evropy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1967C-0122-49BD-A319-9541D5D446C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47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16F7D8-FFF6-45EE-BF5E-61A61088ED05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16D31C5-9430-4F31-A31D-996166A766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Radmila Herzánová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podnikání v zahraničí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5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 smtClean="0"/>
              <a:t>Děkuji za pozornost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Radmila Herzánová</a:t>
            </a:r>
          </a:p>
          <a:p>
            <a:pPr marL="114300" indent="0">
              <a:buNone/>
            </a:pPr>
            <a:r>
              <a:rPr lang="cs-CZ" dirty="0" smtClean="0"/>
              <a:t>rherzanova@seznam.cz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0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cap="none" spc="-100" dirty="0">
                <a:solidFill>
                  <a:srgbClr val="675E47"/>
                </a:solidFill>
                <a:latin typeface="Cambria"/>
              </a:rPr>
              <a:t>Počátky sociálního podnikání v Evropě - </a:t>
            </a:r>
            <a:r>
              <a:rPr lang="cs-CZ" sz="3200" b="1" cap="none" spc="-100" dirty="0">
                <a:solidFill>
                  <a:srgbClr val="675E47"/>
                </a:solidFill>
                <a:latin typeface="Cambria"/>
              </a:rPr>
              <a:t>Charta sociální ekonomiky ve Francii </a:t>
            </a:r>
            <a:r>
              <a:rPr lang="cs-CZ" sz="3200" cap="none" spc="-100" dirty="0">
                <a:solidFill>
                  <a:srgbClr val="675E47"/>
                </a:solidFill>
                <a:latin typeface="Cambria"/>
              </a:rPr>
              <a:t>(1987)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0" lvl="0" indent="0">
              <a:buClr>
                <a:srgbClr val="A9A57C"/>
              </a:buClr>
              <a:buNone/>
            </a:pPr>
            <a:r>
              <a:rPr lang="cs-CZ" dirty="0">
                <a:solidFill>
                  <a:srgbClr val="2F2B20"/>
                </a:solidFill>
                <a:latin typeface="Calibri"/>
              </a:rPr>
              <a:t>Organizace, které nepatří k veřejnému sektoru, mají </a:t>
            </a:r>
            <a:r>
              <a:rPr lang="cs-CZ" b="1" dirty="0">
                <a:solidFill>
                  <a:srgbClr val="C00000"/>
                </a:solidFill>
                <a:latin typeface="Calibri"/>
              </a:rPr>
              <a:t>demokratický způsob řízení 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a svůj </a:t>
            </a:r>
            <a:r>
              <a:rPr lang="cs-CZ" b="1" dirty="0">
                <a:solidFill>
                  <a:srgbClr val="C00000"/>
                </a:solidFill>
                <a:latin typeface="Calibri"/>
              </a:rPr>
              <a:t>zisk rozdělují ve prospěch řešení celospolečenských problémů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. Sociální firmy tak byly rozděleny do dvou skupin:</a:t>
            </a:r>
          </a:p>
          <a:p>
            <a:pPr lvl="0"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Calibri"/>
              </a:rPr>
              <a:t>Podnikání neziskových organizací za účelem získání dalších zdrojů (nejen sociální oblast)</a:t>
            </a:r>
          </a:p>
          <a:p>
            <a:pPr lvl="0"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Calibri"/>
              </a:rPr>
              <a:t>Podnikatelské aktivity komerčních firem se sociálním nebo environmentálním obsahem (předmět podnikání </a:t>
            </a:r>
            <a:r>
              <a:rPr lang="cs-CZ" b="1" dirty="0">
                <a:solidFill>
                  <a:srgbClr val="2F2B20"/>
                </a:solidFill>
                <a:latin typeface="Calibri"/>
              </a:rPr>
              <a:t>nebo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 zaměstnávání znevýhodněných osob</a:t>
            </a:r>
            <a:r>
              <a:rPr lang="cs-CZ" dirty="0" smtClean="0">
                <a:solidFill>
                  <a:srgbClr val="2F2B20"/>
                </a:solidFill>
                <a:latin typeface="Calibri"/>
              </a:rPr>
              <a:t>)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dirty="0" smtClean="0">
                <a:solidFill>
                  <a:srgbClr val="2F2B20"/>
                </a:solidFill>
                <a:latin typeface="Calibri"/>
              </a:rPr>
              <a:t>Evropa – řeší sociální a </a:t>
            </a:r>
            <a:r>
              <a:rPr lang="cs-CZ" dirty="0" err="1" smtClean="0">
                <a:solidFill>
                  <a:srgbClr val="2F2B20"/>
                </a:solidFill>
                <a:latin typeface="Calibri"/>
              </a:rPr>
              <a:t>enviromentální</a:t>
            </a:r>
            <a:r>
              <a:rPr lang="cs-CZ" dirty="0" smtClean="0">
                <a:solidFill>
                  <a:srgbClr val="2F2B20"/>
                </a:solidFill>
                <a:latin typeface="Calibri"/>
              </a:rPr>
              <a:t> problém, družstva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dirty="0" smtClean="0">
                <a:solidFill>
                  <a:srgbClr val="2F2B20"/>
                </a:solidFill>
                <a:latin typeface="Calibri"/>
              </a:rPr>
              <a:t>(USA řeší financování NO)</a:t>
            </a:r>
            <a:endParaRPr lang="cs-CZ" dirty="0">
              <a:solidFill>
                <a:srgbClr val="2F2B20"/>
              </a:solidFill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podnikání - Česká a slovenské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firmy v ČR</a:t>
            </a:r>
          </a:p>
          <a:p>
            <a:pPr lvl="1"/>
            <a:r>
              <a:rPr lang="cs-CZ" dirty="0" smtClean="0"/>
              <a:t>Samostatné organizace i  přidružená střediska</a:t>
            </a:r>
          </a:p>
          <a:p>
            <a:pPr lvl="1"/>
            <a:r>
              <a:rPr lang="cs-CZ" dirty="0" smtClean="0"/>
              <a:t>Pravidla MPSV</a:t>
            </a:r>
          </a:p>
          <a:p>
            <a:pPr lvl="1"/>
            <a:r>
              <a:rPr lang="cs-CZ" dirty="0" smtClean="0"/>
              <a:t>Rozlišení chráněných dílen od sociálních firem</a:t>
            </a:r>
          </a:p>
          <a:p>
            <a:r>
              <a:rPr lang="cs-CZ" dirty="0" smtClean="0"/>
              <a:t>Sociální firmy na Slovensku</a:t>
            </a:r>
          </a:p>
          <a:p>
            <a:pPr lvl="1"/>
            <a:r>
              <a:rPr lang="cs-CZ" dirty="0" smtClean="0"/>
              <a:t>Upravené zákonem</a:t>
            </a:r>
          </a:p>
          <a:p>
            <a:pPr lvl="1"/>
            <a:r>
              <a:rPr lang="cs-CZ" dirty="0" smtClean="0"/>
              <a:t>Po nezdarech mediálně podporovaných sociálních firem stagnace (ukončení činnosti po skončení dotace)</a:t>
            </a:r>
          </a:p>
          <a:p>
            <a:pPr lvl="1"/>
            <a:r>
              <a:rPr lang="cs-CZ" dirty="0" smtClean="0"/>
              <a:t>Snaha o oživení sociálních firem pod jiným označením</a:t>
            </a:r>
          </a:p>
          <a:p>
            <a:pPr lvl="1"/>
            <a:r>
              <a:rPr lang="cs-CZ" dirty="0" smtClean="0"/>
              <a:t>Přípravy novelizace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4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podnikání a orgány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2007 EU vydává memorandum k sociální ekonomice</a:t>
            </a:r>
          </a:p>
          <a:p>
            <a:r>
              <a:rPr lang="cs-CZ" dirty="0" smtClean="0"/>
              <a:t>Komise EU od r 2008 zavedla rejstřík zástupců zájmových skupin (o</a:t>
            </a:r>
            <a:r>
              <a:rPr lang="cs-CZ" dirty="0" smtClean="0">
                <a:latin typeface="Times New Roman"/>
                <a:ea typeface="Times New Roman"/>
              </a:rPr>
              <a:t>patření </a:t>
            </a:r>
            <a:r>
              <a:rPr lang="cs-CZ" dirty="0">
                <a:latin typeface="Times New Roman"/>
                <a:ea typeface="Times New Roman"/>
              </a:rPr>
              <a:t>vyvozená ze Zelené knihy </a:t>
            </a:r>
            <a:r>
              <a:rPr lang="cs-CZ" i="1" dirty="0">
                <a:latin typeface="Times New Roman"/>
                <a:ea typeface="Times New Roman"/>
              </a:rPr>
              <a:t>Evropská iniciativa pro </a:t>
            </a:r>
            <a:r>
              <a:rPr lang="cs-CZ" i="1" dirty="0" smtClean="0">
                <a:latin typeface="Times New Roman"/>
                <a:ea typeface="Times New Roman"/>
              </a:rPr>
              <a:t>transparentnost</a:t>
            </a:r>
            <a:r>
              <a:rPr lang="cs-CZ" dirty="0" smtClean="0">
                <a:latin typeface="Times New Roman"/>
                <a:ea typeface="Times New Roman"/>
              </a:rPr>
              <a:t>)</a:t>
            </a:r>
          </a:p>
          <a:p>
            <a:r>
              <a:rPr lang="cs-CZ" dirty="0" smtClean="0">
                <a:latin typeface="Times New Roman"/>
                <a:ea typeface="Times New Roman"/>
              </a:rPr>
              <a:t>2008 -</a:t>
            </a:r>
            <a:r>
              <a:rPr lang="cs-CZ" dirty="0"/>
              <a:t>SOCIAL ECONOMY </a:t>
            </a:r>
            <a:r>
              <a:rPr lang="cs-CZ" dirty="0" smtClean="0"/>
              <a:t>EUROPE, </a:t>
            </a:r>
            <a:r>
              <a:rPr lang="cs-CZ" dirty="0" smtClean="0">
                <a:latin typeface="Times New Roman"/>
                <a:ea typeface="Times New Roman"/>
              </a:rPr>
              <a:t> instituce EU pro otázky sociálního podnikání (www.socialeconomy.eu.org)</a:t>
            </a:r>
          </a:p>
          <a:p>
            <a:r>
              <a:rPr lang="cs-CZ" dirty="0" smtClean="0">
                <a:latin typeface="Times New Roman"/>
                <a:ea typeface="Times New Roman"/>
              </a:rPr>
              <a:t>Evropský hospodářský a sociální výbor – jedna ze sekcí zaměřená na sociální oblast řeší také sociální podnikání (4 zástupci z ČR)</a:t>
            </a:r>
          </a:p>
          <a:p>
            <a:r>
              <a:rPr lang="cs-CZ" dirty="0" err="1" smtClean="0">
                <a:latin typeface="Times New Roman"/>
                <a:ea typeface="Times New Roman"/>
              </a:rPr>
              <a:t>Ciriec</a:t>
            </a:r>
            <a:r>
              <a:rPr lang="cs-CZ" dirty="0" smtClean="0">
                <a:latin typeface="Times New Roman"/>
                <a:ea typeface="Times New Roman"/>
              </a:rPr>
              <a:t> – mezinárodní centrum výzkumu a informací o veřejné, sociální ekonomice a družstvech (podporováno EU, poskytuje informace)</a:t>
            </a:r>
          </a:p>
          <a:p>
            <a:endParaRPr lang="cs-CZ" dirty="0" smtClean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4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Dokumenty EU k sociálnímu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Jedna z priorit Evropského hospodářského a sociálního výboru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Sociální ekonomikou se zabývají některá Stanoviska EESC:</a:t>
            </a: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  <a:latin typeface="Calibri"/>
              </a:rPr>
              <a:t>Social entrepreneurship and social enterprise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 INT/589</a:t>
            </a: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  <a:latin typeface="Calibri"/>
              </a:rPr>
              <a:t>Social Business Initiative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 INT/606</a:t>
            </a:r>
          </a:p>
          <a:p>
            <a:pPr lvl="1">
              <a:buClr>
                <a:srgbClr val="9CBEBD"/>
              </a:buClr>
            </a:pPr>
            <a:r>
              <a:rPr lang="cs-CZ" dirty="0" err="1">
                <a:solidFill>
                  <a:srgbClr val="2F2B20"/>
                </a:solidFill>
                <a:latin typeface="Calibri"/>
              </a:rPr>
              <a:t>European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2F2B20"/>
                </a:solidFill>
                <a:latin typeface="Calibri"/>
              </a:rPr>
              <a:t>Social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2F2B20"/>
                </a:solidFill>
                <a:latin typeface="Calibri"/>
              </a:rPr>
              <a:t>Entrepreneurship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2F2B20"/>
                </a:solidFill>
                <a:latin typeface="Calibri"/>
              </a:rPr>
              <a:t>Funds</a:t>
            </a:r>
            <a:r>
              <a:rPr lang="cs-CZ" dirty="0">
                <a:solidFill>
                  <a:srgbClr val="2F2B20"/>
                </a:solidFill>
                <a:latin typeface="Calibri"/>
              </a:rPr>
              <a:t> INT623</a:t>
            </a:r>
          </a:p>
          <a:p>
            <a:pPr lvl="0">
              <a:buClr>
                <a:srgbClr val="A9A57C"/>
              </a:buClr>
            </a:pPr>
            <a:r>
              <a:rPr lang="cs-CZ" sz="2200" b="1" dirty="0">
                <a:solidFill>
                  <a:srgbClr val="2F2B20"/>
                </a:solidFill>
                <a:latin typeface="Calibri"/>
              </a:rPr>
              <a:t>V květnu 2012 </a:t>
            </a:r>
            <a:r>
              <a:rPr lang="cs-CZ" sz="2200" dirty="0">
                <a:solidFill>
                  <a:srgbClr val="2F2B20"/>
                </a:solidFill>
                <a:latin typeface="Calibri"/>
              </a:rPr>
              <a:t>se konalo v Bruselu Zasedání EESC zaměřené na sociální ekonomiku a její rozvoj v Evropské unii. Klíčové body ze závěrů jednání:</a:t>
            </a:r>
          </a:p>
          <a:p>
            <a:pPr lvl="1">
              <a:buClr>
                <a:srgbClr val="9CBEBD"/>
              </a:buClr>
            </a:pPr>
            <a:r>
              <a:rPr lang="cs-CZ" dirty="0">
                <a:solidFill>
                  <a:srgbClr val="2F2B20"/>
                </a:solidFill>
                <a:latin typeface="Calibri"/>
              </a:rPr>
              <a:t>Sociální podnikání je klíčovým prvkem evropského sociálního modelu</a:t>
            </a:r>
          </a:p>
          <a:p>
            <a:pPr lvl="1">
              <a:buClr>
                <a:srgbClr val="9CBEBD"/>
              </a:buClr>
            </a:pPr>
            <a:r>
              <a:rPr lang="cs-CZ" dirty="0">
                <a:solidFill>
                  <a:srgbClr val="2F2B20"/>
                </a:solidFill>
                <a:latin typeface="Calibri"/>
              </a:rPr>
              <a:t>Je zabudováno do strategie Evropa 2020</a:t>
            </a:r>
          </a:p>
          <a:p>
            <a:pPr lvl="1">
              <a:buClr>
                <a:srgbClr val="9CBEBD"/>
              </a:buClr>
            </a:pPr>
            <a:r>
              <a:rPr lang="cs-CZ" dirty="0">
                <a:solidFill>
                  <a:srgbClr val="2F2B20"/>
                </a:solidFill>
                <a:latin typeface="Calibri"/>
              </a:rPr>
              <a:t>EESC podporuje návrh Komise o zahájení akčního plánu na podporu sociálního podnikání na úrovni EU a jednotlivých členských </a:t>
            </a:r>
            <a:r>
              <a:rPr lang="cs-CZ" dirty="0" smtClean="0">
                <a:solidFill>
                  <a:srgbClr val="2F2B20"/>
                </a:solidFill>
                <a:latin typeface="Calibri"/>
              </a:rPr>
              <a:t>států</a:t>
            </a:r>
          </a:p>
          <a:p>
            <a:pPr marL="411480" lvl="1" indent="0">
              <a:buClr>
                <a:srgbClr val="9CBEBD"/>
              </a:buClr>
              <a:buNone/>
            </a:pPr>
            <a:r>
              <a:rPr lang="cs-CZ" b="1" dirty="0" smtClean="0">
                <a:solidFill>
                  <a:srgbClr val="2F2B20"/>
                </a:solidFill>
                <a:latin typeface="Calibri"/>
              </a:rPr>
              <a:t>Září 2014 </a:t>
            </a:r>
            <a:r>
              <a:rPr lang="cs-CZ" dirty="0" smtClean="0">
                <a:solidFill>
                  <a:srgbClr val="2F2B20"/>
                </a:solidFill>
                <a:latin typeface="Calibri"/>
              </a:rPr>
              <a:t>v Bruselu Zasedání EESC zaměřené na sociální podnikání, téma jednání „Co dál“ v sociálním podnikání</a:t>
            </a:r>
            <a:endParaRPr lang="cs-CZ" dirty="0">
              <a:solidFill>
                <a:srgbClr val="2F2B20"/>
              </a:solidFill>
              <a:latin typeface="Calibri"/>
            </a:endParaRPr>
          </a:p>
          <a:p>
            <a:pPr lvl="1">
              <a:buClr>
                <a:srgbClr val="9CBEBD"/>
              </a:buClr>
            </a:pPr>
            <a:endParaRPr lang="en-US" dirty="0">
              <a:solidFill>
                <a:srgbClr val="2F2B20"/>
              </a:solidFill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0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podnikání v Evropě v  dokumentech 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Přispívá k myšlence trvale udržitelného rozvoje (zmírňování negativních dopadů na sociální, ekologický a společenský rámec)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Posiluje sociální zodpovědnost firem ( k zaměstnancům, životnímu prostředí, k místní komunitě), přispívá ke kultivaci podnikatelského prostředí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Rozšiřuje služby veřejného zájmu (podle aktuálních potřeb), zajišťují činnosti, které nejsou příliš atraktivní pro komerční oblast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Je vyjádřením organizované občanské společnosti (vzniká v demokratickém systému), spojuje různé skupiny subjektů v dané lokalitě – neziskové organizace, místní firmy, obec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Má výrazný multiplikační efekt (vlastní dodavatelé, odběratelé, zaměstnanci)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1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ekonomika v EU aktuálně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vlády zemí EU pracují s pojmem sociální ekonomika (dotace, legislativa)</a:t>
            </a:r>
          </a:p>
          <a:p>
            <a:r>
              <a:rPr lang="cs-CZ" dirty="0" smtClean="0"/>
              <a:t>Evropský hospodářský a sociální výbor (EESC) věnuje v pravidelných intervalech svá zasedání sociálnímu podnikání</a:t>
            </a:r>
          </a:p>
          <a:p>
            <a:r>
              <a:rPr lang="cs-CZ" dirty="0"/>
              <a:t>Dokumenty 2014</a:t>
            </a:r>
            <a:r>
              <a:rPr lang="cs-CZ" dirty="0" smtClean="0"/>
              <a:t>: http</a:t>
            </a:r>
            <a:r>
              <a:rPr lang="cs-CZ" dirty="0"/>
              <a:t>://</a:t>
            </a:r>
            <a:r>
              <a:rPr lang="cs-CZ" dirty="0" smtClean="0"/>
              <a:t>www.socialeconomy.eu.org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21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pc="-100" dirty="0">
                <a:solidFill>
                  <a:srgbClr val="675E47"/>
                </a:solidFill>
                <a:latin typeface="Cambria"/>
              </a:rPr>
              <a:t>Sociální podnikání v České republice a v zahraničí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792088"/>
          </a:xfrm>
        </p:spPr>
        <p:txBody>
          <a:bodyPr/>
          <a:lstStyle/>
          <a:p>
            <a:r>
              <a:rPr lang="cs-CZ" dirty="0"/>
              <a:t>Česká Republika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26128" y="1916832"/>
            <a:ext cx="4040188" cy="468052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Omezení znaků sociální firmy na kritéria MPSV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Diskuze o mezení právní formy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Převažuje zaměření na cílovou skupinu zdravotně postižených osob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V praxi převažují znaky neziskové organizace – závislost na dotacích je dlouhodobá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Nízká podpora obcí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Do sociální ekonomiky se nezapojují velké firmy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cs-CZ" sz="2800" dirty="0">
                <a:solidFill>
                  <a:srgbClr val="675E47"/>
                </a:solidFill>
                <a:latin typeface="Calibri"/>
              </a:rPr>
              <a:t>Zahraniční sociální firmy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68052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A9A57C"/>
              </a:buClr>
            </a:pPr>
            <a:r>
              <a:rPr lang="cs-CZ" sz="1900" dirty="0">
                <a:solidFill>
                  <a:srgbClr val="2F2B20"/>
                </a:solidFill>
                <a:latin typeface="Calibri"/>
              </a:rPr>
              <a:t>Širší zapojení různých znevýhodněných skupin (odchody z vězení, menšiny, sociálně slabé skupiny obyvatel)</a:t>
            </a:r>
          </a:p>
          <a:p>
            <a:pPr lvl="0">
              <a:buClr>
                <a:srgbClr val="A9A57C"/>
              </a:buClr>
            </a:pPr>
            <a:r>
              <a:rPr lang="cs-CZ" sz="1900" dirty="0">
                <a:solidFill>
                  <a:srgbClr val="2F2B20"/>
                </a:solidFill>
                <a:latin typeface="Calibri"/>
              </a:rPr>
              <a:t>Nezáleží na právní formě</a:t>
            </a:r>
          </a:p>
          <a:p>
            <a:pPr lvl="0">
              <a:buClr>
                <a:srgbClr val="A9A57C"/>
              </a:buClr>
            </a:pPr>
            <a:r>
              <a:rPr lang="cs-CZ" sz="1900" dirty="0">
                <a:solidFill>
                  <a:srgbClr val="2F2B20"/>
                </a:solidFill>
                <a:latin typeface="Calibri"/>
              </a:rPr>
              <a:t>Prioritou jsou cíle firmy, za sociální podnikání je považována i organizace, která znevýhodněné skupiny nezaměstnává, ale předmětem činnosti je veřejně prospěšná oblast – při dodržení pravidla reinvestice zisku </a:t>
            </a:r>
            <a:r>
              <a:rPr lang="cs-CZ" sz="1600" dirty="0">
                <a:solidFill>
                  <a:srgbClr val="2F2B20"/>
                </a:solidFill>
                <a:latin typeface="Calibri"/>
              </a:rPr>
              <a:t>(družstva na podporu prodeje místních produktů)</a:t>
            </a:r>
          </a:p>
          <a:p>
            <a:pPr lvl="0">
              <a:buClr>
                <a:srgbClr val="A9A57C"/>
              </a:buClr>
            </a:pPr>
            <a:r>
              <a:rPr lang="cs-CZ" sz="1900" dirty="0">
                <a:solidFill>
                  <a:srgbClr val="2F2B20"/>
                </a:solidFill>
                <a:latin typeface="Calibri"/>
              </a:rPr>
              <a:t>Propojení s politikou rozvoje regionů a podpora obcí</a:t>
            </a:r>
          </a:p>
          <a:p>
            <a:pPr lvl="0">
              <a:buClr>
                <a:srgbClr val="A9A57C"/>
              </a:buClr>
            </a:pPr>
            <a:r>
              <a:rPr lang="cs-CZ" sz="1900" dirty="0">
                <a:solidFill>
                  <a:srgbClr val="2F2B20"/>
                </a:solidFill>
                <a:latin typeface="Calibri"/>
              </a:rPr>
              <a:t>Nároková povaha dotací při splnění určených výstupů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zahraniční příklady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A9A57C"/>
              </a:buClr>
            </a:pPr>
            <a:r>
              <a:rPr lang="cs-CZ" sz="2200" dirty="0" err="1" smtClean="0">
                <a:solidFill>
                  <a:srgbClr val="2F2B20"/>
                </a:solidFill>
                <a:latin typeface="Calibri"/>
              </a:rPr>
              <a:t>Leed</a:t>
            </a:r>
            <a:r>
              <a:rPr lang="cs-CZ" sz="2200" dirty="0" smtClean="0">
                <a:solidFill>
                  <a:srgbClr val="2F2B20"/>
                </a:solidFill>
                <a:latin typeface="Calibri"/>
              </a:rPr>
              <a:t> programy OECD</a:t>
            </a:r>
          </a:p>
          <a:p>
            <a:pPr lvl="0">
              <a:buClr>
                <a:srgbClr val="A9A57C"/>
              </a:buClr>
            </a:pPr>
            <a:r>
              <a:rPr lang="cs-CZ" sz="2200" dirty="0" err="1" smtClean="0">
                <a:solidFill>
                  <a:srgbClr val="2F2B20"/>
                </a:solidFill>
                <a:latin typeface="Calibri"/>
              </a:rPr>
              <a:t>Mikropůjčky</a:t>
            </a:r>
            <a:r>
              <a:rPr lang="cs-CZ" sz="2200" dirty="0" smtClean="0">
                <a:solidFill>
                  <a:srgbClr val="2F2B20"/>
                </a:solidFill>
                <a:latin typeface="Calibri"/>
              </a:rPr>
              <a:t> </a:t>
            </a:r>
            <a:r>
              <a:rPr lang="cs-CZ" sz="2200" dirty="0">
                <a:solidFill>
                  <a:srgbClr val="2F2B20"/>
                </a:solidFill>
                <a:latin typeface="Calibri"/>
              </a:rPr>
              <a:t>sociálně slabým osobám na zahájení podnikání – sponzorování těchto osob velkou firmou (ne dotace od státu)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Zakládání sociálních firem jako dceřiných společností velké firmy v rozvojových zemích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Zakládání družstev nebo organizací, které sdružují malé podnikatele v nerozvinutých regionech a podporují jejich podnikání (společný marketing, certifikace kvality, právní poradenství) – z pohledu ČR se nejedná o sociální firmy</a:t>
            </a:r>
          </a:p>
          <a:p>
            <a:pPr lvl="0">
              <a:buClr>
                <a:srgbClr val="A9A57C"/>
              </a:buClr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Příklad: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 sociální firma </a:t>
            </a:r>
            <a:r>
              <a:rPr lang="cs-CZ" sz="2200" dirty="0" err="1">
                <a:solidFill>
                  <a:srgbClr val="2F2B20"/>
                </a:solidFill>
                <a:latin typeface="Calibri"/>
              </a:rPr>
              <a:t>Danone</a:t>
            </a:r>
            <a:r>
              <a:rPr lang="cs-CZ" sz="2200" dirty="0">
                <a:solidFill>
                  <a:srgbClr val="2F2B20"/>
                </a:solidFill>
                <a:latin typeface="Calibri"/>
              </a:rPr>
              <a:t> v </a:t>
            </a:r>
            <a:r>
              <a:rPr lang="cs-CZ" sz="2200" dirty="0" err="1">
                <a:solidFill>
                  <a:srgbClr val="2F2B20"/>
                </a:solidFill>
                <a:latin typeface="Calibri"/>
              </a:rPr>
              <a:t>Bangladeši</a:t>
            </a:r>
            <a:r>
              <a:rPr lang="cs-CZ" sz="2200" dirty="0">
                <a:solidFill>
                  <a:srgbClr val="2F2B20"/>
                </a:solidFill>
                <a:latin typeface="Calibri"/>
              </a:rPr>
              <a:t>: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200" dirty="0">
                <a:solidFill>
                  <a:srgbClr val="2F2B20"/>
                </a:solidFill>
                <a:latin typeface="Calibri"/>
              </a:rPr>
              <a:t>https://www.youtube.com/watch?v=AV4WQV32ijs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8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</TotalTime>
  <Words>777</Words>
  <Application>Microsoft Office PowerPoint</Application>
  <PresentationFormat>Předvádění na obrazovce (4:3)</PresentationFormat>
  <Paragraphs>82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Sociální podnikání v zahraničí</vt:lpstr>
      <vt:lpstr>Počátky sociálního podnikání v Evropě - Charta sociální ekonomiky ve Francii (1987)</vt:lpstr>
      <vt:lpstr>Sociální podnikání - Česká a slovenské republika</vt:lpstr>
      <vt:lpstr>Sociální podnikání a orgány EU</vt:lpstr>
      <vt:lpstr>Dokumenty EU k sociálnímu podnikání</vt:lpstr>
      <vt:lpstr>Sociální podnikání v Evropě v  dokumentech  EU</vt:lpstr>
      <vt:lpstr>Sociální ekonomika v EU aktuálně</vt:lpstr>
      <vt:lpstr>Sociální podnikání v České republice a v zahraničí</vt:lpstr>
      <vt:lpstr>Další zahraniční příklady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podnikání v zahraničí</dc:title>
  <dc:creator>PC</dc:creator>
  <cp:lastModifiedBy>PC</cp:lastModifiedBy>
  <cp:revision>15</cp:revision>
  <dcterms:created xsi:type="dcterms:W3CDTF">2014-09-22T06:15:21Z</dcterms:created>
  <dcterms:modified xsi:type="dcterms:W3CDTF">2014-09-23T06:26:19Z</dcterms:modified>
</cp:coreProperties>
</file>