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8" r:id="rId3"/>
    <p:sldId id="265" r:id="rId4"/>
    <p:sldId id="275" r:id="rId5"/>
    <p:sldId id="259" r:id="rId6"/>
    <p:sldId id="279" r:id="rId7"/>
    <p:sldId id="271" r:id="rId8"/>
    <p:sldId id="261" r:id="rId9"/>
    <p:sldId id="260" r:id="rId10"/>
    <p:sldId id="280" r:id="rId11"/>
    <p:sldId id="281" r:id="rId12"/>
    <p:sldId id="288" r:id="rId13"/>
    <p:sldId id="297" r:id="rId14"/>
    <p:sldId id="289" r:id="rId15"/>
    <p:sldId id="268" r:id="rId16"/>
    <p:sldId id="269" r:id="rId17"/>
    <p:sldId id="285" r:id="rId18"/>
    <p:sldId id="282" r:id="rId19"/>
    <p:sldId id="283" r:id="rId20"/>
    <p:sldId id="284" r:id="rId21"/>
    <p:sldId id="290" r:id="rId22"/>
    <p:sldId id="263" r:id="rId23"/>
    <p:sldId id="291" r:id="rId24"/>
    <p:sldId id="292" r:id="rId25"/>
    <p:sldId id="293" r:id="rId26"/>
    <p:sldId id="294" r:id="rId27"/>
    <p:sldId id="295" r:id="rId28"/>
    <p:sldId id="296" r:id="rId29"/>
    <p:sldId id="286" r:id="rId30"/>
    <p:sldId id="262" r:id="rId31"/>
    <p:sldId id="287" r:id="rId32"/>
    <p:sldId id="276" r:id="rId33"/>
    <p:sldId id="264" r:id="rId34"/>
  </p:sldIdLst>
  <p:sldSz cx="9144000" cy="6858000" type="screen4x3"/>
  <p:notesSz cx="6662738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ustina Pavel" initials="PP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A"/>
    <a:srgbClr val="003994"/>
    <a:srgbClr val="FF9900"/>
    <a:srgbClr val="FF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2" autoAdjust="0"/>
  </p:normalViewPr>
  <p:slideViewPr>
    <p:cSldViewPr>
      <p:cViewPr>
        <p:scale>
          <a:sx n="100" d="100"/>
          <a:sy n="100" d="100"/>
        </p:scale>
        <p:origin x="-294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022" y="-90"/>
      </p:cViewPr>
      <p:guideLst>
        <p:guide orient="horz" pos="3127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CC4493-2098-4733-B491-9DAFA62185C3}" type="doc">
      <dgm:prSet loTypeId="urn:microsoft.com/office/officeart/2005/8/layout/vList2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cs-CZ"/>
        </a:p>
      </dgm:t>
    </dgm:pt>
    <dgm:pt modelId="{9AFC0EDE-0425-4654-8591-C9DA5DE7CB79}">
      <dgm:prSet/>
      <dgm:spPr/>
      <dgm:t>
        <a:bodyPr/>
        <a:lstStyle/>
        <a:p>
          <a:pPr rtl="0"/>
          <a:r>
            <a:rPr lang="cs-CZ" b="1" dirty="0" err="1" smtClean="0">
              <a:solidFill>
                <a:srgbClr val="FF0000"/>
              </a:solidFill>
            </a:rPr>
            <a:t>VaV</a:t>
          </a:r>
          <a:r>
            <a:rPr lang="cs-CZ" b="1" dirty="0" smtClean="0">
              <a:solidFill>
                <a:srgbClr val="FF0000"/>
              </a:solidFill>
            </a:rPr>
            <a:t> instituce a zrealizované inovační projekty: </a:t>
          </a:r>
          <a:endParaRPr lang="cs-CZ" dirty="0">
            <a:solidFill>
              <a:srgbClr val="FF0000"/>
            </a:solidFill>
          </a:endParaRPr>
        </a:p>
      </dgm:t>
    </dgm:pt>
    <dgm:pt modelId="{A29B6C49-529A-4177-A417-E1EF704D3DE4}" type="parTrans" cxnId="{C2B17BA4-1AA3-44DC-ADAA-2AF494918EA0}">
      <dgm:prSet/>
      <dgm:spPr/>
      <dgm:t>
        <a:bodyPr/>
        <a:lstStyle/>
        <a:p>
          <a:endParaRPr lang="cs-CZ"/>
        </a:p>
      </dgm:t>
    </dgm:pt>
    <dgm:pt modelId="{DF14D2AE-A116-468E-8DDF-C0B08FD38626}" type="sibTrans" cxnId="{C2B17BA4-1AA3-44DC-ADAA-2AF494918EA0}">
      <dgm:prSet/>
      <dgm:spPr/>
      <dgm:t>
        <a:bodyPr/>
        <a:lstStyle/>
        <a:p>
          <a:endParaRPr lang="cs-CZ"/>
        </a:p>
      </dgm:t>
    </dgm:pt>
    <dgm:pt modelId="{82225A8F-7102-4DEF-9719-BF2ABCF1F3EF}">
      <dgm:prSet/>
      <dgm:spPr/>
      <dgm:t>
        <a:bodyPr/>
        <a:lstStyle/>
        <a:p>
          <a:pPr rtl="0"/>
          <a:r>
            <a:rPr lang="cs-CZ" b="1" dirty="0" smtClean="0"/>
            <a:t>Vysoké učení technické v Brně	          16 projektů</a:t>
          </a:r>
          <a:endParaRPr lang="cs-CZ" dirty="0"/>
        </a:p>
      </dgm:t>
    </dgm:pt>
    <dgm:pt modelId="{6A30B917-FFC0-457E-8BF9-83A02D687AC4}" type="parTrans" cxnId="{0B272D05-B9D5-4B5F-AEA8-66877AD3D277}">
      <dgm:prSet/>
      <dgm:spPr/>
      <dgm:t>
        <a:bodyPr/>
        <a:lstStyle/>
        <a:p>
          <a:endParaRPr lang="cs-CZ"/>
        </a:p>
      </dgm:t>
    </dgm:pt>
    <dgm:pt modelId="{2F316A88-A2D0-40F0-9E12-88816C7329FE}" type="sibTrans" cxnId="{0B272D05-B9D5-4B5F-AEA8-66877AD3D277}">
      <dgm:prSet/>
      <dgm:spPr/>
      <dgm:t>
        <a:bodyPr/>
        <a:lstStyle/>
        <a:p>
          <a:endParaRPr lang="cs-CZ"/>
        </a:p>
      </dgm:t>
    </dgm:pt>
    <dgm:pt modelId="{F41AD618-BFD4-4A33-BB7B-C46E1FF7871E}">
      <dgm:prSet/>
      <dgm:spPr/>
      <dgm:t>
        <a:bodyPr/>
        <a:lstStyle/>
        <a:p>
          <a:pPr rtl="0"/>
          <a:r>
            <a:rPr lang="cs-CZ" b="1" dirty="0" smtClean="0"/>
            <a:t>Univerzita Palackého v Olomouci		8 projektů</a:t>
          </a:r>
          <a:endParaRPr lang="cs-CZ" dirty="0"/>
        </a:p>
      </dgm:t>
    </dgm:pt>
    <dgm:pt modelId="{67A86241-2D82-486E-89B7-39CF635A7106}" type="parTrans" cxnId="{14ADA193-1BEF-452B-B6A2-2F2458A3C2BF}">
      <dgm:prSet/>
      <dgm:spPr/>
      <dgm:t>
        <a:bodyPr/>
        <a:lstStyle/>
        <a:p>
          <a:endParaRPr lang="cs-CZ"/>
        </a:p>
      </dgm:t>
    </dgm:pt>
    <dgm:pt modelId="{1D18B3BE-530E-4104-8FA8-B86EC82707F5}" type="sibTrans" cxnId="{14ADA193-1BEF-452B-B6A2-2F2458A3C2BF}">
      <dgm:prSet/>
      <dgm:spPr/>
      <dgm:t>
        <a:bodyPr/>
        <a:lstStyle/>
        <a:p>
          <a:endParaRPr lang="cs-CZ"/>
        </a:p>
      </dgm:t>
    </dgm:pt>
    <dgm:pt modelId="{408B7579-C422-4ABF-89B5-D29A74246B5B}">
      <dgm:prSet/>
      <dgm:spPr/>
      <dgm:t>
        <a:bodyPr/>
        <a:lstStyle/>
        <a:p>
          <a:pPr rtl="0"/>
          <a:r>
            <a:rPr lang="cs-CZ" b="1" dirty="0" smtClean="0"/>
            <a:t>Univerzita Tomáše Bati ve Zlíně		4 projekty</a:t>
          </a:r>
          <a:endParaRPr lang="cs-CZ" dirty="0"/>
        </a:p>
      </dgm:t>
    </dgm:pt>
    <dgm:pt modelId="{813BBF71-56F3-41C2-9147-4CC46F02A6F5}" type="parTrans" cxnId="{E8B9D88F-FC09-4D77-8B9D-DD11D353F564}">
      <dgm:prSet/>
      <dgm:spPr/>
      <dgm:t>
        <a:bodyPr/>
        <a:lstStyle/>
        <a:p>
          <a:endParaRPr lang="cs-CZ"/>
        </a:p>
      </dgm:t>
    </dgm:pt>
    <dgm:pt modelId="{A15D1561-A7F8-4199-A805-D08D36FE6DD7}" type="sibTrans" cxnId="{E8B9D88F-FC09-4D77-8B9D-DD11D353F564}">
      <dgm:prSet/>
      <dgm:spPr/>
      <dgm:t>
        <a:bodyPr/>
        <a:lstStyle/>
        <a:p>
          <a:endParaRPr lang="cs-CZ"/>
        </a:p>
      </dgm:t>
    </dgm:pt>
    <dgm:pt modelId="{0A61B657-6C08-4F87-8591-8110FE5AFD3E}">
      <dgm:prSet/>
      <dgm:spPr/>
      <dgm:t>
        <a:bodyPr/>
        <a:lstStyle/>
        <a:p>
          <a:pPr rtl="0"/>
          <a:r>
            <a:rPr lang="cs-CZ" b="1" dirty="0" smtClean="0"/>
            <a:t>VŠB</a:t>
          </a:r>
          <a:r>
            <a:rPr lang="x-none" b="1" smtClean="0"/>
            <a:t>-Technická univerzita Ostrava</a:t>
          </a:r>
          <a:r>
            <a:rPr lang="cs-CZ" b="1" dirty="0" smtClean="0"/>
            <a:t>		4 projekty</a:t>
          </a:r>
          <a:endParaRPr lang="cs-CZ" dirty="0"/>
        </a:p>
      </dgm:t>
    </dgm:pt>
    <dgm:pt modelId="{A5C907BF-4C71-4B21-AA19-5DCB35015746}" type="parTrans" cxnId="{1FAF75B2-50D0-4032-BE44-EE5C16384D7F}">
      <dgm:prSet/>
      <dgm:spPr/>
      <dgm:t>
        <a:bodyPr/>
        <a:lstStyle/>
        <a:p>
          <a:endParaRPr lang="cs-CZ"/>
        </a:p>
      </dgm:t>
    </dgm:pt>
    <dgm:pt modelId="{1AFBE0DE-DF8E-4AA7-B7BA-30677F57D1B0}" type="sibTrans" cxnId="{1FAF75B2-50D0-4032-BE44-EE5C16384D7F}">
      <dgm:prSet/>
      <dgm:spPr/>
      <dgm:t>
        <a:bodyPr/>
        <a:lstStyle/>
        <a:p>
          <a:endParaRPr lang="cs-CZ"/>
        </a:p>
      </dgm:t>
    </dgm:pt>
    <dgm:pt modelId="{FEFDBD89-C79E-4A83-9E4E-A3F6981CB1B4}">
      <dgm:prSet/>
      <dgm:spPr/>
      <dgm:t>
        <a:bodyPr/>
        <a:lstStyle/>
        <a:p>
          <a:pPr rtl="0"/>
          <a:r>
            <a:rPr lang="cs-CZ" b="1" dirty="0" smtClean="0"/>
            <a:t>Mendelova univerzita				3 projekty</a:t>
          </a:r>
          <a:endParaRPr lang="cs-CZ" dirty="0"/>
        </a:p>
      </dgm:t>
    </dgm:pt>
    <dgm:pt modelId="{D24B3B89-D05A-401C-887E-A8D2CA50FA2B}" type="parTrans" cxnId="{81EFF8AF-5166-48DB-A19D-8FB9E31D1C6D}">
      <dgm:prSet/>
      <dgm:spPr/>
      <dgm:t>
        <a:bodyPr/>
        <a:lstStyle/>
        <a:p>
          <a:endParaRPr lang="cs-CZ"/>
        </a:p>
      </dgm:t>
    </dgm:pt>
    <dgm:pt modelId="{D2C0E9EB-6067-49DE-8F73-B6B3AE716E00}" type="sibTrans" cxnId="{81EFF8AF-5166-48DB-A19D-8FB9E31D1C6D}">
      <dgm:prSet/>
      <dgm:spPr/>
      <dgm:t>
        <a:bodyPr/>
        <a:lstStyle/>
        <a:p>
          <a:endParaRPr lang="cs-CZ"/>
        </a:p>
      </dgm:t>
    </dgm:pt>
    <dgm:pt modelId="{BA6758EF-27F3-438B-B9C2-8AB0F9CAD01B}">
      <dgm:prSet/>
      <dgm:spPr/>
      <dgm:t>
        <a:bodyPr/>
        <a:lstStyle/>
        <a:p>
          <a:pPr rtl="0"/>
          <a:r>
            <a:rPr lang="x-none" b="1" smtClean="0"/>
            <a:t>České vysoké učení technické v Praze</a:t>
          </a:r>
          <a:r>
            <a:rPr lang="cs-CZ" b="1" dirty="0" smtClean="0"/>
            <a:t>	2 projekty</a:t>
          </a:r>
          <a:r>
            <a:rPr lang="x-none" b="1" smtClean="0"/>
            <a:t> </a:t>
          </a:r>
          <a:endParaRPr lang="cs-CZ" dirty="0"/>
        </a:p>
      </dgm:t>
    </dgm:pt>
    <dgm:pt modelId="{7B1C48BC-7747-4ACB-8BE7-B9B266FD5C58}" type="parTrans" cxnId="{112D95BF-E857-4EB3-BF08-973DD50701CD}">
      <dgm:prSet/>
      <dgm:spPr/>
      <dgm:t>
        <a:bodyPr/>
        <a:lstStyle/>
        <a:p>
          <a:endParaRPr lang="cs-CZ"/>
        </a:p>
      </dgm:t>
    </dgm:pt>
    <dgm:pt modelId="{964A529D-F2BA-45EC-BA73-BEAC961DCF94}" type="sibTrans" cxnId="{112D95BF-E857-4EB3-BF08-973DD50701CD}">
      <dgm:prSet/>
      <dgm:spPr/>
      <dgm:t>
        <a:bodyPr/>
        <a:lstStyle/>
        <a:p>
          <a:endParaRPr lang="cs-CZ"/>
        </a:p>
      </dgm:t>
    </dgm:pt>
    <dgm:pt modelId="{AD78823B-19F6-462B-8EEF-4B84290F5D58}">
      <dgm:prSet/>
      <dgm:spPr/>
      <dgm:t>
        <a:bodyPr/>
        <a:lstStyle/>
        <a:p>
          <a:pPr rtl="0"/>
          <a:r>
            <a:rPr lang="x-none" b="1" smtClean="0"/>
            <a:t>Masarykova univerzita Brno</a:t>
          </a:r>
          <a:r>
            <a:rPr lang="cs-CZ" b="1" dirty="0" smtClean="0"/>
            <a:t>			1 projekt</a:t>
          </a:r>
          <a:r>
            <a:rPr lang="x-none" b="1" smtClean="0"/>
            <a:t> </a:t>
          </a:r>
          <a:endParaRPr lang="cs-CZ" dirty="0"/>
        </a:p>
      </dgm:t>
    </dgm:pt>
    <dgm:pt modelId="{6C42E0B4-72C8-4A0D-B066-0E5923C161C6}" type="parTrans" cxnId="{C128165E-D250-4040-BA9E-71818B9824BF}">
      <dgm:prSet/>
      <dgm:spPr/>
      <dgm:t>
        <a:bodyPr/>
        <a:lstStyle/>
        <a:p>
          <a:endParaRPr lang="cs-CZ"/>
        </a:p>
      </dgm:t>
    </dgm:pt>
    <dgm:pt modelId="{69D9C252-0F53-4650-8D99-0C338B88F0A4}" type="sibTrans" cxnId="{C128165E-D250-4040-BA9E-71818B9824BF}">
      <dgm:prSet/>
      <dgm:spPr/>
      <dgm:t>
        <a:bodyPr/>
        <a:lstStyle/>
        <a:p>
          <a:endParaRPr lang="cs-CZ"/>
        </a:p>
      </dgm:t>
    </dgm:pt>
    <dgm:pt modelId="{24C226BE-0C11-4134-8C4F-C42BC80A86A9}">
      <dgm:prSet/>
      <dgm:spPr/>
      <dgm:t>
        <a:bodyPr/>
        <a:lstStyle/>
        <a:p>
          <a:pPr rtl="0"/>
          <a:endParaRPr lang="cs-CZ"/>
        </a:p>
      </dgm:t>
    </dgm:pt>
    <dgm:pt modelId="{F75A2BA1-6069-4E23-84DB-6E7A5FA2065F}" type="parTrans" cxnId="{BFDD6B57-0359-4746-84DF-088FBD40B4A3}">
      <dgm:prSet/>
      <dgm:spPr/>
      <dgm:t>
        <a:bodyPr/>
        <a:lstStyle/>
        <a:p>
          <a:endParaRPr lang="cs-CZ"/>
        </a:p>
      </dgm:t>
    </dgm:pt>
    <dgm:pt modelId="{28F29F3A-F334-4AAF-85DD-31A4537EEB00}" type="sibTrans" cxnId="{BFDD6B57-0359-4746-84DF-088FBD40B4A3}">
      <dgm:prSet/>
      <dgm:spPr/>
      <dgm:t>
        <a:bodyPr/>
        <a:lstStyle/>
        <a:p>
          <a:endParaRPr lang="cs-CZ"/>
        </a:p>
      </dgm:t>
    </dgm:pt>
    <dgm:pt modelId="{483AF94E-8377-42CB-A019-DFF96E7C9E41}" type="pres">
      <dgm:prSet presAssocID="{71CC4493-2098-4733-B491-9DAFA62185C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C17820D-EB2F-4613-9657-826688AC2787}" type="pres">
      <dgm:prSet presAssocID="{9AFC0EDE-0425-4654-8591-C9DA5DE7CB79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9DCDF23-355F-4C82-8B8A-FD549C1C19B8}" type="pres">
      <dgm:prSet presAssocID="{DF14D2AE-A116-468E-8DDF-C0B08FD38626}" presName="spacer" presStyleCnt="0"/>
      <dgm:spPr/>
    </dgm:pt>
    <dgm:pt modelId="{3DE0F960-375D-4ED6-9E11-1B8BB8D3C09F}" type="pres">
      <dgm:prSet presAssocID="{82225A8F-7102-4DEF-9719-BF2ABCF1F3EF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793CE19-8B1D-4997-927D-E09B1595B3F9}" type="pres">
      <dgm:prSet presAssocID="{2F316A88-A2D0-40F0-9E12-88816C7329FE}" presName="spacer" presStyleCnt="0"/>
      <dgm:spPr/>
    </dgm:pt>
    <dgm:pt modelId="{9188A769-930D-40FA-8C5B-05E59F908954}" type="pres">
      <dgm:prSet presAssocID="{F41AD618-BFD4-4A33-BB7B-C46E1FF7871E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224B1AD-9B3F-4B65-976D-6DF3C24E370F}" type="pres">
      <dgm:prSet presAssocID="{1D18B3BE-530E-4104-8FA8-B86EC82707F5}" presName="spacer" presStyleCnt="0"/>
      <dgm:spPr/>
    </dgm:pt>
    <dgm:pt modelId="{14475C18-F266-4728-B8A1-F87DE0A9645F}" type="pres">
      <dgm:prSet presAssocID="{408B7579-C422-4ABF-89B5-D29A74246B5B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02820E-E059-41B6-8FC6-443C903E7537}" type="pres">
      <dgm:prSet presAssocID="{A15D1561-A7F8-4199-A805-D08D36FE6DD7}" presName="spacer" presStyleCnt="0"/>
      <dgm:spPr/>
    </dgm:pt>
    <dgm:pt modelId="{CA85ACC1-9B3F-45A0-9C62-4BB88AFB22C7}" type="pres">
      <dgm:prSet presAssocID="{0A61B657-6C08-4F87-8591-8110FE5AFD3E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E1B6FCB-4798-46C2-A4AB-4FA64B7F0C10}" type="pres">
      <dgm:prSet presAssocID="{1AFBE0DE-DF8E-4AA7-B7BA-30677F57D1B0}" presName="spacer" presStyleCnt="0"/>
      <dgm:spPr/>
    </dgm:pt>
    <dgm:pt modelId="{932FAC8D-2E0E-450E-9161-DA9F12113DB2}" type="pres">
      <dgm:prSet presAssocID="{FEFDBD89-C79E-4A83-9E4E-A3F6981CB1B4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D5C3DB-3C00-4B4A-A0F4-B85CBAD8DDF9}" type="pres">
      <dgm:prSet presAssocID="{D2C0E9EB-6067-49DE-8F73-B6B3AE716E00}" presName="spacer" presStyleCnt="0"/>
      <dgm:spPr/>
    </dgm:pt>
    <dgm:pt modelId="{9C3A30BB-87E2-4365-843F-9910D5D8FC7A}" type="pres">
      <dgm:prSet presAssocID="{BA6758EF-27F3-438B-B9C2-8AB0F9CAD01B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4485E4-ED0C-4ACE-84C0-CBCE40F9490B}" type="pres">
      <dgm:prSet presAssocID="{964A529D-F2BA-45EC-BA73-BEAC961DCF94}" presName="spacer" presStyleCnt="0"/>
      <dgm:spPr/>
    </dgm:pt>
    <dgm:pt modelId="{75D261F6-D5E8-4093-A168-EDD7BB4393AC}" type="pres">
      <dgm:prSet presAssocID="{AD78823B-19F6-462B-8EEF-4B84290F5D58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230BA90-69E0-45A2-9E57-DFE18876E27F}" type="pres">
      <dgm:prSet presAssocID="{AD78823B-19F6-462B-8EEF-4B84290F5D58}" presName="childText" presStyleLbl="revTx" presStyleIdx="0" presStyleCnt="1" custLinFactNeighborY="-2869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FDD6B57-0359-4746-84DF-088FBD40B4A3}" srcId="{AD78823B-19F6-462B-8EEF-4B84290F5D58}" destId="{24C226BE-0C11-4134-8C4F-C42BC80A86A9}" srcOrd="0" destOrd="0" parTransId="{F75A2BA1-6069-4E23-84DB-6E7A5FA2065F}" sibTransId="{28F29F3A-F334-4AAF-85DD-31A4537EEB00}"/>
    <dgm:cxn modelId="{9D3AF48C-12A6-4CCD-9309-67BA6FFF5806}" type="presOf" srcId="{BA6758EF-27F3-438B-B9C2-8AB0F9CAD01B}" destId="{9C3A30BB-87E2-4365-843F-9910D5D8FC7A}" srcOrd="0" destOrd="0" presId="urn:microsoft.com/office/officeart/2005/8/layout/vList2"/>
    <dgm:cxn modelId="{C4520181-916E-4FBD-AE28-F89D33EFE44A}" type="presOf" srcId="{71CC4493-2098-4733-B491-9DAFA62185C3}" destId="{483AF94E-8377-42CB-A019-DFF96E7C9E41}" srcOrd="0" destOrd="0" presId="urn:microsoft.com/office/officeart/2005/8/layout/vList2"/>
    <dgm:cxn modelId="{CBB8396B-DB61-45F6-8B5C-45CD4AE42F41}" type="presOf" srcId="{AD78823B-19F6-462B-8EEF-4B84290F5D58}" destId="{75D261F6-D5E8-4093-A168-EDD7BB4393AC}" srcOrd="0" destOrd="0" presId="urn:microsoft.com/office/officeart/2005/8/layout/vList2"/>
    <dgm:cxn modelId="{1FAF75B2-50D0-4032-BE44-EE5C16384D7F}" srcId="{71CC4493-2098-4733-B491-9DAFA62185C3}" destId="{0A61B657-6C08-4F87-8591-8110FE5AFD3E}" srcOrd="4" destOrd="0" parTransId="{A5C907BF-4C71-4B21-AA19-5DCB35015746}" sibTransId="{1AFBE0DE-DF8E-4AA7-B7BA-30677F57D1B0}"/>
    <dgm:cxn modelId="{CB29DAE5-9FDB-4CC2-8254-AA4558CCDA72}" type="presOf" srcId="{FEFDBD89-C79E-4A83-9E4E-A3F6981CB1B4}" destId="{932FAC8D-2E0E-450E-9161-DA9F12113DB2}" srcOrd="0" destOrd="0" presId="urn:microsoft.com/office/officeart/2005/8/layout/vList2"/>
    <dgm:cxn modelId="{14ADA193-1BEF-452B-B6A2-2F2458A3C2BF}" srcId="{71CC4493-2098-4733-B491-9DAFA62185C3}" destId="{F41AD618-BFD4-4A33-BB7B-C46E1FF7871E}" srcOrd="2" destOrd="0" parTransId="{67A86241-2D82-486E-89B7-39CF635A7106}" sibTransId="{1D18B3BE-530E-4104-8FA8-B86EC82707F5}"/>
    <dgm:cxn modelId="{E8B9D88F-FC09-4D77-8B9D-DD11D353F564}" srcId="{71CC4493-2098-4733-B491-9DAFA62185C3}" destId="{408B7579-C422-4ABF-89B5-D29A74246B5B}" srcOrd="3" destOrd="0" parTransId="{813BBF71-56F3-41C2-9147-4CC46F02A6F5}" sibTransId="{A15D1561-A7F8-4199-A805-D08D36FE6DD7}"/>
    <dgm:cxn modelId="{A1BA25CB-6716-41F9-9B5D-C8F1514DC105}" type="presOf" srcId="{0A61B657-6C08-4F87-8591-8110FE5AFD3E}" destId="{CA85ACC1-9B3F-45A0-9C62-4BB88AFB22C7}" srcOrd="0" destOrd="0" presId="urn:microsoft.com/office/officeart/2005/8/layout/vList2"/>
    <dgm:cxn modelId="{C2B17BA4-1AA3-44DC-ADAA-2AF494918EA0}" srcId="{71CC4493-2098-4733-B491-9DAFA62185C3}" destId="{9AFC0EDE-0425-4654-8591-C9DA5DE7CB79}" srcOrd="0" destOrd="0" parTransId="{A29B6C49-529A-4177-A417-E1EF704D3DE4}" sibTransId="{DF14D2AE-A116-468E-8DDF-C0B08FD38626}"/>
    <dgm:cxn modelId="{112D95BF-E857-4EB3-BF08-973DD50701CD}" srcId="{71CC4493-2098-4733-B491-9DAFA62185C3}" destId="{BA6758EF-27F3-438B-B9C2-8AB0F9CAD01B}" srcOrd="6" destOrd="0" parTransId="{7B1C48BC-7747-4ACB-8BE7-B9B266FD5C58}" sibTransId="{964A529D-F2BA-45EC-BA73-BEAC961DCF94}"/>
    <dgm:cxn modelId="{0B272D05-B9D5-4B5F-AEA8-66877AD3D277}" srcId="{71CC4493-2098-4733-B491-9DAFA62185C3}" destId="{82225A8F-7102-4DEF-9719-BF2ABCF1F3EF}" srcOrd="1" destOrd="0" parTransId="{6A30B917-FFC0-457E-8BF9-83A02D687AC4}" sibTransId="{2F316A88-A2D0-40F0-9E12-88816C7329FE}"/>
    <dgm:cxn modelId="{6C3FFFF7-453D-4CC2-9DBF-410A0D224422}" type="presOf" srcId="{24C226BE-0C11-4134-8C4F-C42BC80A86A9}" destId="{A230BA90-69E0-45A2-9E57-DFE18876E27F}" srcOrd="0" destOrd="0" presId="urn:microsoft.com/office/officeart/2005/8/layout/vList2"/>
    <dgm:cxn modelId="{D0FB34BF-9785-4D86-BCCE-B1E2EBFE435D}" type="presOf" srcId="{F41AD618-BFD4-4A33-BB7B-C46E1FF7871E}" destId="{9188A769-930D-40FA-8C5B-05E59F908954}" srcOrd="0" destOrd="0" presId="urn:microsoft.com/office/officeart/2005/8/layout/vList2"/>
    <dgm:cxn modelId="{55BDA749-31C1-4AD5-A6F8-CB5F473D3BF1}" type="presOf" srcId="{9AFC0EDE-0425-4654-8591-C9DA5DE7CB79}" destId="{8C17820D-EB2F-4613-9657-826688AC2787}" srcOrd="0" destOrd="0" presId="urn:microsoft.com/office/officeart/2005/8/layout/vList2"/>
    <dgm:cxn modelId="{0CB8E845-D026-4795-884E-63C8422D7AEC}" type="presOf" srcId="{82225A8F-7102-4DEF-9719-BF2ABCF1F3EF}" destId="{3DE0F960-375D-4ED6-9E11-1B8BB8D3C09F}" srcOrd="0" destOrd="0" presId="urn:microsoft.com/office/officeart/2005/8/layout/vList2"/>
    <dgm:cxn modelId="{81EFF8AF-5166-48DB-A19D-8FB9E31D1C6D}" srcId="{71CC4493-2098-4733-B491-9DAFA62185C3}" destId="{FEFDBD89-C79E-4A83-9E4E-A3F6981CB1B4}" srcOrd="5" destOrd="0" parTransId="{D24B3B89-D05A-401C-887E-A8D2CA50FA2B}" sibTransId="{D2C0E9EB-6067-49DE-8F73-B6B3AE716E00}"/>
    <dgm:cxn modelId="{8A07D320-4693-4E56-81F3-AE04148C0F1E}" type="presOf" srcId="{408B7579-C422-4ABF-89B5-D29A74246B5B}" destId="{14475C18-F266-4728-B8A1-F87DE0A9645F}" srcOrd="0" destOrd="0" presId="urn:microsoft.com/office/officeart/2005/8/layout/vList2"/>
    <dgm:cxn modelId="{C128165E-D250-4040-BA9E-71818B9824BF}" srcId="{71CC4493-2098-4733-B491-9DAFA62185C3}" destId="{AD78823B-19F6-462B-8EEF-4B84290F5D58}" srcOrd="7" destOrd="0" parTransId="{6C42E0B4-72C8-4A0D-B066-0E5923C161C6}" sibTransId="{69D9C252-0F53-4650-8D99-0C338B88F0A4}"/>
    <dgm:cxn modelId="{0048E0F2-666D-40FB-AC42-0859C09D8DE6}" type="presParOf" srcId="{483AF94E-8377-42CB-A019-DFF96E7C9E41}" destId="{8C17820D-EB2F-4613-9657-826688AC2787}" srcOrd="0" destOrd="0" presId="urn:microsoft.com/office/officeart/2005/8/layout/vList2"/>
    <dgm:cxn modelId="{364507D7-3543-497B-9E3A-E697132DD28E}" type="presParOf" srcId="{483AF94E-8377-42CB-A019-DFF96E7C9E41}" destId="{C9DCDF23-355F-4C82-8B8A-FD549C1C19B8}" srcOrd="1" destOrd="0" presId="urn:microsoft.com/office/officeart/2005/8/layout/vList2"/>
    <dgm:cxn modelId="{9A36AC02-4964-49A5-BED5-439DD1009937}" type="presParOf" srcId="{483AF94E-8377-42CB-A019-DFF96E7C9E41}" destId="{3DE0F960-375D-4ED6-9E11-1B8BB8D3C09F}" srcOrd="2" destOrd="0" presId="urn:microsoft.com/office/officeart/2005/8/layout/vList2"/>
    <dgm:cxn modelId="{257F7D57-3690-4D02-82B0-36D7D3D6C12B}" type="presParOf" srcId="{483AF94E-8377-42CB-A019-DFF96E7C9E41}" destId="{5793CE19-8B1D-4997-927D-E09B1595B3F9}" srcOrd="3" destOrd="0" presId="urn:microsoft.com/office/officeart/2005/8/layout/vList2"/>
    <dgm:cxn modelId="{57E1B5C0-0F68-450D-A9AC-3CA345B1DAE2}" type="presParOf" srcId="{483AF94E-8377-42CB-A019-DFF96E7C9E41}" destId="{9188A769-930D-40FA-8C5B-05E59F908954}" srcOrd="4" destOrd="0" presId="urn:microsoft.com/office/officeart/2005/8/layout/vList2"/>
    <dgm:cxn modelId="{788B0F00-1E36-47BA-B9AB-F9A0DCB4AB1F}" type="presParOf" srcId="{483AF94E-8377-42CB-A019-DFF96E7C9E41}" destId="{7224B1AD-9B3F-4B65-976D-6DF3C24E370F}" srcOrd="5" destOrd="0" presId="urn:microsoft.com/office/officeart/2005/8/layout/vList2"/>
    <dgm:cxn modelId="{EF44ED50-4836-4D33-A616-7691EBE46733}" type="presParOf" srcId="{483AF94E-8377-42CB-A019-DFF96E7C9E41}" destId="{14475C18-F266-4728-B8A1-F87DE0A9645F}" srcOrd="6" destOrd="0" presId="urn:microsoft.com/office/officeart/2005/8/layout/vList2"/>
    <dgm:cxn modelId="{04037C83-AE51-4B9D-BE4F-2BF4EFEB80B2}" type="presParOf" srcId="{483AF94E-8377-42CB-A019-DFF96E7C9E41}" destId="{5402820E-E059-41B6-8FC6-443C903E7537}" srcOrd="7" destOrd="0" presId="urn:microsoft.com/office/officeart/2005/8/layout/vList2"/>
    <dgm:cxn modelId="{4A9CDB87-F2D0-4270-BC46-DEA99DAF7FE9}" type="presParOf" srcId="{483AF94E-8377-42CB-A019-DFF96E7C9E41}" destId="{CA85ACC1-9B3F-45A0-9C62-4BB88AFB22C7}" srcOrd="8" destOrd="0" presId="urn:microsoft.com/office/officeart/2005/8/layout/vList2"/>
    <dgm:cxn modelId="{189AF635-D48F-48CF-BBC9-26499F186D1B}" type="presParOf" srcId="{483AF94E-8377-42CB-A019-DFF96E7C9E41}" destId="{CE1B6FCB-4798-46C2-A4AB-4FA64B7F0C10}" srcOrd="9" destOrd="0" presId="urn:microsoft.com/office/officeart/2005/8/layout/vList2"/>
    <dgm:cxn modelId="{40CF1579-B678-446B-B9F1-B0287F0F8274}" type="presParOf" srcId="{483AF94E-8377-42CB-A019-DFF96E7C9E41}" destId="{932FAC8D-2E0E-450E-9161-DA9F12113DB2}" srcOrd="10" destOrd="0" presId="urn:microsoft.com/office/officeart/2005/8/layout/vList2"/>
    <dgm:cxn modelId="{E56F2222-E959-471B-972D-69239A24227A}" type="presParOf" srcId="{483AF94E-8377-42CB-A019-DFF96E7C9E41}" destId="{4AD5C3DB-3C00-4B4A-A0F4-B85CBAD8DDF9}" srcOrd="11" destOrd="0" presId="urn:microsoft.com/office/officeart/2005/8/layout/vList2"/>
    <dgm:cxn modelId="{78BDB6DA-C0F7-4888-A230-5C8386C49972}" type="presParOf" srcId="{483AF94E-8377-42CB-A019-DFF96E7C9E41}" destId="{9C3A30BB-87E2-4365-843F-9910D5D8FC7A}" srcOrd="12" destOrd="0" presId="urn:microsoft.com/office/officeart/2005/8/layout/vList2"/>
    <dgm:cxn modelId="{6089FF2B-768A-4E8E-B28A-B227AB322E9B}" type="presParOf" srcId="{483AF94E-8377-42CB-A019-DFF96E7C9E41}" destId="{4A4485E4-ED0C-4ACE-84C0-CBCE40F9490B}" srcOrd="13" destOrd="0" presId="urn:microsoft.com/office/officeart/2005/8/layout/vList2"/>
    <dgm:cxn modelId="{04F3F200-38C5-422E-A3E7-0D3676EB0CDF}" type="presParOf" srcId="{483AF94E-8377-42CB-A019-DFF96E7C9E41}" destId="{75D261F6-D5E8-4093-A168-EDD7BB4393AC}" srcOrd="14" destOrd="0" presId="urn:microsoft.com/office/officeart/2005/8/layout/vList2"/>
    <dgm:cxn modelId="{FEAE89C0-750B-4872-8073-3E837957697A}" type="presParOf" srcId="{483AF94E-8377-42CB-A019-DFF96E7C9E41}" destId="{A230BA90-69E0-45A2-9E57-DFE18876E27F}" srcOrd="1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24056E-2707-4E2A-830D-32F3D2B54B09}" type="doc">
      <dgm:prSet loTypeId="urn:microsoft.com/office/officeart/2005/8/layout/vList2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cs-CZ"/>
        </a:p>
      </dgm:t>
    </dgm:pt>
    <dgm:pt modelId="{7C910224-DC0D-4B1B-90F0-72C7B922F0AF}">
      <dgm:prSet custT="1"/>
      <dgm:spPr/>
      <dgm:t>
        <a:bodyPr/>
        <a:lstStyle/>
        <a:p>
          <a:pPr rtl="0"/>
          <a:r>
            <a:rPr lang="cs-CZ" sz="2000" b="1" dirty="0" smtClean="0"/>
            <a:t>Zpracovatelský průmysl</a:t>
          </a:r>
          <a:r>
            <a:rPr lang="cs-CZ" sz="2200" b="1" dirty="0" smtClean="0"/>
            <a:t>			         27</a:t>
          </a:r>
          <a:r>
            <a:rPr lang="cs-CZ" sz="2000" b="1" dirty="0" smtClean="0"/>
            <a:t> projektů </a:t>
          </a:r>
          <a:endParaRPr lang="cs-CZ" sz="2000" dirty="0"/>
        </a:p>
      </dgm:t>
    </dgm:pt>
    <dgm:pt modelId="{1F97D028-9900-4394-A1D2-304698E2B254}" type="parTrans" cxnId="{14F4A967-5571-428D-8602-2A7188DC77A7}">
      <dgm:prSet/>
      <dgm:spPr/>
      <dgm:t>
        <a:bodyPr/>
        <a:lstStyle/>
        <a:p>
          <a:endParaRPr lang="cs-CZ"/>
        </a:p>
      </dgm:t>
    </dgm:pt>
    <dgm:pt modelId="{67917678-2CFD-415B-9A8E-854C00745D57}" type="sibTrans" cxnId="{14F4A967-5571-428D-8602-2A7188DC77A7}">
      <dgm:prSet/>
      <dgm:spPr/>
      <dgm:t>
        <a:bodyPr/>
        <a:lstStyle/>
        <a:p>
          <a:endParaRPr lang="cs-CZ"/>
        </a:p>
      </dgm:t>
    </dgm:pt>
    <dgm:pt modelId="{95069CA8-AA4A-4E01-9F80-D4FD2F79DDC5}">
      <dgm:prSet custT="1"/>
      <dgm:spPr/>
      <dgm:t>
        <a:bodyPr/>
        <a:lstStyle/>
        <a:p>
          <a:pPr rtl="0"/>
          <a:r>
            <a:rPr lang="cs-CZ" sz="2000" b="1" dirty="0" smtClean="0"/>
            <a:t>Informační a komunikační činnosti		  	3 projekty </a:t>
          </a:r>
          <a:endParaRPr lang="cs-CZ" sz="2000" dirty="0"/>
        </a:p>
      </dgm:t>
    </dgm:pt>
    <dgm:pt modelId="{C4A37D17-89FE-49C8-988E-371B32BE1740}" type="parTrans" cxnId="{F5D5A2FC-2415-402D-82EE-2753AA5F6610}">
      <dgm:prSet/>
      <dgm:spPr/>
      <dgm:t>
        <a:bodyPr/>
        <a:lstStyle/>
        <a:p>
          <a:endParaRPr lang="cs-CZ"/>
        </a:p>
      </dgm:t>
    </dgm:pt>
    <dgm:pt modelId="{0863E595-05CA-4386-91FE-9E140D3938EE}" type="sibTrans" cxnId="{F5D5A2FC-2415-402D-82EE-2753AA5F6610}">
      <dgm:prSet/>
      <dgm:spPr/>
      <dgm:t>
        <a:bodyPr/>
        <a:lstStyle/>
        <a:p>
          <a:endParaRPr lang="cs-CZ"/>
        </a:p>
      </dgm:t>
    </dgm:pt>
    <dgm:pt modelId="{564F88A8-8D4D-4598-ADB6-D3784032E77D}">
      <dgm:prSet custT="1"/>
      <dgm:spPr/>
      <dgm:t>
        <a:bodyPr/>
        <a:lstStyle/>
        <a:p>
          <a:pPr rtl="0"/>
          <a:r>
            <a:rPr lang="cs-CZ" sz="2000" b="1" dirty="0" smtClean="0"/>
            <a:t>Zásobování vodou; činnosti související s odpadními vodami, odpady a sanacemi 				            2 projekty</a:t>
          </a:r>
          <a:endParaRPr lang="cs-CZ" sz="2000" dirty="0"/>
        </a:p>
      </dgm:t>
    </dgm:pt>
    <dgm:pt modelId="{D1AA2F8E-5F78-4227-8EC8-B424CF007735}" type="sibTrans" cxnId="{0E88930F-7094-4D5B-AE21-C84C227AC980}">
      <dgm:prSet/>
      <dgm:spPr/>
      <dgm:t>
        <a:bodyPr/>
        <a:lstStyle/>
        <a:p>
          <a:endParaRPr lang="cs-CZ"/>
        </a:p>
      </dgm:t>
    </dgm:pt>
    <dgm:pt modelId="{76CAFDBD-A9C4-4555-AB8A-8355E8635C82}" type="parTrans" cxnId="{0E88930F-7094-4D5B-AE21-C84C227AC980}">
      <dgm:prSet/>
      <dgm:spPr/>
      <dgm:t>
        <a:bodyPr/>
        <a:lstStyle/>
        <a:p>
          <a:endParaRPr lang="cs-CZ"/>
        </a:p>
      </dgm:t>
    </dgm:pt>
    <dgm:pt modelId="{D5C2EE6F-483C-4D2C-9FAF-5552DBEA24BC}">
      <dgm:prSet custT="1"/>
      <dgm:spPr/>
      <dgm:t>
        <a:bodyPr/>
        <a:lstStyle/>
        <a:p>
          <a:pPr rtl="0"/>
          <a:r>
            <a:rPr lang="cs-CZ" sz="2000" b="1" dirty="0" smtClean="0"/>
            <a:t>Stavebnictví                                                                  6 projektů</a:t>
          </a:r>
          <a:endParaRPr lang="cs-CZ" sz="2000" dirty="0"/>
        </a:p>
      </dgm:t>
    </dgm:pt>
    <dgm:pt modelId="{E0891795-623A-405D-9AD1-0A2FE4F9AC5C}" type="sibTrans" cxnId="{4C9F15D2-B2FD-49BC-823E-C2ABA15507F7}">
      <dgm:prSet/>
      <dgm:spPr/>
      <dgm:t>
        <a:bodyPr/>
        <a:lstStyle/>
        <a:p>
          <a:endParaRPr lang="cs-CZ"/>
        </a:p>
      </dgm:t>
    </dgm:pt>
    <dgm:pt modelId="{3C1772FC-A26D-40EF-834D-7CC438A08970}" type="parTrans" cxnId="{4C9F15D2-B2FD-49BC-823E-C2ABA15507F7}">
      <dgm:prSet/>
      <dgm:spPr/>
      <dgm:t>
        <a:bodyPr/>
        <a:lstStyle/>
        <a:p>
          <a:endParaRPr lang="cs-CZ"/>
        </a:p>
      </dgm:t>
    </dgm:pt>
    <dgm:pt modelId="{1DAB7361-5407-47EB-A44D-897033486D17}" type="pres">
      <dgm:prSet presAssocID="{8224056E-2707-4E2A-830D-32F3D2B54B0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E7424E2-40F8-4F65-8CFC-2330B2E05FA9}" type="pres">
      <dgm:prSet presAssocID="{7C910224-DC0D-4B1B-90F0-72C7B922F0AF}" presName="parentText" presStyleLbl="node1" presStyleIdx="0" presStyleCnt="4" custLinFactY="-4841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D80BA20-CA66-4AB6-B7BC-B068CB2A76AE}" type="pres">
      <dgm:prSet presAssocID="{67917678-2CFD-415B-9A8E-854C00745D57}" presName="spacer" presStyleCnt="0"/>
      <dgm:spPr/>
      <dgm:t>
        <a:bodyPr/>
        <a:lstStyle/>
        <a:p>
          <a:endParaRPr lang="cs-CZ"/>
        </a:p>
      </dgm:t>
    </dgm:pt>
    <dgm:pt modelId="{3706CAA9-9993-4353-8AFF-1921F983366C}" type="pres">
      <dgm:prSet presAssocID="{D5C2EE6F-483C-4D2C-9FAF-5552DBEA24BC}" presName="parentText" presStyleLbl="node1" presStyleIdx="1" presStyleCnt="4" custLinFactY="-192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D5B04AE-20E7-4D9A-BFCC-00AF55D5DEA8}" type="pres">
      <dgm:prSet presAssocID="{E0891795-623A-405D-9AD1-0A2FE4F9AC5C}" presName="spacer" presStyleCnt="0"/>
      <dgm:spPr/>
      <dgm:t>
        <a:bodyPr/>
        <a:lstStyle/>
        <a:p>
          <a:endParaRPr lang="cs-CZ"/>
        </a:p>
      </dgm:t>
    </dgm:pt>
    <dgm:pt modelId="{8416F2CA-E4D9-46D8-93C1-75129ACC951C}" type="pres">
      <dgm:prSet presAssocID="{95069CA8-AA4A-4E01-9F80-D4FD2F79DDC5}" presName="parentText" presStyleLbl="node1" presStyleIdx="2" presStyleCnt="4" custScaleY="100852" custLinFactY="-16968" custLinFactNeighborX="-85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41B872C-C6E9-4A4A-B930-C74B8B460895}" type="pres">
      <dgm:prSet presAssocID="{0863E595-05CA-4386-91FE-9E140D3938EE}" presName="spacer" presStyleCnt="0"/>
      <dgm:spPr/>
      <dgm:t>
        <a:bodyPr/>
        <a:lstStyle/>
        <a:p>
          <a:endParaRPr lang="cs-CZ"/>
        </a:p>
      </dgm:t>
    </dgm:pt>
    <dgm:pt modelId="{825687EB-9347-4CBF-807D-158B90442B29}" type="pres">
      <dgm:prSet presAssocID="{564F88A8-8D4D-4598-ADB6-D3784032E77D}" presName="parentText" presStyleLbl="node1" presStyleIdx="3" presStyleCnt="4" custLinFactY="-3285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11B174B-BDEB-46C6-89A6-1918C49703E2}" type="presOf" srcId="{95069CA8-AA4A-4E01-9F80-D4FD2F79DDC5}" destId="{8416F2CA-E4D9-46D8-93C1-75129ACC951C}" srcOrd="0" destOrd="0" presId="urn:microsoft.com/office/officeart/2005/8/layout/vList2"/>
    <dgm:cxn modelId="{4075C46E-5AFD-4FC3-BB92-A73729CDB9A2}" type="presOf" srcId="{7C910224-DC0D-4B1B-90F0-72C7B922F0AF}" destId="{4E7424E2-40F8-4F65-8CFC-2330B2E05FA9}" srcOrd="0" destOrd="0" presId="urn:microsoft.com/office/officeart/2005/8/layout/vList2"/>
    <dgm:cxn modelId="{0E88930F-7094-4D5B-AE21-C84C227AC980}" srcId="{8224056E-2707-4E2A-830D-32F3D2B54B09}" destId="{564F88A8-8D4D-4598-ADB6-D3784032E77D}" srcOrd="3" destOrd="0" parTransId="{76CAFDBD-A9C4-4555-AB8A-8355E8635C82}" sibTransId="{D1AA2F8E-5F78-4227-8EC8-B424CF007735}"/>
    <dgm:cxn modelId="{4C9F15D2-B2FD-49BC-823E-C2ABA15507F7}" srcId="{8224056E-2707-4E2A-830D-32F3D2B54B09}" destId="{D5C2EE6F-483C-4D2C-9FAF-5552DBEA24BC}" srcOrd="1" destOrd="0" parTransId="{3C1772FC-A26D-40EF-834D-7CC438A08970}" sibTransId="{E0891795-623A-405D-9AD1-0A2FE4F9AC5C}"/>
    <dgm:cxn modelId="{2A4010E1-02AD-41B1-A2FC-180EC5E5006B}" type="presOf" srcId="{D5C2EE6F-483C-4D2C-9FAF-5552DBEA24BC}" destId="{3706CAA9-9993-4353-8AFF-1921F983366C}" srcOrd="0" destOrd="0" presId="urn:microsoft.com/office/officeart/2005/8/layout/vList2"/>
    <dgm:cxn modelId="{F5D5A2FC-2415-402D-82EE-2753AA5F6610}" srcId="{8224056E-2707-4E2A-830D-32F3D2B54B09}" destId="{95069CA8-AA4A-4E01-9F80-D4FD2F79DDC5}" srcOrd="2" destOrd="0" parTransId="{C4A37D17-89FE-49C8-988E-371B32BE1740}" sibTransId="{0863E595-05CA-4386-91FE-9E140D3938EE}"/>
    <dgm:cxn modelId="{14F4A967-5571-428D-8602-2A7188DC77A7}" srcId="{8224056E-2707-4E2A-830D-32F3D2B54B09}" destId="{7C910224-DC0D-4B1B-90F0-72C7B922F0AF}" srcOrd="0" destOrd="0" parTransId="{1F97D028-9900-4394-A1D2-304698E2B254}" sibTransId="{67917678-2CFD-415B-9A8E-854C00745D57}"/>
    <dgm:cxn modelId="{6ED84F7B-6BEA-4878-BD07-FDC3376CED0C}" type="presOf" srcId="{564F88A8-8D4D-4598-ADB6-D3784032E77D}" destId="{825687EB-9347-4CBF-807D-158B90442B29}" srcOrd="0" destOrd="0" presId="urn:microsoft.com/office/officeart/2005/8/layout/vList2"/>
    <dgm:cxn modelId="{FB74AF33-3908-4446-B7E3-88AC110472FC}" type="presOf" srcId="{8224056E-2707-4E2A-830D-32F3D2B54B09}" destId="{1DAB7361-5407-47EB-A44D-897033486D17}" srcOrd="0" destOrd="0" presId="urn:microsoft.com/office/officeart/2005/8/layout/vList2"/>
    <dgm:cxn modelId="{94D7A1F6-B7E2-44BF-9EF1-C0295385CB46}" type="presParOf" srcId="{1DAB7361-5407-47EB-A44D-897033486D17}" destId="{4E7424E2-40F8-4F65-8CFC-2330B2E05FA9}" srcOrd="0" destOrd="0" presId="urn:microsoft.com/office/officeart/2005/8/layout/vList2"/>
    <dgm:cxn modelId="{B36D1769-D331-4047-87A2-9D12700335BD}" type="presParOf" srcId="{1DAB7361-5407-47EB-A44D-897033486D17}" destId="{8D80BA20-CA66-4AB6-B7BC-B068CB2A76AE}" srcOrd="1" destOrd="0" presId="urn:microsoft.com/office/officeart/2005/8/layout/vList2"/>
    <dgm:cxn modelId="{600875B3-1B00-4469-B7C1-58B8E6D24EE9}" type="presParOf" srcId="{1DAB7361-5407-47EB-A44D-897033486D17}" destId="{3706CAA9-9993-4353-8AFF-1921F983366C}" srcOrd="2" destOrd="0" presId="urn:microsoft.com/office/officeart/2005/8/layout/vList2"/>
    <dgm:cxn modelId="{1DA831C7-C962-4078-9B19-2AD03CADB6A1}" type="presParOf" srcId="{1DAB7361-5407-47EB-A44D-897033486D17}" destId="{3D5B04AE-20E7-4D9A-BFCC-00AF55D5DEA8}" srcOrd="3" destOrd="0" presId="urn:microsoft.com/office/officeart/2005/8/layout/vList2"/>
    <dgm:cxn modelId="{773C9EF9-1E8B-49A9-82E9-8987D36B8E6F}" type="presParOf" srcId="{1DAB7361-5407-47EB-A44D-897033486D17}" destId="{8416F2CA-E4D9-46D8-93C1-75129ACC951C}" srcOrd="4" destOrd="0" presId="urn:microsoft.com/office/officeart/2005/8/layout/vList2"/>
    <dgm:cxn modelId="{698F7719-90AA-42CF-BB2B-D119315AC356}" type="presParOf" srcId="{1DAB7361-5407-47EB-A44D-897033486D17}" destId="{E41B872C-C6E9-4A4A-B930-C74B8B460895}" srcOrd="5" destOrd="0" presId="urn:microsoft.com/office/officeart/2005/8/layout/vList2"/>
    <dgm:cxn modelId="{81B809E4-099E-43E1-A496-4952A63EB23F}" type="presParOf" srcId="{1DAB7361-5407-47EB-A44D-897033486D17}" destId="{825687EB-9347-4CBF-807D-158B90442B2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17820D-EB2F-4613-9657-826688AC2787}">
      <dsp:nvSpPr>
        <dsp:cNvPr id="0" name=""/>
        <dsp:cNvSpPr/>
      </dsp:nvSpPr>
      <dsp:spPr>
        <a:xfrm>
          <a:off x="0" y="91547"/>
          <a:ext cx="8424862" cy="46800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err="1" smtClean="0">
              <a:solidFill>
                <a:srgbClr val="FF0000"/>
              </a:solidFill>
            </a:rPr>
            <a:t>VaV</a:t>
          </a:r>
          <a:r>
            <a:rPr lang="cs-CZ" sz="2000" b="1" kern="1200" dirty="0" smtClean="0">
              <a:solidFill>
                <a:srgbClr val="FF0000"/>
              </a:solidFill>
            </a:rPr>
            <a:t> instituce a zrealizované inovační projekty: </a:t>
          </a:r>
          <a:endParaRPr lang="cs-CZ" sz="2000" kern="1200" dirty="0">
            <a:solidFill>
              <a:srgbClr val="FF0000"/>
            </a:solidFill>
          </a:endParaRPr>
        </a:p>
      </dsp:txBody>
      <dsp:txXfrm>
        <a:off x="22846" y="114393"/>
        <a:ext cx="8379170" cy="422308"/>
      </dsp:txXfrm>
    </dsp:sp>
    <dsp:sp modelId="{3DE0F960-375D-4ED6-9E11-1B8BB8D3C09F}">
      <dsp:nvSpPr>
        <dsp:cNvPr id="0" name=""/>
        <dsp:cNvSpPr/>
      </dsp:nvSpPr>
      <dsp:spPr>
        <a:xfrm>
          <a:off x="0" y="617147"/>
          <a:ext cx="8424862" cy="46800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5714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Vysoké učení technické v Brně	          16 projektů</a:t>
          </a:r>
          <a:endParaRPr lang="cs-CZ" sz="2000" kern="1200" dirty="0"/>
        </a:p>
      </dsp:txBody>
      <dsp:txXfrm>
        <a:off x="22846" y="639993"/>
        <a:ext cx="8379170" cy="422308"/>
      </dsp:txXfrm>
    </dsp:sp>
    <dsp:sp modelId="{9188A769-930D-40FA-8C5B-05E59F908954}">
      <dsp:nvSpPr>
        <dsp:cNvPr id="0" name=""/>
        <dsp:cNvSpPr/>
      </dsp:nvSpPr>
      <dsp:spPr>
        <a:xfrm>
          <a:off x="0" y="1142747"/>
          <a:ext cx="8424862" cy="46800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11429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Univerzita Palackého v Olomouci		8 projektů</a:t>
          </a:r>
          <a:endParaRPr lang="cs-CZ" sz="2000" kern="1200" dirty="0"/>
        </a:p>
      </dsp:txBody>
      <dsp:txXfrm>
        <a:off x="22846" y="1165593"/>
        <a:ext cx="8379170" cy="422308"/>
      </dsp:txXfrm>
    </dsp:sp>
    <dsp:sp modelId="{14475C18-F266-4728-B8A1-F87DE0A9645F}">
      <dsp:nvSpPr>
        <dsp:cNvPr id="0" name=""/>
        <dsp:cNvSpPr/>
      </dsp:nvSpPr>
      <dsp:spPr>
        <a:xfrm>
          <a:off x="0" y="1668347"/>
          <a:ext cx="8424862" cy="46800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17143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Univerzita Tomáše Bati ve Zlíně		4 projekty</a:t>
          </a:r>
          <a:endParaRPr lang="cs-CZ" sz="2000" kern="1200" dirty="0"/>
        </a:p>
      </dsp:txBody>
      <dsp:txXfrm>
        <a:off x="22846" y="1691193"/>
        <a:ext cx="8379170" cy="422308"/>
      </dsp:txXfrm>
    </dsp:sp>
    <dsp:sp modelId="{CA85ACC1-9B3F-45A0-9C62-4BB88AFB22C7}">
      <dsp:nvSpPr>
        <dsp:cNvPr id="0" name=""/>
        <dsp:cNvSpPr/>
      </dsp:nvSpPr>
      <dsp:spPr>
        <a:xfrm>
          <a:off x="0" y="2193947"/>
          <a:ext cx="8424862" cy="46800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22857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VŠB</a:t>
          </a:r>
          <a:r>
            <a:rPr lang="x-none" sz="2000" b="1" kern="1200" smtClean="0"/>
            <a:t>-Technická univerzita Ostrava</a:t>
          </a:r>
          <a:r>
            <a:rPr lang="cs-CZ" sz="2000" b="1" kern="1200" dirty="0" smtClean="0"/>
            <a:t>		4 projekty</a:t>
          </a:r>
          <a:endParaRPr lang="cs-CZ" sz="2000" kern="1200" dirty="0"/>
        </a:p>
      </dsp:txBody>
      <dsp:txXfrm>
        <a:off x="22846" y="2216793"/>
        <a:ext cx="8379170" cy="422308"/>
      </dsp:txXfrm>
    </dsp:sp>
    <dsp:sp modelId="{932FAC8D-2E0E-450E-9161-DA9F12113DB2}">
      <dsp:nvSpPr>
        <dsp:cNvPr id="0" name=""/>
        <dsp:cNvSpPr/>
      </dsp:nvSpPr>
      <dsp:spPr>
        <a:xfrm>
          <a:off x="0" y="2719547"/>
          <a:ext cx="8424862" cy="46800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28571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Mendelova univerzita				3 projekty</a:t>
          </a:r>
          <a:endParaRPr lang="cs-CZ" sz="2000" kern="1200" dirty="0"/>
        </a:p>
      </dsp:txBody>
      <dsp:txXfrm>
        <a:off x="22846" y="2742393"/>
        <a:ext cx="8379170" cy="422308"/>
      </dsp:txXfrm>
    </dsp:sp>
    <dsp:sp modelId="{9C3A30BB-87E2-4365-843F-9910D5D8FC7A}">
      <dsp:nvSpPr>
        <dsp:cNvPr id="0" name=""/>
        <dsp:cNvSpPr/>
      </dsp:nvSpPr>
      <dsp:spPr>
        <a:xfrm>
          <a:off x="0" y="3245147"/>
          <a:ext cx="8424862" cy="46800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34286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000" b="1" kern="1200" smtClean="0"/>
            <a:t>České vysoké učení technické v Praze</a:t>
          </a:r>
          <a:r>
            <a:rPr lang="cs-CZ" sz="2000" b="1" kern="1200" dirty="0" smtClean="0"/>
            <a:t>	2 projekty</a:t>
          </a:r>
          <a:r>
            <a:rPr lang="x-none" sz="2000" b="1" kern="1200" smtClean="0"/>
            <a:t> </a:t>
          </a:r>
          <a:endParaRPr lang="cs-CZ" sz="2000" kern="1200" dirty="0"/>
        </a:p>
      </dsp:txBody>
      <dsp:txXfrm>
        <a:off x="22846" y="3267993"/>
        <a:ext cx="8379170" cy="422308"/>
      </dsp:txXfrm>
    </dsp:sp>
    <dsp:sp modelId="{75D261F6-D5E8-4093-A168-EDD7BB4393AC}">
      <dsp:nvSpPr>
        <dsp:cNvPr id="0" name=""/>
        <dsp:cNvSpPr/>
      </dsp:nvSpPr>
      <dsp:spPr>
        <a:xfrm>
          <a:off x="0" y="3770747"/>
          <a:ext cx="8424862" cy="46800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000" b="1" kern="1200" smtClean="0"/>
            <a:t>Masarykova univerzita Brno</a:t>
          </a:r>
          <a:r>
            <a:rPr lang="cs-CZ" sz="2000" b="1" kern="1200" dirty="0" smtClean="0"/>
            <a:t>			1 projekt</a:t>
          </a:r>
          <a:r>
            <a:rPr lang="x-none" sz="2000" b="1" kern="1200" smtClean="0"/>
            <a:t> </a:t>
          </a:r>
          <a:endParaRPr lang="cs-CZ" sz="2000" kern="1200" dirty="0"/>
        </a:p>
      </dsp:txBody>
      <dsp:txXfrm>
        <a:off x="22846" y="3793593"/>
        <a:ext cx="8379170" cy="422308"/>
      </dsp:txXfrm>
    </dsp:sp>
    <dsp:sp modelId="{A230BA90-69E0-45A2-9E57-DFE18876E27F}">
      <dsp:nvSpPr>
        <dsp:cNvPr id="0" name=""/>
        <dsp:cNvSpPr/>
      </dsp:nvSpPr>
      <dsp:spPr>
        <a:xfrm>
          <a:off x="0" y="4104454"/>
          <a:ext cx="8424862" cy="33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489" tIns="25400" rIns="142240" bIns="2540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cs-CZ" sz="1600" kern="1200"/>
        </a:p>
      </dsp:txBody>
      <dsp:txXfrm>
        <a:off x="0" y="4104454"/>
        <a:ext cx="8424862" cy="3312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7424E2-40F8-4F65-8CFC-2330B2E05FA9}">
      <dsp:nvSpPr>
        <dsp:cNvPr id="0" name=""/>
        <dsp:cNvSpPr/>
      </dsp:nvSpPr>
      <dsp:spPr>
        <a:xfrm>
          <a:off x="0" y="0"/>
          <a:ext cx="8424936" cy="86112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Zpracovatelský průmysl</a:t>
          </a:r>
          <a:r>
            <a:rPr lang="cs-CZ" sz="2200" b="1" kern="1200" dirty="0" smtClean="0"/>
            <a:t>			         27</a:t>
          </a:r>
          <a:r>
            <a:rPr lang="cs-CZ" sz="2000" b="1" kern="1200" dirty="0" smtClean="0"/>
            <a:t> projektů </a:t>
          </a:r>
          <a:endParaRPr lang="cs-CZ" sz="2000" kern="1200" dirty="0"/>
        </a:p>
      </dsp:txBody>
      <dsp:txXfrm>
        <a:off x="42036" y="42036"/>
        <a:ext cx="8340864" cy="777048"/>
      </dsp:txXfrm>
    </dsp:sp>
    <dsp:sp modelId="{3706CAA9-9993-4353-8AFF-1921F983366C}">
      <dsp:nvSpPr>
        <dsp:cNvPr id="0" name=""/>
        <dsp:cNvSpPr/>
      </dsp:nvSpPr>
      <dsp:spPr>
        <a:xfrm>
          <a:off x="0" y="864096"/>
          <a:ext cx="8424936" cy="86112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13333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Stavebnictví                                                                  6 projektů</a:t>
          </a:r>
          <a:endParaRPr lang="cs-CZ" sz="2000" kern="1200" dirty="0"/>
        </a:p>
      </dsp:txBody>
      <dsp:txXfrm>
        <a:off x="42036" y="906132"/>
        <a:ext cx="8340864" cy="777048"/>
      </dsp:txXfrm>
    </dsp:sp>
    <dsp:sp modelId="{8416F2CA-E4D9-46D8-93C1-75129ACC951C}">
      <dsp:nvSpPr>
        <dsp:cNvPr id="0" name=""/>
        <dsp:cNvSpPr/>
      </dsp:nvSpPr>
      <dsp:spPr>
        <a:xfrm>
          <a:off x="0" y="1728192"/>
          <a:ext cx="8424936" cy="868456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26667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Informační a komunikační činnosti		  	3 projekty </a:t>
          </a:r>
          <a:endParaRPr lang="cs-CZ" sz="2000" kern="1200" dirty="0"/>
        </a:p>
      </dsp:txBody>
      <dsp:txXfrm>
        <a:off x="42395" y="1770587"/>
        <a:ext cx="8340146" cy="783666"/>
      </dsp:txXfrm>
    </dsp:sp>
    <dsp:sp modelId="{825687EB-9347-4CBF-807D-158B90442B29}">
      <dsp:nvSpPr>
        <dsp:cNvPr id="0" name=""/>
        <dsp:cNvSpPr/>
      </dsp:nvSpPr>
      <dsp:spPr>
        <a:xfrm>
          <a:off x="0" y="2592288"/>
          <a:ext cx="8424936" cy="86112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Zásobování vodou; činnosti související s odpadními vodami, odpady a sanacemi 				            2 projekty</a:t>
          </a:r>
          <a:endParaRPr lang="cs-CZ" sz="2000" kern="1200" dirty="0"/>
        </a:p>
      </dsp:txBody>
      <dsp:txXfrm>
        <a:off x="42036" y="2634324"/>
        <a:ext cx="8340864" cy="7770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887186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4" tIns="45697" rIns="91394" bIns="4569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4013" y="1"/>
            <a:ext cx="2887186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4" tIns="45697" rIns="91394" bIns="4569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28583"/>
            <a:ext cx="2887186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4" tIns="45697" rIns="91394" bIns="4569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4013" y="9428583"/>
            <a:ext cx="2887186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4" tIns="45697" rIns="91394" bIns="4569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18500F9-A1A1-4A25-AF36-5EC87750193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755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6499" cy="496809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4654" y="1"/>
            <a:ext cx="2886499" cy="496809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E5A7E390-B0AC-4F80-AFE1-DF25C7348679}" type="datetimeFigureOut">
              <a:rPr lang="cs-CZ" smtClean="0"/>
              <a:t>16.6.2014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4" tIns="45697" rIns="91394" bIns="45697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115" y="4715711"/>
            <a:ext cx="5330508" cy="4466511"/>
          </a:xfrm>
          <a:prstGeom prst="rect">
            <a:avLst/>
          </a:prstGeom>
        </p:spPr>
        <p:txBody>
          <a:bodyPr vert="horz" lIns="91394" tIns="45697" rIns="91394" bIns="45697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243"/>
            <a:ext cx="2886499" cy="496809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4654" y="9428243"/>
            <a:ext cx="2886499" cy="496809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0C99E8E9-9BF9-4184-824A-8193EFF7B1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878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9E8E9-9BF9-4184-824A-8193EFF7B176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28469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9E8E9-9BF9-4184-824A-8193EFF7B176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36127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9E8E9-9BF9-4184-824A-8193EFF7B176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90637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9E8E9-9BF9-4184-824A-8193EFF7B176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33578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9E8E9-9BF9-4184-824A-8193EFF7B176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98207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9E8E9-9BF9-4184-824A-8193EFF7B176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7257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  <a:p>
            <a:endParaRPr lang="cs-CZ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9E8E9-9BF9-4184-824A-8193EFF7B176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21354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9E8E9-9BF9-4184-824A-8193EFF7B176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07905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9E8E9-9BF9-4184-824A-8193EFF7B176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63451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9E8E9-9BF9-4184-824A-8193EFF7B176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7405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9E8E9-9BF9-4184-824A-8193EFF7B176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229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9E8E9-9BF9-4184-824A-8193EFF7B176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30312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9E8E9-9BF9-4184-824A-8193EFF7B176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97857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9E8E9-9BF9-4184-824A-8193EFF7B176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31366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9E8E9-9BF9-4184-824A-8193EFF7B176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83457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9E8E9-9BF9-4184-824A-8193EFF7B176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05438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9E8E9-9BF9-4184-824A-8193EFF7B176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922765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9E8E9-9BF9-4184-824A-8193EFF7B176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86160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9E8E9-9BF9-4184-824A-8193EFF7B176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32247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9E8E9-9BF9-4184-824A-8193EFF7B176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744674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9E8E9-9BF9-4184-824A-8193EFF7B176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375079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9E8E9-9BF9-4184-824A-8193EFF7B176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9772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9E8E9-9BF9-4184-824A-8193EFF7B176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974641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9E8E9-9BF9-4184-824A-8193EFF7B176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285567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9E8E9-9BF9-4184-824A-8193EFF7B176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034205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9E8E9-9BF9-4184-824A-8193EFF7B176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696717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9E8E9-9BF9-4184-824A-8193EFF7B176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9079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9E8E9-9BF9-4184-824A-8193EFF7B176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052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9E8E9-9BF9-4184-824A-8193EFF7B176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787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9E8E9-9BF9-4184-824A-8193EFF7B176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15625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9E8E9-9BF9-4184-824A-8193EFF7B176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30823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9E8E9-9BF9-4184-824A-8193EFF7B176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2703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9E8E9-9BF9-4184-824A-8193EFF7B176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2599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06675"/>
            <a:ext cx="7772400" cy="1470025"/>
          </a:xfrm>
        </p:spPr>
        <p:txBody>
          <a:bodyPr/>
          <a:lstStyle>
            <a:lvl1pPr>
              <a:defRPr>
                <a:solidFill>
                  <a:srgbClr val="33339A"/>
                </a:solidFill>
              </a:defRPr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92600"/>
            <a:ext cx="6400800" cy="1346200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rgbClr val="33339A"/>
                </a:solidFill>
              </a:defRPr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2FC3D6-47F9-4966-88AB-9B9ECBA57A8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2099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29413" y="115888"/>
            <a:ext cx="2090737" cy="60102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5888"/>
            <a:ext cx="6119813" cy="60102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7B7FA-1170-469A-8735-A307AD05109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796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22AA98-61CD-4DAD-8CC4-5A2698D788E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123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C3B8B6-0097-45E8-AB2C-9CA487362C6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6886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105275" cy="4568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14875" y="1557338"/>
            <a:ext cx="4105275" cy="4568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50FA2-1B58-4157-9E1B-3FF0DAE222B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7154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BBC60A-82A1-4F74-9D33-D415579EC25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086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B7FE01-C86A-47BE-987A-F094436EF98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876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179052-5532-4939-8EE0-10525285F56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49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8EE02-8FA2-4EFB-B814-9215BA02D65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0376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5B7CA-04BC-4B5F-B21E-2CBFD5C3F3B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811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14563" y="115888"/>
            <a:ext cx="46815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362950" cy="456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25738" y="63373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3994"/>
                </a:solidFill>
              </a:defRPr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075" y="6337300"/>
            <a:ext cx="3327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3994"/>
                </a:solidFill>
              </a:defRPr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24300" y="63373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3994"/>
                </a:solidFill>
              </a:defRPr>
            </a:lvl1pPr>
          </a:lstStyle>
          <a:p>
            <a:fld id="{4B3508B6-622E-443B-849D-AE824FB860E6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rgbClr val="003994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rgbClr val="003994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rgbClr val="003994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rgbClr val="003994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rgbClr val="003994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3994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3994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3994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3994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rgbClr val="FF99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rgbClr val="003994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003994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b="1">
          <a:solidFill>
            <a:srgbClr val="003994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994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994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994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994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994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584" y="3389784"/>
            <a:ext cx="7776864" cy="1119336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Workshop</a:t>
            </a:r>
            <a:br>
              <a:rPr lang="cs-C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„Příklady dobré praxe“</a:t>
            </a:r>
            <a:endParaRPr lang="cs-CZ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4437112"/>
            <a:ext cx="6336704" cy="1512168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Krajský úřad Olomouckého kraje</a:t>
            </a:r>
          </a:p>
          <a:p>
            <a:r>
              <a:rPr lang="cs-CZ" dirty="0" smtClean="0"/>
              <a:t>Jeremenkova 1211/40a, Olomouc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17. 6. 2014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484784"/>
            <a:ext cx="2540000" cy="1905000"/>
          </a:xfrm>
          <a:prstGeom prst="rect">
            <a:avLst/>
          </a:prstGeom>
        </p:spPr>
      </p:pic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76672"/>
            <a:ext cx="113347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Podporované aktivity</a:t>
            </a:r>
            <a:endParaRPr lang="cs-CZ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sz="2200" dirty="0">
                <a:solidFill>
                  <a:srgbClr val="3333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Analýza trhu/marketingová strategie</a:t>
            </a:r>
            <a:r>
              <a:rPr lang="cs-CZ" sz="2200" dirty="0">
                <a:solidFill>
                  <a:srgbClr val="33339A"/>
                </a:solidFill>
              </a:rPr>
              <a:t> </a:t>
            </a:r>
            <a:r>
              <a:rPr lang="cs-CZ" sz="1600" b="0" i="1" dirty="0">
                <a:solidFill>
                  <a:srgbClr val="33339A"/>
                </a:solidFill>
              </a:rPr>
              <a:t>(analýza tržního potenciálu – zpracování strategie efektivního zacílení na stávající a potenciální zákazníky na nový </a:t>
            </a:r>
            <a:r>
              <a:rPr lang="cs-CZ" sz="1600" b="0" i="1" dirty="0" smtClean="0">
                <a:solidFill>
                  <a:srgbClr val="33339A"/>
                </a:solidFill>
              </a:rPr>
              <a:t>výrobek či službu)</a:t>
            </a:r>
            <a:endParaRPr lang="cs-CZ" sz="1600" dirty="0">
              <a:solidFill>
                <a:srgbClr val="33339A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2200" dirty="0">
                <a:solidFill>
                  <a:srgbClr val="3333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Inovační/technologický audit </a:t>
            </a:r>
            <a:r>
              <a:rPr lang="cs-CZ" sz="1600" b="0" i="1" dirty="0">
                <a:solidFill>
                  <a:srgbClr val="33339A"/>
                </a:solidFill>
              </a:rPr>
              <a:t>(identifikace </a:t>
            </a:r>
            <a:r>
              <a:rPr lang="cs-CZ" sz="1600" b="0" i="1" dirty="0" smtClean="0">
                <a:solidFill>
                  <a:srgbClr val="33339A"/>
                </a:solidFill>
              </a:rPr>
              <a:t>technologických potřeb </a:t>
            </a:r>
            <a:r>
              <a:rPr lang="cs-CZ" sz="1600" b="0" i="1" dirty="0">
                <a:solidFill>
                  <a:srgbClr val="33339A"/>
                </a:solidFill>
              </a:rPr>
              <a:t>a možností </a:t>
            </a:r>
            <a:r>
              <a:rPr lang="cs-CZ" sz="1600" b="0" i="1" dirty="0" smtClean="0">
                <a:solidFill>
                  <a:srgbClr val="33339A"/>
                </a:solidFill>
              </a:rPr>
              <a:t>podniku, audit výrobních procesů)</a:t>
            </a:r>
            <a:endParaRPr lang="cs-CZ" sz="1600" dirty="0">
              <a:solidFill>
                <a:srgbClr val="33339A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2200" dirty="0">
                <a:solidFill>
                  <a:srgbClr val="3333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Optimalizace operačních procesů firmy </a:t>
            </a:r>
            <a:r>
              <a:rPr lang="cs-CZ" sz="1600" b="0" i="1" dirty="0">
                <a:solidFill>
                  <a:srgbClr val="33339A"/>
                </a:solidFill>
              </a:rPr>
              <a:t>(</a:t>
            </a:r>
            <a:r>
              <a:rPr lang="cs-CZ" sz="1600" b="0" i="1" dirty="0" smtClean="0">
                <a:solidFill>
                  <a:srgbClr val="33339A"/>
                </a:solidFill>
              </a:rPr>
              <a:t>zefektivnění fungování </a:t>
            </a:r>
            <a:r>
              <a:rPr lang="cs-CZ" sz="1600" b="0" i="1" dirty="0">
                <a:solidFill>
                  <a:srgbClr val="33339A"/>
                </a:solidFill>
              </a:rPr>
              <a:t>organizace a jejich </a:t>
            </a:r>
            <a:r>
              <a:rPr lang="cs-CZ" sz="1600" b="0" i="1" dirty="0" smtClean="0">
                <a:solidFill>
                  <a:srgbClr val="33339A"/>
                </a:solidFill>
              </a:rPr>
              <a:t>procesů, zavedení nové technologie výroby, vypracování simulačního modelu výroby) </a:t>
            </a:r>
          </a:p>
          <a:p>
            <a:pPr>
              <a:buFont typeface="Arial" pitchFamily="34" charset="0"/>
              <a:buChar char="•"/>
            </a:pPr>
            <a:endParaRPr lang="cs-CZ" sz="1600" b="0" i="1" dirty="0">
              <a:solidFill>
                <a:srgbClr val="33339A"/>
              </a:solidFill>
            </a:endParaRPr>
          </a:p>
          <a:p>
            <a:pPr marL="0" indent="0">
              <a:buNone/>
            </a:pPr>
            <a:r>
              <a:rPr lang="cs-CZ" b="0" i="1" dirty="0">
                <a:solidFill>
                  <a:srgbClr val="33339A"/>
                </a:solidFill>
              </a:rPr>
              <a:t>	</a:t>
            </a:r>
            <a:endParaRPr lang="cs-CZ" b="0" i="1" dirty="0" smtClean="0">
              <a:solidFill>
                <a:srgbClr val="33339A"/>
              </a:solidFill>
            </a:endParaRPr>
          </a:p>
          <a:p>
            <a:pPr marL="0" indent="0" algn="ctr">
              <a:buNone/>
            </a:pPr>
            <a:r>
              <a:rPr lang="cs-CZ" i="1" dirty="0" smtClean="0"/>
              <a:t>www.kr-olomoucky.cz/inovace</a:t>
            </a:r>
            <a:endParaRPr lang="cs-CZ" i="1" dirty="0"/>
          </a:p>
          <a:p>
            <a:endParaRPr lang="cs-CZ" dirty="0"/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6632"/>
            <a:ext cx="113347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364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Úspěšnost projektu </a:t>
            </a:r>
            <a:r>
              <a:rPr lang="cs-CZ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Inovační </a:t>
            </a:r>
            <a:r>
              <a:rPr lang="cs-CZ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vouchery v OK –  I. </a:t>
            </a:r>
            <a:r>
              <a:rPr lang="cs-CZ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etapa</a:t>
            </a:r>
            <a:endParaRPr lang="cs-CZ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3339A"/>
                </a:solidFill>
              </a:rPr>
              <a:t>Předloženo </a:t>
            </a:r>
            <a:r>
              <a:rPr lang="cs-CZ" sz="2200" dirty="0">
                <a:solidFill>
                  <a:srgbClr val="33339A"/>
                </a:solidFill>
              </a:rPr>
              <a:t>47 žádostí o inovační voucher; z toho inovační voucher získalo 44 žadatelů (dle monitorovacího indikátoru mělo být dosaženo hodnoty 45</a:t>
            </a:r>
            <a:r>
              <a:rPr lang="cs-CZ" sz="2200" dirty="0" smtClean="0">
                <a:solidFill>
                  <a:srgbClr val="33339A"/>
                </a:solidFill>
              </a:rPr>
              <a:t>).</a:t>
            </a:r>
          </a:p>
          <a:p>
            <a:pPr marL="0" indent="0">
              <a:buNone/>
            </a:pPr>
            <a:r>
              <a:rPr lang="cs-CZ" sz="1800" i="1" dirty="0" smtClean="0">
                <a:solidFill>
                  <a:srgbClr val="33339A"/>
                </a:solidFill>
              </a:rPr>
              <a:t>Pozn.: Během administrativní kontroly vyřazeny 3 žádosti (předmět podnikání nepatřil do seznamu podporovaných oblastí podporovaných). Další 2 podnikatelé odstoupili od Smlouvy k inovačnímu voucheru. Z počtu 42 nositelů inovačního voucheru </a:t>
            </a:r>
            <a:r>
              <a:rPr lang="cs-CZ" sz="1800" i="1" dirty="0">
                <a:solidFill>
                  <a:srgbClr val="3333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38 </a:t>
            </a:r>
            <a:r>
              <a:rPr lang="cs-CZ" sz="1800" i="1" dirty="0" smtClean="0">
                <a:solidFill>
                  <a:srgbClr val="33339A"/>
                </a:solidFill>
              </a:rPr>
              <a:t>zrealizovalo inovační aktivity (se 4 podnikateli odstoupení od smlouvy z důvodu neodevzdání žádosti o proplacení inovačního voucheru).</a:t>
            </a:r>
            <a:endParaRPr lang="cs-CZ" sz="1800" i="1" dirty="0">
              <a:solidFill>
                <a:srgbClr val="33339A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3339A"/>
                </a:solidFill>
              </a:rPr>
              <a:t>Celkem 7 spolupracujících </a:t>
            </a:r>
            <a:r>
              <a:rPr lang="cs-CZ" sz="2200" dirty="0" err="1">
                <a:solidFill>
                  <a:srgbClr val="33339A"/>
                </a:solidFill>
              </a:rPr>
              <a:t>VaV</a:t>
            </a:r>
            <a:r>
              <a:rPr lang="cs-CZ" sz="2200" dirty="0">
                <a:solidFill>
                  <a:srgbClr val="33339A"/>
                </a:solidFill>
              </a:rPr>
              <a:t> institucí z celé ČR (dle monitorovacího indikátoru mělo být dosaženo hodnoty 1).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3339A"/>
                </a:solidFill>
              </a:rPr>
              <a:t>Celkem 38 zrealizovaných inovačních projektů </a:t>
            </a:r>
            <a:r>
              <a:rPr lang="cs-CZ" sz="2200" dirty="0" smtClean="0">
                <a:solidFill>
                  <a:srgbClr val="33339A"/>
                </a:solidFill>
              </a:rPr>
              <a:t>(dle monitorovacího indikátoru mělo být dosaženo 45).</a:t>
            </a:r>
            <a:endParaRPr lang="cs-CZ" sz="2200" dirty="0">
              <a:solidFill>
                <a:srgbClr val="33339A"/>
              </a:solidFill>
            </a:endParaRPr>
          </a:p>
          <a:p>
            <a:endParaRPr lang="cs-CZ" dirty="0"/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6632"/>
            <a:ext cx="113347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18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Odvětvové vymezení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200" dirty="0">
                <a:solidFill>
                  <a:srgbClr val="33339A"/>
                </a:solidFill>
              </a:rPr>
              <a:t>Výstupy spolupráce s využitím inovačního voucheru </a:t>
            </a:r>
            <a:r>
              <a:rPr lang="cs-CZ" sz="2200" dirty="0" smtClean="0">
                <a:solidFill>
                  <a:srgbClr val="33339A"/>
                </a:solidFill>
              </a:rPr>
              <a:t>musely směřovat </a:t>
            </a:r>
            <a:r>
              <a:rPr lang="cs-CZ" sz="2200" dirty="0">
                <a:solidFill>
                  <a:srgbClr val="33339A"/>
                </a:solidFill>
              </a:rPr>
              <a:t>do některého z následujících odvětví: </a:t>
            </a:r>
            <a:endParaRPr lang="cs-CZ" sz="2200" dirty="0" smtClean="0">
              <a:solidFill>
                <a:srgbClr val="33339A"/>
              </a:solidFill>
            </a:endParaRPr>
          </a:p>
          <a:p>
            <a:pPr>
              <a:buNone/>
            </a:pPr>
            <a:endParaRPr lang="cs-CZ" sz="2200" dirty="0">
              <a:solidFill>
                <a:srgbClr val="33339A"/>
              </a:solidFill>
            </a:endParaRPr>
          </a:p>
          <a:p>
            <a:pPr lvl="0" algn="just"/>
            <a:r>
              <a:rPr lang="cs-CZ" sz="2200" dirty="0">
                <a:solidFill>
                  <a:srgbClr val="33339A"/>
                </a:solidFill>
              </a:rPr>
              <a:t>Zpracovatelský průmysl (sekce C, odvětví 10 - 33</a:t>
            </a:r>
            <a:r>
              <a:rPr lang="cs-CZ" sz="2200" dirty="0" smtClean="0">
                <a:solidFill>
                  <a:srgbClr val="33339A"/>
                </a:solidFill>
              </a:rPr>
              <a:t>)</a:t>
            </a:r>
          </a:p>
          <a:p>
            <a:pPr marL="0" lvl="0" indent="0" algn="just">
              <a:buNone/>
            </a:pPr>
            <a:r>
              <a:rPr lang="cs-CZ" sz="1600" i="1" dirty="0" smtClean="0">
                <a:solidFill>
                  <a:srgbClr val="33339A"/>
                </a:solidFill>
              </a:rPr>
              <a:t>(výroba potravinářských výrobků; výroba nápojů; výroba tabákových výrobků; výroba textilií a oděvů; zpracování dřeva, výroba dřevěných, korkových a proutěných výrobků, nábytku; výroba papíru a výrobků z papíru; výroba chemických látek a chemických přípravků; výroba základních farmaceutických výrobků a farmaceut. </a:t>
            </a:r>
            <a:r>
              <a:rPr lang="cs-CZ" sz="1600" i="1" dirty="0">
                <a:solidFill>
                  <a:srgbClr val="33339A"/>
                </a:solidFill>
              </a:rPr>
              <a:t>p</a:t>
            </a:r>
            <a:r>
              <a:rPr lang="cs-CZ" sz="1600" i="1" dirty="0" smtClean="0">
                <a:solidFill>
                  <a:srgbClr val="33339A"/>
                </a:solidFill>
              </a:rPr>
              <a:t>řípravků; výroba pryžových a plastových výrobků; výroba kovových konstrukcí a kovodělných výrobků; výroba počítačů a elektronických a optických přístrojů; výroba elektrických zařízení; výroba motorových vozidel (kromě motocyklů), přívěsů a návěsů; opravy a instalace strojů a zařízení)</a:t>
            </a:r>
            <a:endParaRPr lang="cs-CZ" sz="1600" dirty="0">
              <a:solidFill>
                <a:srgbClr val="33339A"/>
              </a:solidFill>
            </a:endParaRPr>
          </a:p>
          <a:p>
            <a:pPr lvl="0" algn="just"/>
            <a:r>
              <a:rPr lang="cs-CZ" sz="2200" dirty="0">
                <a:solidFill>
                  <a:srgbClr val="33339A"/>
                </a:solidFill>
              </a:rPr>
              <a:t>Výroba a rozvod elektřiny, plynu, tepla a klimatizovaného vzduchu (sekce D, odvětví 35</a:t>
            </a:r>
            <a:r>
              <a:rPr lang="cs-CZ" sz="2200" dirty="0" smtClean="0">
                <a:solidFill>
                  <a:srgbClr val="33339A"/>
                </a:solidFill>
              </a:rPr>
              <a:t>)</a:t>
            </a:r>
          </a:p>
          <a:p>
            <a:pPr marL="0" lvl="0" indent="0" algn="just">
              <a:buNone/>
            </a:pPr>
            <a:r>
              <a:rPr lang="cs-CZ" sz="1600" i="1" dirty="0" smtClean="0">
                <a:solidFill>
                  <a:srgbClr val="33339A"/>
                </a:solidFill>
              </a:rPr>
              <a:t>(výroba, přenos a rozvod elektřiny)</a:t>
            </a:r>
            <a:endParaRPr lang="cs-CZ" sz="1600" i="1" dirty="0">
              <a:solidFill>
                <a:srgbClr val="33339A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094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Odvětvové vymezení</a:t>
            </a:r>
            <a:endParaRPr lang="cs-CZ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cs-CZ" sz="2200" dirty="0" smtClean="0">
                <a:solidFill>
                  <a:srgbClr val="33339A"/>
                </a:solidFill>
              </a:rPr>
              <a:t>Zásobování </a:t>
            </a:r>
            <a:r>
              <a:rPr lang="cs-CZ" sz="2200" dirty="0">
                <a:solidFill>
                  <a:srgbClr val="33339A"/>
                </a:solidFill>
              </a:rPr>
              <a:t>vodou; činnosti související s odpadními vodami, odpady a sanacemi (sekce E, odvětví 36 – 39</a:t>
            </a:r>
            <a:r>
              <a:rPr lang="cs-CZ" sz="2200" dirty="0" smtClean="0">
                <a:solidFill>
                  <a:srgbClr val="33339A"/>
                </a:solidFill>
              </a:rPr>
              <a:t>)</a:t>
            </a:r>
          </a:p>
          <a:p>
            <a:pPr marL="0" lvl="0" indent="0" algn="just">
              <a:buNone/>
            </a:pPr>
            <a:r>
              <a:rPr lang="cs-CZ" sz="1600" i="1" dirty="0" smtClean="0">
                <a:solidFill>
                  <a:srgbClr val="33339A"/>
                </a:solidFill>
              </a:rPr>
              <a:t>(shromažďování, úprava a rozvod vody; činnosti související s odpad. vodami; shromažďování, sběr a odstraňování odpadů, úprava odpadů k dalšímu využití; sanace)</a:t>
            </a:r>
            <a:endParaRPr lang="cs-CZ" sz="1600" i="1" dirty="0">
              <a:solidFill>
                <a:srgbClr val="33339A"/>
              </a:solidFill>
            </a:endParaRPr>
          </a:p>
          <a:p>
            <a:pPr lvl="0" algn="just"/>
            <a:r>
              <a:rPr lang="cs-CZ" sz="2200" dirty="0">
                <a:solidFill>
                  <a:srgbClr val="33339A"/>
                </a:solidFill>
              </a:rPr>
              <a:t>Stavebnictví (sekce F, odvětví 41 – 43</a:t>
            </a:r>
            <a:r>
              <a:rPr lang="cs-CZ" sz="2200" dirty="0" smtClean="0">
                <a:solidFill>
                  <a:srgbClr val="33339A"/>
                </a:solidFill>
              </a:rPr>
              <a:t>)</a:t>
            </a:r>
          </a:p>
          <a:p>
            <a:pPr marL="0" lvl="0" indent="0" algn="just">
              <a:buNone/>
            </a:pPr>
            <a:r>
              <a:rPr lang="cs-CZ" sz="1600" i="1" dirty="0" smtClean="0">
                <a:solidFill>
                  <a:srgbClr val="33339A"/>
                </a:solidFill>
              </a:rPr>
              <a:t>(výstavba budov; inženýrské stavitelství; specializované stavební činnosti)</a:t>
            </a:r>
            <a:endParaRPr lang="cs-CZ" sz="1600" i="1" dirty="0">
              <a:solidFill>
                <a:srgbClr val="33339A"/>
              </a:solidFill>
            </a:endParaRPr>
          </a:p>
          <a:p>
            <a:pPr lvl="0" algn="just"/>
            <a:r>
              <a:rPr lang="cs-CZ" sz="2200" dirty="0" smtClean="0">
                <a:solidFill>
                  <a:srgbClr val="33339A"/>
                </a:solidFill>
              </a:rPr>
              <a:t>Velkoobchod </a:t>
            </a:r>
            <a:r>
              <a:rPr lang="cs-CZ" sz="2200" dirty="0">
                <a:solidFill>
                  <a:srgbClr val="33339A"/>
                </a:solidFill>
              </a:rPr>
              <a:t>a maloobchod; opravy a údržba motorových vozidel (sekce G, odvětví 45 – 47</a:t>
            </a:r>
            <a:r>
              <a:rPr lang="cs-CZ" sz="2200" dirty="0" smtClean="0">
                <a:solidFill>
                  <a:srgbClr val="33339A"/>
                </a:solidFill>
              </a:rPr>
              <a:t>)</a:t>
            </a:r>
          </a:p>
          <a:p>
            <a:pPr marL="0" lvl="0" indent="0" algn="just">
              <a:buNone/>
            </a:pPr>
            <a:r>
              <a:rPr lang="cs-CZ" sz="1600" i="1" dirty="0" smtClean="0">
                <a:solidFill>
                  <a:srgbClr val="33339A"/>
                </a:solidFill>
              </a:rPr>
              <a:t>(velkoobchod a maloobchod kromě motorových vozidel)</a:t>
            </a:r>
            <a:endParaRPr lang="cs-CZ" sz="1600" i="1" dirty="0">
              <a:solidFill>
                <a:srgbClr val="33339A"/>
              </a:solidFill>
            </a:endParaRPr>
          </a:p>
          <a:p>
            <a:pPr lvl="0" algn="just"/>
            <a:r>
              <a:rPr lang="cs-CZ" sz="2200" dirty="0">
                <a:solidFill>
                  <a:srgbClr val="33339A"/>
                </a:solidFill>
              </a:rPr>
              <a:t>Doprava a skladování (sekce H, odvětví 49 – 53</a:t>
            </a:r>
            <a:r>
              <a:rPr lang="cs-CZ" sz="2200" dirty="0" smtClean="0">
                <a:solidFill>
                  <a:srgbClr val="33339A"/>
                </a:solidFill>
              </a:rPr>
              <a:t>)</a:t>
            </a:r>
          </a:p>
          <a:p>
            <a:pPr marL="0" lvl="0" indent="0" algn="just">
              <a:buNone/>
            </a:pPr>
            <a:r>
              <a:rPr lang="cs-CZ" sz="1600" i="1" dirty="0" smtClean="0">
                <a:solidFill>
                  <a:srgbClr val="33339A"/>
                </a:solidFill>
              </a:rPr>
              <a:t>(pozemní a potrubní doprava; vodní a letecká doprava; skladování a vedlejší činnosti v dopravě; poštovní a </a:t>
            </a:r>
            <a:r>
              <a:rPr lang="cs-CZ" sz="1600" i="1" smtClean="0">
                <a:solidFill>
                  <a:srgbClr val="33339A"/>
                </a:solidFill>
              </a:rPr>
              <a:t>kurýrní činnosti)</a:t>
            </a:r>
            <a:endParaRPr lang="cs-CZ" sz="1600" i="1" dirty="0">
              <a:solidFill>
                <a:srgbClr val="33339A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8317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Odvětvové vymezení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cs-CZ" sz="2200" dirty="0">
                <a:solidFill>
                  <a:srgbClr val="33339A"/>
                </a:solidFill>
              </a:rPr>
              <a:t>Informační a komunikační činnosti (sekce J, odvětví 58 – 63</a:t>
            </a:r>
            <a:r>
              <a:rPr lang="cs-CZ" sz="2200" dirty="0" smtClean="0">
                <a:solidFill>
                  <a:srgbClr val="33339A"/>
                </a:solidFill>
              </a:rPr>
              <a:t>)</a:t>
            </a:r>
          </a:p>
          <a:p>
            <a:pPr marL="0" lvl="0" indent="0" algn="just">
              <a:buNone/>
            </a:pPr>
            <a:r>
              <a:rPr lang="cs-CZ" sz="1600" i="1" dirty="0" smtClean="0">
                <a:solidFill>
                  <a:srgbClr val="33339A"/>
                </a:solidFill>
              </a:rPr>
              <a:t>(vydavatelské činnosti; činnosti v oblasti filmů, videozáznamů, hudební a vydavatelské činnosti; tvorba programů a vysílání; telekomunikační činnosti; činnosti v oblasti informačních technologií; informační činnosti)</a:t>
            </a:r>
            <a:endParaRPr lang="cs-CZ" sz="1600" i="1" dirty="0">
              <a:solidFill>
                <a:srgbClr val="33339A"/>
              </a:solidFill>
            </a:endParaRPr>
          </a:p>
          <a:p>
            <a:pPr lvl="0" algn="just"/>
            <a:r>
              <a:rPr lang="cs-CZ" sz="2200" dirty="0">
                <a:solidFill>
                  <a:srgbClr val="33339A"/>
                </a:solidFill>
              </a:rPr>
              <a:t>Opravy počítačů a výrobků pro osobní potřebu a převážně pro domácnost (sekce S, odvětví 95</a:t>
            </a:r>
            <a:r>
              <a:rPr lang="cs-CZ" sz="2200" dirty="0" smtClean="0">
                <a:solidFill>
                  <a:srgbClr val="33339A"/>
                </a:solidFill>
              </a:rPr>
              <a:t>)</a:t>
            </a:r>
          </a:p>
          <a:p>
            <a:pPr marL="0" lvl="0" indent="0" algn="just">
              <a:buNone/>
            </a:pPr>
            <a:r>
              <a:rPr lang="cs-CZ" sz="1600" i="1" dirty="0" smtClean="0">
                <a:solidFill>
                  <a:srgbClr val="33339A"/>
                </a:solidFill>
              </a:rPr>
              <a:t>(opravy počítačů a telekomunikačních zařízení)</a:t>
            </a:r>
            <a:endParaRPr lang="cs-CZ" sz="1600" i="1" dirty="0">
              <a:solidFill>
                <a:srgbClr val="33339A"/>
              </a:solidFill>
            </a:endParaRPr>
          </a:p>
          <a:p>
            <a:pPr marL="0" lvl="0" indent="0" algn="just">
              <a:buNone/>
            </a:pPr>
            <a:endParaRPr lang="cs-CZ" sz="2200" dirty="0"/>
          </a:p>
          <a:p>
            <a:pPr marL="0" lvl="0" indent="0" algn="just">
              <a:buNone/>
            </a:pPr>
            <a:r>
              <a:rPr lang="cs-CZ" sz="2200" dirty="0" smtClean="0">
                <a:solidFill>
                  <a:srgbClr val="33339A"/>
                </a:solidFill>
              </a:rPr>
              <a:t> </a:t>
            </a:r>
            <a:endParaRPr lang="cs-CZ" sz="2200" dirty="0">
              <a:solidFill>
                <a:srgbClr val="33339A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563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Odvětví průmyslu s využitím inovačního voucheru</a:t>
            </a:r>
            <a:endParaRPr lang="cs-CZ" sz="2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5653688"/>
              </p:ext>
            </p:extLst>
          </p:nvPr>
        </p:nvGraphicFramePr>
        <p:xfrm>
          <a:off x="395536" y="1340768"/>
          <a:ext cx="8424936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6632"/>
            <a:ext cx="113347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Firmy a jejich zrealizované </a:t>
            </a:r>
            <a:r>
              <a:rPr lang="cs-CZ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projekty</a:t>
            </a:r>
            <a:r>
              <a:rPr lang="cs-CZ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Zpracovatelský průmysl</a:t>
            </a:r>
            <a:endParaRPr lang="cs-CZ" sz="2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7338"/>
            <a:ext cx="8362950" cy="475198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600" dirty="0" smtClean="0"/>
              <a:t>AZ </a:t>
            </a:r>
            <a:r>
              <a:rPr lang="cs-CZ" sz="1600" dirty="0"/>
              <a:t>EKOTHERM spol. s. r. o. </a:t>
            </a:r>
            <a:r>
              <a:rPr lang="cs-CZ" sz="1600" dirty="0" smtClean="0">
                <a:solidFill>
                  <a:srgbClr val="33339A"/>
                </a:solidFill>
              </a:rPr>
              <a:t>- Inovovaná </a:t>
            </a:r>
            <a:r>
              <a:rPr lang="cs-CZ" sz="1600" dirty="0">
                <a:solidFill>
                  <a:srgbClr val="33339A"/>
                </a:solidFill>
              </a:rPr>
              <a:t>koncepce jednoduchého dřevěného okna a vchodových </a:t>
            </a:r>
            <a:r>
              <a:rPr lang="cs-CZ" sz="1600" dirty="0" smtClean="0">
                <a:solidFill>
                  <a:srgbClr val="33339A"/>
                </a:solidFill>
              </a:rPr>
              <a:t>dveří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AŽD Praha s. r. o</a:t>
            </a:r>
            <a:r>
              <a:rPr lang="cs-CZ" sz="1600" dirty="0" smtClean="0"/>
              <a:t>. </a:t>
            </a:r>
            <a:r>
              <a:rPr lang="cs-CZ" sz="1600" dirty="0" smtClean="0">
                <a:solidFill>
                  <a:srgbClr val="33339A"/>
                </a:solidFill>
              </a:rPr>
              <a:t>- Návrh </a:t>
            </a:r>
            <a:r>
              <a:rPr lang="cs-CZ" sz="1600" dirty="0">
                <a:solidFill>
                  <a:srgbClr val="33339A"/>
                </a:solidFill>
              </a:rPr>
              <a:t>a analýza zabezpečovacího zařízení pro kolejovou </a:t>
            </a:r>
            <a:r>
              <a:rPr lang="cs-CZ" sz="1600" dirty="0" smtClean="0">
                <a:solidFill>
                  <a:srgbClr val="33339A"/>
                </a:solidFill>
              </a:rPr>
              <a:t>dopravu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BAKTOMA spol. s. r. o</a:t>
            </a:r>
            <a:r>
              <a:rPr lang="cs-CZ" sz="1600" dirty="0" smtClean="0"/>
              <a:t>. </a:t>
            </a:r>
            <a:r>
              <a:rPr lang="cs-CZ" sz="1600" dirty="0" smtClean="0">
                <a:solidFill>
                  <a:srgbClr val="33339A"/>
                </a:solidFill>
              </a:rPr>
              <a:t>- Optimalizace </a:t>
            </a:r>
            <a:r>
              <a:rPr lang="cs-CZ" sz="1600" dirty="0">
                <a:solidFill>
                  <a:srgbClr val="33339A"/>
                </a:solidFill>
              </a:rPr>
              <a:t>fermentačního procesu při výrobě </a:t>
            </a:r>
            <a:r>
              <a:rPr lang="cs-CZ" sz="1600" dirty="0" smtClean="0">
                <a:solidFill>
                  <a:srgbClr val="33339A"/>
                </a:solidFill>
              </a:rPr>
              <a:t>bioplynu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BEIDEA s. r. o. </a:t>
            </a:r>
            <a:r>
              <a:rPr lang="cs-CZ" sz="1600" dirty="0" smtClean="0">
                <a:solidFill>
                  <a:srgbClr val="33339A"/>
                </a:solidFill>
              </a:rPr>
              <a:t>- Vliv </a:t>
            </a:r>
            <a:r>
              <a:rPr lang="cs-CZ" sz="1600" dirty="0">
                <a:solidFill>
                  <a:srgbClr val="33339A"/>
                </a:solidFill>
              </a:rPr>
              <a:t>aplikace kombinovaných růstových stimulátorů u vybraných zemědělských plodin na jejich morfologické a výnosové </a:t>
            </a:r>
            <a:r>
              <a:rPr lang="cs-CZ" sz="1600" dirty="0" smtClean="0">
                <a:solidFill>
                  <a:srgbClr val="33339A"/>
                </a:solidFill>
              </a:rPr>
              <a:t>parametry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DAKR spol. s. r. o. </a:t>
            </a:r>
            <a:r>
              <a:rPr lang="cs-CZ" sz="1600" dirty="0" smtClean="0">
                <a:solidFill>
                  <a:srgbClr val="33339A"/>
                </a:solidFill>
              </a:rPr>
              <a:t>- Terénní </a:t>
            </a:r>
            <a:r>
              <a:rPr lang="cs-CZ" sz="1600" dirty="0">
                <a:solidFill>
                  <a:srgbClr val="33339A"/>
                </a:solidFill>
              </a:rPr>
              <a:t>vozidlo pro osoby s omezenou </a:t>
            </a:r>
            <a:r>
              <a:rPr lang="cs-CZ" sz="1600" dirty="0" smtClean="0">
                <a:solidFill>
                  <a:srgbClr val="33339A"/>
                </a:solidFill>
              </a:rPr>
              <a:t>pohyblivostí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ELZACO spol. s. r. o. </a:t>
            </a:r>
            <a:r>
              <a:rPr lang="cs-CZ" sz="1600" dirty="0" smtClean="0">
                <a:solidFill>
                  <a:srgbClr val="33339A"/>
                </a:solidFill>
              </a:rPr>
              <a:t>- Návrh </a:t>
            </a:r>
            <a:r>
              <a:rPr lang="cs-CZ" sz="1600" dirty="0">
                <a:solidFill>
                  <a:srgbClr val="33339A"/>
                </a:solidFill>
              </a:rPr>
              <a:t>úpravy hydraulického profilu turbíny pro velmi nízké </a:t>
            </a:r>
            <a:r>
              <a:rPr lang="cs-CZ" sz="1600" dirty="0" smtClean="0">
                <a:solidFill>
                  <a:srgbClr val="33339A"/>
                </a:solidFill>
              </a:rPr>
              <a:t>spády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FF Servis spol. s. r. o. </a:t>
            </a:r>
            <a:r>
              <a:rPr lang="cs-CZ" sz="1600" dirty="0" smtClean="0">
                <a:solidFill>
                  <a:srgbClr val="33339A"/>
                </a:solidFill>
              </a:rPr>
              <a:t>- Zpracování </a:t>
            </a:r>
            <a:r>
              <a:rPr lang="cs-CZ" sz="1600" dirty="0">
                <a:solidFill>
                  <a:srgbClr val="33339A"/>
                </a:solidFill>
              </a:rPr>
              <a:t>mineralogických analýz a analýz měrných </a:t>
            </a:r>
            <a:r>
              <a:rPr lang="cs-CZ" sz="1600" dirty="0" smtClean="0">
                <a:solidFill>
                  <a:srgbClr val="33339A"/>
                </a:solidFill>
              </a:rPr>
              <a:t>povrchů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HOPI POPI, a. s. </a:t>
            </a:r>
            <a:r>
              <a:rPr lang="cs-CZ" sz="1600" dirty="0" smtClean="0">
                <a:solidFill>
                  <a:srgbClr val="33339A"/>
                </a:solidFill>
              </a:rPr>
              <a:t>- Zvýšení </a:t>
            </a:r>
            <a:r>
              <a:rPr lang="cs-CZ" sz="1600" dirty="0">
                <a:solidFill>
                  <a:srgbClr val="33339A"/>
                </a:solidFill>
              </a:rPr>
              <a:t>odolnosti obalů na bázi </a:t>
            </a:r>
            <a:r>
              <a:rPr lang="cs-CZ" sz="1600" dirty="0" smtClean="0">
                <a:solidFill>
                  <a:srgbClr val="33339A"/>
                </a:solidFill>
              </a:rPr>
              <a:t>papíru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CHEMAP AGRO s. r. o. </a:t>
            </a:r>
            <a:r>
              <a:rPr lang="cs-CZ" sz="1600" dirty="0" smtClean="0">
                <a:solidFill>
                  <a:srgbClr val="33339A"/>
                </a:solidFill>
              </a:rPr>
              <a:t>- Ověření </a:t>
            </a:r>
            <a:r>
              <a:rPr lang="cs-CZ" sz="1600" dirty="0">
                <a:solidFill>
                  <a:srgbClr val="33339A"/>
                </a:solidFill>
              </a:rPr>
              <a:t>účinku stimulátorů růstu a výživy </a:t>
            </a:r>
            <a:r>
              <a:rPr lang="cs-CZ" sz="1600" dirty="0" err="1">
                <a:solidFill>
                  <a:srgbClr val="33339A"/>
                </a:solidFill>
              </a:rPr>
              <a:t>mikroprvky</a:t>
            </a:r>
            <a:r>
              <a:rPr lang="cs-CZ" sz="1600" dirty="0">
                <a:solidFill>
                  <a:srgbClr val="33339A"/>
                </a:solidFill>
              </a:rPr>
              <a:t> na obilninách s využitím výzkumných kapacit a zařízení UP v </a:t>
            </a:r>
            <a:r>
              <a:rPr lang="cs-CZ" sz="1600" dirty="0" smtClean="0">
                <a:solidFill>
                  <a:srgbClr val="33339A"/>
                </a:solidFill>
              </a:rPr>
              <a:t>Olomouci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 smtClean="0"/>
              <a:t>Ing. Petr Gross s. r. o. </a:t>
            </a:r>
            <a:r>
              <a:rPr lang="cs-CZ" sz="1600" dirty="0" smtClean="0">
                <a:solidFill>
                  <a:srgbClr val="33339A"/>
                </a:solidFill>
              </a:rPr>
              <a:t>- Návrh testovacích postupů pro MIM výrobky z reaktivních materiálů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1600" dirty="0" smtClean="0">
              <a:solidFill>
                <a:srgbClr val="33339A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1600" dirty="0">
              <a:solidFill>
                <a:srgbClr val="33339A"/>
              </a:solidFill>
            </a:endParaRPr>
          </a:p>
          <a:p>
            <a:pPr lvl="0" algn="just"/>
            <a:endParaRPr lang="cs-CZ" dirty="0" smtClean="0">
              <a:solidFill>
                <a:srgbClr val="33339A"/>
              </a:solidFill>
            </a:endParaRPr>
          </a:p>
          <a:p>
            <a:pPr lvl="0" algn="just"/>
            <a:endParaRPr lang="cs-CZ" dirty="0">
              <a:solidFill>
                <a:srgbClr val="33339A"/>
              </a:solidFill>
            </a:endParaRPr>
          </a:p>
          <a:p>
            <a:pPr marL="0" lvl="0" indent="0" algn="just">
              <a:buNone/>
            </a:pPr>
            <a:r>
              <a:rPr lang="cs-CZ" dirty="0" smtClean="0">
                <a:solidFill>
                  <a:srgbClr val="33339A"/>
                </a:solidFill>
              </a:rPr>
              <a:t>		</a:t>
            </a:r>
          </a:p>
          <a:p>
            <a:pPr>
              <a:buNone/>
            </a:pPr>
            <a:endParaRPr lang="cs-CZ" dirty="0" smtClean="0">
              <a:solidFill>
                <a:srgbClr val="33339A"/>
              </a:solidFill>
            </a:endParaRPr>
          </a:p>
          <a:p>
            <a:pPr>
              <a:buNone/>
            </a:pPr>
            <a:endParaRPr lang="cs-CZ" dirty="0" smtClean="0">
              <a:solidFill>
                <a:srgbClr val="33339A"/>
              </a:solidFill>
            </a:endParaRPr>
          </a:p>
          <a:p>
            <a:pPr>
              <a:buFont typeface="Arial" pitchFamily="34" charset="0"/>
              <a:buChar char="•"/>
            </a:pPr>
            <a:endParaRPr lang="cs-CZ" dirty="0" smtClean="0">
              <a:solidFill>
                <a:srgbClr val="33339A"/>
              </a:solidFill>
            </a:endParaRPr>
          </a:p>
          <a:p>
            <a:pPr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6632"/>
            <a:ext cx="113347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Firmy a jejich zrealizované </a:t>
            </a:r>
            <a:r>
              <a:rPr lang="cs-CZ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projekty</a:t>
            </a:r>
            <a:r>
              <a:rPr lang="cs-CZ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Zpracovatelský </a:t>
            </a:r>
            <a:r>
              <a:rPr lang="cs-CZ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průmysl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362950" cy="468052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600" dirty="0" smtClean="0"/>
              <a:t>Lena </a:t>
            </a:r>
            <a:r>
              <a:rPr lang="cs-CZ" sz="1600" dirty="0" err="1" smtClean="0"/>
              <a:t>Chemical</a:t>
            </a:r>
            <a:r>
              <a:rPr lang="cs-CZ" sz="1600" dirty="0" smtClean="0"/>
              <a:t> s. r. o. </a:t>
            </a:r>
            <a:r>
              <a:rPr lang="cs-CZ" sz="1600" dirty="0" smtClean="0">
                <a:solidFill>
                  <a:srgbClr val="33339A"/>
                </a:solidFill>
              </a:rPr>
              <a:t>- „Testování nově vyvíjených polymerních materiálů v sortimentu společnosti Lena </a:t>
            </a:r>
            <a:r>
              <a:rPr lang="cs-CZ" sz="1600" dirty="0" err="1" smtClean="0">
                <a:solidFill>
                  <a:srgbClr val="33339A"/>
                </a:solidFill>
              </a:rPr>
              <a:t>Chemical</a:t>
            </a:r>
            <a:r>
              <a:rPr lang="cs-CZ" sz="1600" dirty="0" smtClean="0">
                <a:solidFill>
                  <a:srgbClr val="33339A"/>
                </a:solidFill>
              </a:rPr>
              <a:t> s.r.o.“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 smtClean="0"/>
              <a:t>PRECHEZA </a:t>
            </a:r>
            <a:r>
              <a:rPr lang="cs-CZ" sz="1600" dirty="0"/>
              <a:t>a. s. </a:t>
            </a:r>
            <a:r>
              <a:rPr lang="cs-CZ" sz="1600" dirty="0" smtClean="0">
                <a:solidFill>
                  <a:srgbClr val="33339A"/>
                </a:solidFill>
              </a:rPr>
              <a:t>- </a:t>
            </a:r>
            <a:r>
              <a:rPr lang="cs-CZ" sz="1600" dirty="0">
                <a:solidFill>
                  <a:srgbClr val="33339A"/>
                </a:solidFill>
              </a:rPr>
              <a:t>„MOTILION</a:t>
            </a:r>
            <a:r>
              <a:rPr lang="cs-CZ" sz="1600" dirty="0" smtClean="0">
                <a:solidFill>
                  <a:srgbClr val="33339A"/>
                </a:solidFill>
              </a:rPr>
              <a:t>“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REMARKPLAST s. r. o. </a:t>
            </a:r>
            <a:r>
              <a:rPr lang="cs-CZ" sz="1600" dirty="0" smtClean="0">
                <a:solidFill>
                  <a:srgbClr val="33339A"/>
                </a:solidFill>
              </a:rPr>
              <a:t>- </a:t>
            </a:r>
            <a:r>
              <a:rPr lang="cs-CZ" sz="1600" dirty="0">
                <a:solidFill>
                  <a:srgbClr val="33339A"/>
                </a:solidFill>
              </a:rPr>
              <a:t>„Vývoj vysoce plněné směsi na bázi polypropylenu se zvýšenou teplotní odolností</a:t>
            </a:r>
            <a:r>
              <a:rPr lang="cs-CZ" sz="1600" dirty="0" smtClean="0">
                <a:solidFill>
                  <a:srgbClr val="33339A"/>
                </a:solidFill>
              </a:rPr>
              <a:t>“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Sigma výzkumný a vývojový ústav, s. r. o. </a:t>
            </a:r>
            <a:r>
              <a:rPr lang="cs-CZ" sz="1600" dirty="0" smtClean="0">
                <a:solidFill>
                  <a:srgbClr val="33339A"/>
                </a:solidFill>
              </a:rPr>
              <a:t>- </a:t>
            </a:r>
            <a:r>
              <a:rPr lang="cs-CZ" sz="1600" dirty="0">
                <a:solidFill>
                  <a:srgbClr val="33339A"/>
                </a:solidFill>
              </a:rPr>
              <a:t>„Modifikace hydrodynamického čerpadla na turbínu</a:t>
            </a:r>
            <a:r>
              <a:rPr lang="cs-CZ" sz="1600" dirty="0" smtClean="0">
                <a:solidFill>
                  <a:srgbClr val="33339A"/>
                </a:solidFill>
              </a:rPr>
              <a:t>“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 err="1"/>
              <a:t>Urdiamant</a:t>
            </a:r>
            <a:r>
              <a:rPr lang="cs-CZ" sz="1600" dirty="0"/>
              <a:t>, s. r. o. </a:t>
            </a:r>
            <a:r>
              <a:rPr lang="cs-CZ" sz="1600" dirty="0" smtClean="0">
                <a:solidFill>
                  <a:srgbClr val="33339A"/>
                </a:solidFill>
              </a:rPr>
              <a:t>- </a:t>
            </a:r>
            <a:r>
              <a:rPr lang="cs-CZ" sz="1600" dirty="0">
                <a:solidFill>
                  <a:srgbClr val="33339A"/>
                </a:solidFill>
              </a:rPr>
              <a:t>„Brousicí kotouče v keramickém pojivu</a:t>
            </a:r>
            <a:r>
              <a:rPr lang="cs-CZ" sz="1600" dirty="0" smtClean="0">
                <a:solidFill>
                  <a:srgbClr val="33339A"/>
                </a:solidFill>
              </a:rPr>
              <a:t>“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ÚSOVSKO a. s. </a:t>
            </a:r>
            <a:r>
              <a:rPr lang="cs-CZ" sz="1600" dirty="0" smtClean="0">
                <a:solidFill>
                  <a:srgbClr val="33339A"/>
                </a:solidFill>
              </a:rPr>
              <a:t>- </a:t>
            </a:r>
            <a:r>
              <a:rPr lang="cs-CZ" sz="1600" dirty="0">
                <a:solidFill>
                  <a:srgbClr val="33339A"/>
                </a:solidFill>
              </a:rPr>
              <a:t>„Rozpracování metody extrakce malých peptidů z obilek ječmene</a:t>
            </a:r>
            <a:r>
              <a:rPr lang="cs-CZ" sz="1600" dirty="0" smtClean="0">
                <a:solidFill>
                  <a:srgbClr val="33339A"/>
                </a:solidFill>
              </a:rPr>
              <a:t>“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ZKL Hanušovice, a. s. </a:t>
            </a:r>
            <a:r>
              <a:rPr lang="cs-CZ" sz="1600" dirty="0" smtClean="0">
                <a:solidFill>
                  <a:srgbClr val="33339A"/>
                </a:solidFill>
              </a:rPr>
              <a:t>- </a:t>
            </a:r>
            <a:r>
              <a:rPr lang="cs-CZ" sz="1600" dirty="0">
                <a:solidFill>
                  <a:srgbClr val="33339A"/>
                </a:solidFill>
              </a:rPr>
              <a:t>„Simulace a optimalizace výroby nových a inovovaných výrobků ložiskového programu v ZKL Hanušovice, a.s</a:t>
            </a:r>
            <a:r>
              <a:rPr lang="cs-CZ" sz="1600" dirty="0" smtClean="0">
                <a:solidFill>
                  <a:srgbClr val="33339A"/>
                </a:solidFill>
              </a:rPr>
              <a:t>.“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 err="1"/>
              <a:t>ZOMAplast</a:t>
            </a:r>
            <a:r>
              <a:rPr lang="cs-CZ" sz="1600" dirty="0"/>
              <a:t> s.r.o. </a:t>
            </a:r>
            <a:r>
              <a:rPr lang="cs-CZ" sz="1600" dirty="0" smtClean="0">
                <a:solidFill>
                  <a:srgbClr val="33339A"/>
                </a:solidFill>
              </a:rPr>
              <a:t>- </a:t>
            </a:r>
            <a:r>
              <a:rPr lang="cs-CZ" sz="1600" dirty="0">
                <a:solidFill>
                  <a:srgbClr val="33339A"/>
                </a:solidFill>
              </a:rPr>
              <a:t>„Studium </a:t>
            </a:r>
            <a:r>
              <a:rPr lang="cs-CZ" sz="1600" dirty="0" err="1">
                <a:solidFill>
                  <a:srgbClr val="33339A"/>
                </a:solidFill>
              </a:rPr>
              <a:t>stabilitní</a:t>
            </a:r>
            <a:r>
              <a:rPr lang="cs-CZ" sz="1600" dirty="0">
                <a:solidFill>
                  <a:srgbClr val="33339A"/>
                </a:solidFill>
              </a:rPr>
              <a:t> odolnosti velkoobjemových plastových </a:t>
            </a:r>
            <a:r>
              <a:rPr lang="cs-CZ" sz="1600" dirty="0" smtClean="0">
                <a:solidFill>
                  <a:srgbClr val="33339A"/>
                </a:solidFill>
              </a:rPr>
              <a:t>nádob“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 smtClean="0"/>
              <a:t>PARAGAN </a:t>
            </a:r>
            <a:r>
              <a:rPr lang="cs-CZ" sz="1600" dirty="0"/>
              <a:t>s.r.o.</a:t>
            </a:r>
            <a:r>
              <a:rPr lang="cs-CZ" sz="1600" dirty="0">
                <a:solidFill>
                  <a:srgbClr val="003994"/>
                </a:solidFill>
              </a:rPr>
              <a:t> – „Inovace procesu výroby nástaveb pro přepravu koní</a:t>
            </a:r>
            <a:endParaRPr lang="cs-CZ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FARMAK MORAVIA a.s. </a:t>
            </a:r>
            <a:r>
              <a:rPr lang="cs-CZ" sz="1600" dirty="0">
                <a:solidFill>
                  <a:srgbClr val="003994"/>
                </a:solidFill>
              </a:rPr>
              <a:t> - „Veterinární dezinfekční prostředky“</a:t>
            </a:r>
            <a:endParaRPr lang="cs-CZ" sz="1600" dirty="0"/>
          </a:p>
          <a:p>
            <a:pPr>
              <a:buFont typeface="Wingdings" panose="05000000000000000000" pitchFamily="2" charset="2"/>
              <a:buChar char="Ø"/>
            </a:pPr>
            <a:endParaRPr lang="cs-CZ" sz="1600" dirty="0" smtClean="0">
              <a:solidFill>
                <a:srgbClr val="33339A"/>
              </a:solidFill>
            </a:endParaRPr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6632"/>
            <a:ext cx="113347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910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Firmy a jejich zrealizované </a:t>
            </a:r>
            <a:r>
              <a:rPr lang="cs-CZ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projekty</a:t>
            </a:r>
            <a:r>
              <a:rPr lang="cs-CZ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Stavebnictví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362950" cy="45688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600" dirty="0" smtClean="0"/>
              <a:t>CEKOM </a:t>
            </a:r>
            <a:r>
              <a:rPr lang="cs-CZ" sz="1600" dirty="0"/>
              <a:t>Hranice, spol. s. r. o. </a:t>
            </a:r>
            <a:r>
              <a:rPr lang="cs-CZ" sz="1600" dirty="0" smtClean="0">
                <a:solidFill>
                  <a:srgbClr val="33339A"/>
                </a:solidFill>
              </a:rPr>
              <a:t>- </a:t>
            </a:r>
            <a:r>
              <a:rPr lang="cs-CZ" sz="1600" dirty="0">
                <a:solidFill>
                  <a:srgbClr val="33339A"/>
                </a:solidFill>
              </a:rPr>
              <a:t>„Inovace Antikon</a:t>
            </a:r>
            <a:r>
              <a:rPr lang="cs-CZ" sz="1600" dirty="0" smtClean="0">
                <a:solidFill>
                  <a:srgbClr val="33339A"/>
                </a:solidFill>
              </a:rPr>
              <a:t>“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CEMENT SERVIS s. r. o. </a:t>
            </a:r>
            <a:r>
              <a:rPr lang="cs-CZ" sz="1600" dirty="0" smtClean="0">
                <a:solidFill>
                  <a:srgbClr val="33339A"/>
                </a:solidFill>
              </a:rPr>
              <a:t>- </a:t>
            </a:r>
            <a:r>
              <a:rPr lang="cs-CZ" sz="1600" dirty="0">
                <a:solidFill>
                  <a:srgbClr val="33339A"/>
                </a:solidFill>
              </a:rPr>
              <a:t>„Optimalizace operačních procesů ve společnosti </a:t>
            </a:r>
            <a:endParaRPr lang="cs-CZ" sz="1600" dirty="0" smtClean="0">
              <a:solidFill>
                <a:srgbClr val="33339A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P</a:t>
            </a:r>
            <a:r>
              <a:rPr lang="cs-CZ" sz="1600" dirty="0" smtClean="0"/>
              <a:t>REFA </a:t>
            </a:r>
            <a:r>
              <a:rPr lang="cs-CZ" sz="1600" dirty="0"/>
              <a:t>Grygov a. s. </a:t>
            </a:r>
            <a:r>
              <a:rPr lang="cs-CZ" sz="1600" dirty="0" smtClean="0">
                <a:solidFill>
                  <a:srgbClr val="33339A"/>
                </a:solidFill>
              </a:rPr>
              <a:t>- </a:t>
            </a:r>
            <a:r>
              <a:rPr lang="cs-CZ" sz="1600" dirty="0">
                <a:solidFill>
                  <a:srgbClr val="33339A"/>
                </a:solidFill>
              </a:rPr>
              <a:t>„Vývoj samozhutnitelných betonů pro výrobu kanalizačních prvků v silničním stavitelství</a:t>
            </a:r>
            <a:r>
              <a:rPr lang="cs-CZ" sz="1600" dirty="0" smtClean="0">
                <a:solidFill>
                  <a:srgbClr val="33339A"/>
                </a:solidFill>
              </a:rPr>
              <a:t>“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PRESBETON </a:t>
            </a:r>
            <a:r>
              <a:rPr lang="cs-CZ" sz="1600" dirty="0" err="1"/>
              <a:t>Drahotuše</a:t>
            </a:r>
            <a:r>
              <a:rPr lang="cs-CZ" sz="1600" dirty="0"/>
              <a:t> s. r. o. </a:t>
            </a:r>
            <a:r>
              <a:rPr lang="cs-CZ" sz="1600" dirty="0" smtClean="0">
                <a:solidFill>
                  <a:srgbClr val="33339A"/>
                </a:solidFill>
              </a:rPr>
              <a:t>- </a:t>
            </a:r>
            <a:r>
              <a:rPr lang="cs-CZ" sz="1600" dirty="0">
                <a:solidFill>
                  <a:srgbClr val="33339A"/>
                </a:solidFill>
              </a:rPr>
              <a:t>„Návrh a vývoj betonů pro výrobu velkoformátových plošných dlažeb s využitím druhotných odpadních surovin</a:t>
            </a:r>
            <a:r>
              <a:rPr lang="cs-CZ" sz="1600" dirty="0" smtClean="0">
                <a:solidFill>
                  <a:srgbClr val="33339A"/>
                </a:solidFill>
              </a:rPr>
              <a:t>“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SATSYS Technology a. s. </a:t>
            </a:r>
            <a:r>
              <a:rPr lang="cs-CZ" sz="1600" dirty="0" smtClean="0">
                <a:solidFill>
                  <a:srgbClr val="33339A"/>
                </a:solidFill>
              </a:rPr>
              <a:t>- </a:t>
            </a:r>
            <a:r>
              <a:rPr lang="cs-CZ" sz="1600" dirty="0">
                <a:solidFill>
                  <a:srgbClr val="33339A"/>
                </a:solidFill>
              </a:rPr>
              <a:t>„Vývoj lehkých tepelně izolačních a sanačních omítek založených na bázi lehkého pórovitého plniva a silikátového pojiva s využitím v oblasti zateplování a sanace vlhkosti u stavebních konstrukcí</a:t>
            </a:r>
            <a:r>
              <a:rPr lang="cs-CZ" sz="1600" dirty="0" smtClean="0">
                <a:solidFill>
                  <a:srgbClr val="33339A"/>
                </a:solidFill>
              </a:rPr>
              <a:t>“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Strojírny Olšovec s. r. o. </a:t>
            </a:r>
            <a:r>
              <a:rPr lang="cs-CZ" sz="1600" dirty="0" smtClean="0">
                <a:solidFill>
                  <a:srgbClr val="33339A"/>
                </a:solidFill>
              </a:rPr>
              <a:t>- </a:t>
            </a:r>
            <a:r>
              <a:rPr lang="cs-CZ" sz="1600" dirty="0">
                <a:solidFill>
                  <a:srgbClr val="33339A"/>
                </a:solidFill>
              </a:rPr>
              <a:t>„Pojivo pro isolační vlákna a isolační materiály</a:t>
            </a:r>
            <a:r>
              <a:rPr lang="cs-CZ" sz="1600" dirty="0" smtClean="0">
                <a:solidFill>
                  <a:srgbClr val="33339A"/>
                </a:solidFill>
              </a:rPr>
              <a:t>“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1600" dirty="0">
              <a:solidFill>
                <a:srgbClr val="33339A"/>
              </a:solidFill>
            </a:endParaRPr>
          </a:p>
          <a:p>
            <a:pPr marL="0" indent="0">
              <a:buNone/>
            </a:pPr>
            <a:endParaRPr lang="cs-CZ" sz="1600" i="1" dirty="0" smtClean="0">
              <a:solidFill>
                <a:srgbClr val="33339A"/>
              </a:solidFill>
            </a:endParaRPr>
          </a:p>
          <a:p>
            <a:pPr marL="0" indent="0">
              <a:buNone/>
            </a:pPr>
            <a:endParaRPr lang="cs-CZ" sz="1600" i="1" dirty="0">
              <a:solidFill>
                <a:srgbClr val="33339A"/>
              </a:solidFill>
            </a:endParaRPr>
          </a:p>
          <a:p>
            <a:pPr marL="0" indent="0">
              <a:buNone/>
            </a:pPr>
            <a:endParaRPr lang="cs-CZ" sz="1600" dirty="0" smtClean="0">
              <a:solidFill>
                <a:srgbClr val="33339A"/>
              </a:solidFill>
            </a:endParaRPr>
          </a:p>
          <a:p>
            <a:pPr marL="0" indent="0">
              <a:buNone/>
            </a:pPr>
            <a:endParaRPr lang="cs-CZ" sz="1600" dirty="0">
              <a:solidFill>
                <a:srgbClr val="33339A"/>
              </a:solidFill>
            </a:endParaRPr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6632"/>
            <a:ext cx="113347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41831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Firmy a jejich zrealizované </a:t>
            </a:r>
            <a:r>
              <a:rPr lang="cs-CZ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projekty</a:t>
            </a:r>
            <a:r>
              <a:rPr lang="cs-CZ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Informační a komunikační činnosti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600" dirty="0" smtClean="0"/>
              <a:t>LASKI</a:t>
            </a:r>
            <a:r>
              <a:rPr lang="cs-CZ" sz="1600" dirty="0"/>
              <a:t>, s. r. o. </a:t>
            </a:r>
            <a:r>
              <a:rPr lang="cs-CZ" sz="1600" dirty="0" smtClean="0">
                <a:solidFill>
                  <a:srgbClr val="33339A"/>
                </a:solidFill>
              </a:rPr>
              <a:t>- </a:t>
            </a:r>
            <a:r>
              <a:rPr lang="cs-CZ" sz="1600" dirty="0">
                <a:solidFill>
                  <a:srgbClr val="33339A"/>
                </a:solidFill>
              </a:rPr>
              <a:t>„Optimalizace výrobního procesu pro inovované výrobky</a:t>
            </a:r>
            <a:r>
              <a:rPr lang="cs-CZ" sz="1600" dirty="0" smtClean="0">
                <a:solidFill>
                  <a:srgbClr val="33339A"/>
                </a:solidFill>
              </a:rPr>
              <a:t>“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 err="1"/>
              <a:t>SmartGIS</a:t>
            </a:r>
            <a:r>
              <a:rPr lang="cs-CZ" sz="1600" dirty="0"/>
              <a:t> s. r. o. </a:t>
            </a:r>
            <a:r>
              <a:rPr lang="cs-CZ" sz="1600" dirty="0" smtClean="0">
                <a:solidFill>
                  <a:srgbClr val="33339A"/>
                </a:solidFill>
              </a:rPr>
              <a:t>- </a:t>
            </a:r>
            <a:r>
              <a:rPr lang="cs-CZ" sz="1600" dirty="0">
                <a:solidFill>
                  <a:srgbClr val="33339A"/>
                </a:solidFill>
              </a:rPr>
              <a:t>„Identifikace archeologických nálezů</a:t>
            </a:r>
            <a:r>
              <a:rPr lang="cs-CZ" sz="1600" dirty="0" smtClean="0">
                <a:solidFill>
                  <a:srgbClr val="33339A"/>
                </a:solidFill>
              </a:rPr>
              <a:t>“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 err="1" smtClean="0"/>
              <a:t>Atema</a:t>
            </a:r>
            <a:r>
              <a:rPr lang="cs-CZ" sz="1600" dirty="0" smtClean="0"/>
              <a:t> Systems s.r.o. </a:t>
            </a:r>
            <a:r>
              <a:rPr lang="cs-CZ" sz="1600" dirty="0" smtClean="0">
                <a:solidFill>
                  <a:srgbClr val="33339A"/>
                </a:solidFill>
              </a:rPr>
              <a:t>– „Návrh kontrolního a řídícího softwaru pro řízení osvětlovacích jednotek pomocí fuzzy regulace“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1600" dirty="0">
              <a:solidFill>
                <a:srgbClr val="003994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1600" dirty="0" smtClean="0">
              <a:solidFill>
                <a:srgbClr val="003994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1600" dirty="0">
              <a:solidFill>
                <a:srgbClr val="003994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1600" dirty="0" smtClean="0">
              <a:solidFill>
                <a:srgbClr val="003994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1600" dirty="0">
              <a:solidFill>
                <a:srgbClr val="003994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1600" dirty="0" smtClean="0">
              <a:solidFill>
                <a:srgbClr val="003994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1600" dirty="0">
              <a:solidFill>
                <a:srgbClr val="003994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1600" dirty="0" smtClean="0">
              <a:solidFill>
                <a:srgbClr val="003994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1600" dirty="0">
              <a:solidFill>
                <a:srgbClr val="003994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1600" dirty="0" smtClean="0">
              <a:solidFill>
                <a:srgbClr val="003994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1600" dirty="0">
              <a:solidFill>
                <a:srgbClr val="003994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1600" dirty="0">
              <a:solidFill>
                <a:srgbClr val="003994"/>
              </a:solidFill>
            </a:endParaRPr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6632"/>
            <a:ext cx="113347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026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424862" cy="496902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cs-CZ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Důvod realizace projektů inovačních voucherů</a:t>
            </a:r>
            <a:r>
              <a:rPr lang="cs-CZ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>
              <a:spcBef>
                <a:spcPts val="0"/>
              </a:spcBef>
            </a:pPr>
            <a:r>
              <a:rPr lang="cs-CZ" sz="2200" dirty="0">
                <a:solidFill>
                  <a:srgbClr val="33339A"/>
                </a:solidFill>
              </a:rPr>
              <a:t>n</a:t>
            </a:r>
            <a:r>
              <a:rPr lang="cs-CZ" sz="2200" dirty="0" smtClean="0">
                <a:solidFill>
                  <a:srgbClr val="33339A"/>
                </a:solidFill>
              </a:rPr>
              <a:t>ízká </a:t>
            </a:r>
            <a:r>
              <a:rPr lang="cs-CZ" sz="2200" dirty="0">
                <a:solidFill>
                  <a:srgbClr val="33339A"/>
                </a:solidFill>
              </a:rPr>
              <a:t>míra spolupráce mezi podnikatelskými subjekty </a:t>
            </a:r>
            <a:r>
              <a:rPr lang="cs-CZ" sz="2200" dirty="0" smtClean="0">
                <a:solidFill>
                  <a:srgbClr val="33339A"/>
                </a:solidFill>
              </a:rPr>
              <a:t>                  a vědeckovýzkumnými </a:t>
            </a:r>
            <a:r>
              <a:rPr lang="cs-CZ" sz="2200" dirty="0">
                <a:solidFill>
                  <a:srgbClr val="33339A"/>
                </a:solidFill>
              </a:rPr>
              <a:t>institucemi </a:t>
            </a:r>
            <a:r>
              <a:rPr lang="cs-CZ" sz="2200" dirty="0" smtClean="0">
                <a:solidFill>
                  <a:srgbClr val="33339A"/>
                </a:solidFill>
              </a:rPr>
              <a:t>(</a:t>
            </a:r>
            <a:r>
              <a:rPr lang="cs-CZ" sz="2200" dirty="0" err="1" smtClean="0">
                <a:solidFill>
                  <a:srgbClr val="33339A"/>
                </a:solidFill>
              </a:rPr>
              <a:t>VaV</a:t>
            </a:r>
            <a:r>
              <a:rPr lang="cs-CZ" sz="2200" dirty="0" smtClean="0">
                <a:solidFill>
                  <a:srgbClr val="33339A"/>
                </a:solidFill>
              </a:rPr>
              <a:t>) v Olomouckém kraji – prokázáno na základě analýz </a:t>
            </a:r>
            <a:r>
              <a:rPr lang="cs-CZ" sz="2200" dirty="0">
                <a:solidFill>
                  <a:srgbClr val="33339A"/>
                </a:solidFill>
              </a:rPr>
              <a:t>provedených v rámci Regionální inovační </a:t>
            </a:r>
            <a:r>
              <a:rPr lang="cs-CZ" sz="2200" dirty="0" smtClean="0">
                <a:solidFill>
                  <a:srgbClr val="33339A"/>
                </a:solidFill>
              </a:rPr>
              <a:t>strategie</a:t>
            </a:r>
          </a:p>
          <a:p>
            <a:pPr marL="0" indent="0" algn="just">
              <a:buNone/>
            </a:pPr>
            <a:r>
              <a:rPr lang="cs-CZ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 realizace </a:t>
            </a:r>
            <a:r>
              <a:rPr lang="cs-CZ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projektů</a:t>
            </a:r>
            <a:r>
              <a:rPr lang="cs-CZ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inovačních voucherů</a:t>
            </a:r>
            <a:endParaRPr lang="cs-CZ" sz="2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cs-CZ" sz="2200" dirty="0">
                <a:solidFill>
                  <a:srgbClr val="33339A"/>
                </a:solidFill>
              </a:rPr>
              <a:t>p</a:t>
            </a:r>
            <a:r>
              <a:rPr lang="cs-CZ" sz="2200" dirty="0" smtClean="0">
                <a:solidFill>
                  <a:srgbClr val="33339A"/>
                </a:solidFill>
              </a:rPr>
              <a:t>odpora </a:t>
            </a:r>
            <a:r>
              <a:rPr lang="cs-CZ" sz="2200" dirty="0">
                <a:solidFill>
                  <a:srgbClr val="33339A"/>
                </a:solidFill>
              </a:rPr>
              <a:t>rozvoje prvotní spolupráce </a:t>
            </a:r>
            <a:r>
              <a:rPr lang="cs-CZ" sz="2200" dirty="0" smtClean="0">
                <a:solidFill>
                  <a:srgbClr val="33339A"/>
                </a:solidFill>
              </a:rPr>
              <a:t>podnikatelů </a:t>
            </a:r>
            <a:r>
              <a:rPr lang="cs-CZ" sz="2200" dirty="0">
                <a:solidFill>
                  <a:srgbClr val="33339A"/>
                </a:solidFill>
              </a:rPr>
              <a:t>z Olomouckého kraje s </a:t>
            </a:r>
            <a:r>
              <a:rPr lang="cs-CZ" sz="2200" dirty="0" err="1">
                <a:solidFill>
                  <a:srgbClr val="33339A"/>
                </a:solidFill>
              </a:rPr>
              <a:t>VaV</a:t>
            </a:r>
            <a:r>
              <a:rPr lang="cs-CZ" sz="2200" dirty="0">
                <a:solidFill>
                  <a:srgbClr val="33339A"/>
                </a:solidFill>
              </a:rPr>
              <a:t> institucemi </a:t>
            </a:r>
            <a:r>
              <a:rPr lang="cs-CZ" sz="2200" dirty="0" smtClean="0">
                <a:solidFill>
                  <a:srgbClr val="33339A"/>
                </a:solidFill>
              </a:rPr>
              <a:t>z </a:t>
            </a:r>
            <a:r>
              <a:rPr lang="cs-CZ" sz="2200" dirty="0">
                <a:solidFill>
                  <a:srgbClr val="33339A"/>
                </a:solidFill>
              </a:rPr>
              <a:t>celé ČR </a:t>
            </a:r>
            <a:endParaRPr lang="cs-CZ" sz="2200" dirty="0" smtClean="0">
              <a:solidFill>
                <a:srgbClr val="33339A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2200" dirty="0">
                <a:solidFill>
                  <a:srgbClr val="33339A"/>
                </a:solidFill>
              </a:rPr>
              <a:t>u</a:t>
            </a:r>
            <a:r>
              <a:rPr lang="cs-CZ" sz="2200" dirty="0" smtClean="0">
                <a:solidFill>
                  <a:srgbClr val="33339A"/>
                </a:solidFill>
              </a:rPr>
              <a:t>držení spolupráce podnikatelů a </a:t>
            </a:r>
            <a:r>
              <a:rPr lang="cs-CZ" sz="2200" dirty="0" err="1" smtClean="0">
                <a:solidFill>
                  <a:srgbClr val="33339A"/>
                </a:solidFill>
              </a:rPr>
              <a:t>VaV</a:t>
            </a:r>
            <a:r>
              <a:rPr lang="cs-CZ" sz="2200" dirty="0" smtClean="0">
                <a:solidFill>
                  <a:srgbClr val="33339A"/>
                </a:solidFill>
              </a:rPr>
              <a:t> institucí i </a:t>
            </a:r>
            <a:r>
              <a:rPr lang="cs-CZ" sz="2200" dirty="0">
                <a:solidFill>
                  <a:srgbClr val="33339A"/>
                </a:solidFill>
              </a:rPr>
              <a:t>po ukončení </a:t>
            </a:r>
            <a:r>
              <a:rPr lang="cs-CZ" sz="2200" dirty="0" smtClean="0">
                <a:solidFill>
                  <a:srgbClr val="33339A"/>
                </a:solidFill>
              </a:rPr>
              <a:t>projektu</a:t>
            </a:r>
            <a:endParaRPr lang="cs-CZ" sz="2200" dirty="0">
              <a:solidFill>
                <a:srgbClr val="33339A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2200" dirty="0">
                <a:solidFill>
                  <a:srgbClr val="33339A"/>
                </a:solidFill>
              </a:rPr>
              <a:t>v</a:t>
            </a:r>
            <a:r>
              <a:rPr lang="cs-CZ" sz="2200" dirty="0" smtClean="0">
                <a:solidFill>
                  <a:srgbClr val="33339A"/>
                </a:solidFill>
              </a:rPr>
              <a:t>ýrazné </a:t>
            </a:r>
            <a:r>
              <a:rPr lang="cs-CZ" sz="2200" dirty="0">
                <a:solidFill>
                  <a:srgbClr val="33339A"/>
                </a:solidFill>
              </a:rPr>
              <a:t>posílení konkurenceschopnosti zúčastněných </a:t>
            </a:r>
            <a:r>
              <a:rPr lang="cs-CZ" sz="2200" dirty="0" smtClean="0">
                <a:solidFill>
                  <a:srgbClr val="33339A"/>
                </a:solidFill>
              </a:rPr>
              <a:t>firem</a:t>
            </a:r>
            <a:endParaRPr lang="cs-CZ" sz="2200" dirty="0">
              <a:solidFill>
                <a:srgbClr val="33339A"/>
              </a:solidFill>
            </a:endParaRPr>
          </a:p>
          <a:p>
            <a:pPr marL="0" indent="0">
              <a:buNone/>
            </a:pPr>
            <a:endParaRPr lang="cs-CZ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b="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cs-CZ" b="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b="0" dirty="0">
              <a:solidFill>
                <a:schemeClr val="tx1"/>
              </a:solidFill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Inovační vouchery                  v Olomouckém kraji</a:t>
            </a:r>
            <a:endParaRPr lang="cs-CZ" sz="2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3" y="116632"/>
            <a:ext cx="113347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5736" y="116632"/>
            <a:ext cx="4681537" cy="1143000"/>
          </a:xfrm>
        </p:spPr>
        <p:txBody>
          <a:bodyPr/>
          <a:lstStyle/>
          <a:p>
            <a: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Firmy a jejich zrealizované </a:t>
            </a:r>
            <a:r>
              <a:rPr lang="cs-CZ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projekty</a:t>
            </a:r>
            <a: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Činnosti související s vodou, odpad. vodami, odpady a sanacemi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600" dirty="0" smtClean="0"/>
              <a:t>EKOPROGRES </a:t>
            </a:r>
            <a:r>
              <a:rPr lang="cs-CZ" sz="1600" dirty="0"/>
              <a:t>HRANICE, a. s. </a:t>
            </a:r>
            <a:r>
              <a:rPr lang="cs-CZ" sz="1600" dirty="0" smtClean="0">
                <a:solidFill>
                  <a:srgbClr val="33339A"/>
                </a:solidFill>
              </a:rPr>
              <a:t>- </a:t>
            </a:r>
            <a:r>
              <a:rPr lang="cs-CZ" sz="1600" dirty="0">
                <a:solidFill>
                  <a:srgbClr val="33339A"/>
                </a:solidFill>
              </a:rPr>
              <a:t>„Využití nanočástic kovového železa pro zahušťování kalů na čistírnách vod</a:t>
            </a:r>
            <a:r>
              <a:rPr lang="cs-CZ" sz="1600" dirty="0" smtClean="0">
                <a:solidFill>
                  <a:srgbClr val="33339A"/>
                </a:solidFill>
              </a:rPr>
              <a:t>“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LITOLAB, spol. s. r. o. </a:t>
            </a:r>
            <a:r>
              <a:rPr lang="cs-CZ" sz="1600" dirty="0" smtClean="0">
                <a:solidFill>
                  <a:srgbClr val="33339A"/>
                </a:solidFill>
              </a:rPr>
              <a:t>- </a:t>
            </a:r>
            <a:r>
              <a:rPr lang="cs-CZ" sz="1600" dirty="0">
                <a:solidFill>
                  <a:srgbClr val="33339A"/>
                </a:solidFill>
              </a:rPr>
              <a:t>„Monitorování vybraných léčiv v odpadních a povrchových vodách</a:t>
            </a:r>
            <a:r>
              <a:rPr lang="cs-CZ" sz="1600" dirty="0" smtClean="0">
                <a:solidFill>
                  <a:srgbClr val="33339A"/>
                </a:solidFill>
              </a:rPr>
              <a:t>“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1600" dirty="0">
              <a:solidFill>
                <a:srgbClr val="33339A"/>
              </a:solidFill>
            </a:endParaRPr>
          </a:p>
          <a:p>
            <a:pPr marL="0" indent="0">
              <a:buNone/>
            </a:pPr>
            <a:endParaRPr lang="cs-CZ" sz="1600" dirty="0" smtClean="0">
              <a:solidFill>
                <a:srgbClr val="33339A"/>
              </a:solidFill>
            </a:endParaRPr>
          </a:p>
          <a:p>
            <a:pPr marL="0" indent="0">
              <a:buNone/>
            </a:pPr>
            <a:endParaRPr lang="cs-CZ" sz="1600" dirty="0">
              <a:solidFill>
                <a:srgbClr val="33339A"/>
              </a:solidFill>
            </a:endParaRPr>
          </a:p>
          <a:p>
            <a:pPr marL="0" indent="0">
              <a:buNone/>
            </a:pPr>
            <a:endParaRPr lang="cs-CZ" sz="1600" dirty="0" smtClean="0">
              <a:solidFill>
                <a:srgbClr val="33339A"/>
              </a:solidFill>
            </a:endParaRPr>
          </a:p>
          <a:p>
            <a:pPr marL="0" indent="0">
              <a:buNone/>
            </a:pPr>
            <a:endParaRPr lang="cs-CZ" sz="1600" dirty="0">
              <a:solidFill>
                <a:srgbClr val="33339A"/>
              </a:solidFill>
            </a:endParaRPr>
          </a:p>
          <a:p>
            <a:pPr marL="0" indent="0">
              <a:buNone/>
            </a:pPr>
            <a:endParaRPr lang="cs-CZ" sz="1600" dirty="0" smtClean="0">
              <a:solidFill>
                <a:srgbClr val="33339A"/>
              </a:solidFill>
            </a:endParaRPr>
          </a:p>
          <a:p>
            <a:pPr marL="0" indent="0">
              <a:buNone/>
            </a:pPr>
            <a:endParaRPr lang="cs-CZ" sz="1600" dirty="0">
              <a:solidFill>
                <a:srgbClr val="33339A"/>
              </a:solidFill>
            </a:endParaRPr>
          </a:p>
          <a:p>
            <a:pPr marL="0" indent="0">
              <a:buNone/>
            </a:pPr>
            <a:endParaRPr lang="cs-CZ" sz="1600" dirty="0" smtClean="0">
              <a:solidFill>
                <a:srgbClr val="33339A"/>
              </a:solidFill>
            </a:endParaRPr>
          </a:p>
          <a:p>
            <a:pPr marL="0" indent="0">
              <a:buNone/>
            </a:pPr>
            <a:r>
              <a:rPr lang="cs-CZ" sz="1600" dirty="0">
                <a:solidFill>
                  <a:srgbClr val="33339A"/>
                </a:solidFill>
              </a:rPr>
              <a:t>Pozn.: Více informací o jednotlivých zrealizovaných inovačních aktivitách viz brožura „Příklady dobré praxe“.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1600" dirty="0">
              <a:solidFill>
                <a:srgbClr val="33339A"/>
              </a:solidFill>
            </a:endParaRPr>
          </a:p>
          <a:p>
            <a:pPr marL="0" indent="0">
              <a:buNone/>
            </a:pPr>
            <a:endParaRPr lang="cs-CZ" sz="1600" dirty="0">
              <a:solidFill>
                <a:srgbClr val="33339A"/>
              </a:solidFill>
            </a:endParaRPr>
          </a:p>
          <a:p>
            <a:pPr marL="0" indent="0">
              <a:buNone/>
            </a:pPr>
            <a:endParaRPr lang="cs-CZ" sz="2200" u="sng" dirty="0" smtClean="0">
              <a:solidFill>
                <a:srgbClr val="33339A"/>
              </a:solidFill>
            </a:endParaRPr>
          </a:p>
          <a:p>
            <a:pPr marL="0" indent="0">
              <a:buNone/>
            </a:pPr>
            <a:endParaRPr lang="cs-CZ" sz="2200" dirty="0">
              <a:solidFill>
                <a:srgbClr val="33339A"/>
              </a:solidFill>
            </a:endParaRPr>
          </a:p>
          <a:p>
            <a:pPr marL="0" indent="0">
              <a:buNone/>
            </a:pPr>
            <a:endParaRPr lang="cs-CZ" sz="1600" dirty="0" smtClean="0">
              <a:solidFill>
                <a:srgbClr val="33339A"/>
              </a:solidFill>
            </a:endParaRPr>
          </a:p>
          <a:p>
            <a:pPr marL="0" indent="0">
              <a:buNone/>
            </a:pPr>
            <a:endParaRPr lang="cs-CZ" sz="1600" dirty="0" smtClean="0">
              <a:solidFill>
                <a:srgbClr val="33339A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1600" dirty="0" smtClean="0">
              <a:solidFill>
                <a:srgbClr val="33339A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1600" dirty="0">
              <a:solidFill>
                <a:srgbClr val="33339A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1600" dirty="0" smtClean="0">
              <a:solidFill>
                <a:srgbClr val="33339A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1600" dirty="0">
              <a:solidFill>
                <a:srgbClr val="33339A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1600" dirty="0" smtClean="0">
              <a:solidFill>
                <a:srgbClr val="33339A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1600" dirty="0">
              <a:solidFill>
                <a:srgbClr val="33339A"/>
              </a:solidFill>
            </a:endParaRPr>
          </a:p>
          <a:p>
            <a:pPr marL="0" indent="0">
              <a:buNone/>
            </a:pPr>
            <a:endParaRPr lang="cs-CZ" sz="1600" dirty="0" smtClean="0">
              <a:solidFill>
                <a:srgbClr val="33339A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1600" dirty="0">
              <a:solidFill>
                <a:srgbClr val="33339A"/>
              </a:solidFill>
            </a:endParaRPr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6632"/>
            <a:ext cx="113347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2773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600" dirty="0" smtClean="0">
                <a:solidFill>
                  <a:srgbClr val="FF0000"/>
                </a:solidFill>
              </a:rPr>
              <a:t/>
            </a:r>
            <a:br>
              <a:rPr lang="cs-CZ" sz="2600" dirty="0" smtClean="0">
                <a:solidFill>
                  <a:srgbClr val="FF0000"/>
                </a:solidFill>
              </a:rPr>
            </a:br>
            <a:r>
              <a:rPr lang="cs-CZ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Vyhodnocení </a:t>
            </a:r>
            <a:r>
              <a:rPr lang="cs-CZ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projektu „Inovační vouchery v Olomouckém kraji</a:t>
            </a:r>
            <a:r>
              <a:rPr lang="cs-CZ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cs-CZ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2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200" dirty="0" smtClean="0">
                <a:solidFill>
                  <a:srgbClr val="FF0000"/>
                </a:solidFill>
              </a:rPr>
              <a:t>Zvýšení poptávky firem po dlouhodobé spolupráci s vědeckovýzkumnými institucemi: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3339A"/>
                </a:solidFill>
              </a:rPr>
              <a:t>n</a:t>
            </a:r>
            <a:r>
              <a:rPr lang="cs-CZ" sz="2200" dirty="0" smtClean="0">
                <a:solidFill>
                  <a:srgbClr val="33339A"/>
                </a:solidFill>
              </a:rPr>
              <a:t>a základě dotazníkového šetření u podnikatelských subjektů bylo zjištěno, že spolupráce s vysokou školou byla pro podnikatele přínosem; se spoluprací jsou firmy spokojeny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3339A"/>
                </a:solidFill>
              </a:rPr>
              <a:t>z počtu 38 firem, které úspěšně zrealizovaly projekt, chtějí všichni i nadále pokračovat ve spolupráci s vysokou školou</a:t>
            </a:r>
            <a:endParaRPr lang="cs-CZ" sz="2200" dirty="0">
              <a:solidFill>
                <a:srgbClr val="3333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18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84313"/>
            <a:ext cx="8424614" cy="4536975"/>
          </a:xfrm>
        </p:spPr>
        <p:txBody>
          <a:bodyPr/>
          <a:lstStyle/>
          <a:p>
            <a:pPr marL="0" indent="0" algn="just">
              <a:buNone/>
            </a:pPr>
            <a:r>
              <a:rPr lang="cs-CZ" sz="2200" dirty="0" smtClean="0">
                <a:solidFill>
                  <a:srgbClr val="33339A"/>
                </a:solidFill>
              </a:rPr>
              <a:t>Vzhledem k úspěšnosti projektu „Inovační vouchery v Olomouckém kraji“ a vzhledem k zájmu podnikatelů a vysokých škol o inovační vouchery se rozhodl Olomoucký kraj realizovat </a:t>
            </a:r>
            <a:r>
              <a:rPr lang="cs-CZ" sz="2200" u="sng" dirty="0">
                <a:solidFill>
                  <a:srgbClr val="33339A"/>
                </a:solidFill>
              </a:rPr>
              <a:t>II. </a:t>
            </a:r>
            <a:r>
              <a:rPr lang="cs-CZ" sz="2200" u="sng" dirty="0" smtClean="0">
                <a:solidFill>
                  <a:srgbClr val="33339A"/>
                </a:solidFill>
              </a:rPr>
              <a:t>etapu projektu </a:t>
            </a:r>
          </a:p>
          <a:p>
            <a:pPr marL="0" indent="0" algn="just">
              <a:buNone/>
            </a:pPr>
            <a:r>
              <a:rPr lang="cs-CZ" sz="2200" dirty="0" smtClean="0">
                <a:solidFill>
                  <a:srgbClr val="FF0000"/>
                </a:solidFill>
              </a:rPr>
              <a:t>Období realizace projektu: </a:t>
            </a:r>
            <a:r>
              <a:rPr lang="cs-CZ" sz="2200" dirty="0" smtClean="0">
                <a:solidFill>
                  <a:srgbClr val="33339A"/>
                </a:solidFill>
              </a:rPr>
              <a:t>1. 8. 2013 – 31. 7. 2015 </a:t>
            </a:r>
          </a:p>
          <a:p>
            <a:pPr marL="0" indent="0" algn="just">
              <a:buNone/>
            </a:pPr>
            <a:r>
              <a:rPr lang="cs-CZ" sz="2200" dirty="0" smtClean="0">
                <a:solidFill>
                  <a:srgbClr val="FF0000"/>
                </a:solidFill>
              </a:rPr>
              <a:t>Celková alokace projektu: </a:t>
            </a:r>
            <a:r>
              <a:rPr lang="cs-CZ" sz="2200" dirty="0" smtClean="0">
                <a:solidFill>
                  <a:srgbClr val="33339A"/>
                </a:solidFill>
              </a:rPr>
              <a:t>6 926 240,00 Kč; </a:t>
            </a:r>
            <a:r>
              <a:rPr lang="cs-CZ" sz="2200" dirty="0">
                <a:solidFill>
                  <a:srgbClr val="33339A"/>
                </a:solidFill>
              </a:rPr>
              <a:t>z toho:</a:t>
            </a:r>
          </a:p>
          <a:p>
            <a:pPr marL="457200" lvl="1" indent="0" algn="just">
              <a:buNone/>
            </a:pPr>
            <a:r>
              <a:rPr lang="cs-CZ" sz="2200" dirty="0">
                <a:solidFill>
                  <a:srgbClr val="33339A"/>
                </a:solidFill>
              </a:rPr>
              <a:t>-	dotace ROP SM: </a:t>
            </a:r>
            <a:r>
              <a:rPr lang="cs-CZ" sz="2200" dirty="0" smtClean="0">
                <a:solidFill>
                  <a:srgbClr val="33339A"/>
                </a:solidFill>
              </a:rPr>
              <a:t>5 000 000,00 </a:t>
            </a:r>
            <a:r>
              <a:rPr lang="cs-CZ" sz="2200" dirty="0">
                <a:solidFill>
                  <a:srgbClr val="33339A"/>
                </a:solidFill>
              </a:rPr>
              <a:t>Kč </a:t>
            </a:r>
          </a:p>
          <a:p>
            <a:pPr marL="457200" lvl="1" indent="0" algn="just">
              <a:buNone/>
            </a:pPr>
            <a:r>
              <a:rPr lang="cs-CZ" sz="2200" dirty="0">
                <a:solidFill>
                  <a:srgbClr val="33339A"/>
                </a:solidFill>
              </a:rPr>
              <a:t>-	vlastní zdroje Olomouckého kraje: </a:t>
            </a:r>
            <a:r>
              <a:rPr lang="cs-CZ" sz="2200" dirty="0" smtClean="0">
                <a:solidFill>
                  <a:srgbClr val="33339A"/>
                </a:solidFill>
              </a:rPr>
              <a:t>1 926 240,00 Kč</a:t>
            </a:r>
            <a:endParaRPr lang="cs-CZ" sz="2200" dirty="0">
              <a:solidFill>
                <a:srgbClr val="33339A"/>
              </a:solidFill>
            </a:endParaRPr>
          </a:p>
          <a:p>
            <a:pPr marL="457200" lvl="1" indent="0" algn="just">
              <a:buNone/>
            </a:pPr>
            <a:r>
              <a:rPr lang="cs-CZ" sz="2200" dirty="0">
                <a:solidFill>
                  <a:srgbClr val="33339A"/>
                </a:solidFill>
              </a:rPr>
              <a:t>-	b</a:t>
            </a:r>
            <a:r>
              <a:rPr lang="cs-CZ" sz="2200" dirty="0" smtClean="0">
                <a:solidFill>
                  <a:srgbClr val="33339A"/>
                </a:solidFill>
              </a:rPr>
              <a:t>ez finančního příspěvku </a:t>
            </a:r>
            <a:r>
              <a:rPr lang="cs-CZ" sz="2200" dirty="0">
                <a:solidFill>
                  <a:srgbClr val="33339A"/>
                </a:solidFill>
              </a:rPr>
              <a:t>statutárního města </a:t>
            </a:r>
            <a:r>
              <a:rPr lang="cs-CZ" sz="2200" dirty="0" smtClean="0">
                <a:solidFill>
                  <a:srgbClr val="33339A"/>
                </a:solidFill>
              </a:rPr>
              <a:t>Olomouc</a:t>
            </a:r>
            <a:endParaRPr lang="cs-CZ" dirty="0" smtClean="0">
              <a:solidFill>
                <a:srgbClr val="33339A"/>
              </a:solidFill>
            </a:endParaRPr>
          </a:p>
          <a:p>
            <a:pPr marL="0" indent="0" algn="just">
              <a:buNone/>
            </a:pPr>
            <a:r>
              <a:rPr lang="cs-CZ" sz="2200" dirty="0" smtClean="0">
                <a:solidFill>
                  <a:srgbClr val="FF0000"/>
                </a:solidFill>
              </a:rPr>
              <a:t>Počet nositelů inovačního voucheru: </a:t>
            </a:r>
            <a:r>
              <a:rPr lang="cs-CZ" sz="2200" dirty="0" smtClean="0">
                <a:solidFill>
                  <a:srgbClr val="33339A"/>
                </a:solidFill>
              </a:rPr>
              <a:t>51</a:t>
            </a:r>
          </a:p>
          <a:p>
            <a:pPr marL="0" indent="0" algn="just">
              <a:buNone/>
            </a:pPr>
            <a:r>
              <a:rPr lang="cs-CZ" sz="2200" dirty="0">
                <a:solidFill>
                  <a:srgbClr val="FF0000"/>
                </a:solidFill>
              </a:rPr>
              <a:t>Počet </a:t>
            </a:r>
            <a:r>
              <a:rPr lang="cs-CZ" sz="2200" dirty="0" smtClean="0">
                <a:solidFill>
                  <a:srgbClr val="FF0000"/>
                </a:solidFill>
              </a:rPr>
              <a:t>spolupracujících vědeckovýzkumných institucí: </a:t>
            </a:r>
            <a:r>
              <a:rPr lang="cs-CZ" sz="2200" dirty="0" smtClean="0">
                <a:solidFill>
                  <a:srgbClr val="33339A"/>
                </a:solidFill>
              </a:rPr>
              <a:t>6</a:t>
            </a:r>
            <a:endParaRPr lang="cs-CZ" sz="22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cs-CZ" sz="2200" dirty="0" smtClean="0">
              <a:solidFill>
                <a:srgbClr val="33339A"/>
              </a:solidFill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Inovační vouchery                         v Olomouckém kraji –                       II. etapa</a:t>
            </a:r>
            <a:endParaRPr lang="cs-CZ" sz="2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8640"/>
            <a:ext cx="113347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568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Podpisy smluv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sz="2200" dirty="0">
                <a:solidFill>
                  <a:schemeClr val="accent2"/>
                </a:solidFill>
              </a:rPr>
              <a:t>Úspěšní žadatelé o inovační voucher jsou </a:t>
            </a:r>
            <a:r>
              <a:rPr lang="cs-CZ" sz="2200" dirty="0" smtClean="0">
                <a:solidFill>
                  <a:schemeClr val="accent2"/>
                </a:solidFill>
              </a:rPr>
              <a:t>povinni do          24</a:t>
            </a:r>
            <a:r>
              <a:rPr lang="cs-CZ" sz="2200" dirty="0">
                <a:solidFill>
                  <a:schemeClr val="accent2"/>
                </a:solidFill>
              </a:rPr>
              <a:t>. 6. 2014 doložit:</a:t>
            </a:r>
          </a:p>
          <a:p>
            <a:endParaRPr lang="cs-CZ" sz="900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cs-CZ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Smlouvu </a:t>
            </a:r>
            <a:r>
              <a:rPr lang="cs-CZ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dílo </a:t>
            </a:r>
            <a:r>
              <a:rPr lang="cs-CZ" sz="2200" dirty="0">
                <a:solidFill>
                  <a:schemeClr val="accent2"/>
                </a:solidFill>
              </a:rPr>
              <a:t>s vybranou </a:t>
            </a:r>
            <a:r>
              <a:rPr lang="cs-CZ" sz="2200" dirty="0" err="1">
                <a:solidFill>
                  <a:schemeClr val="accent2"/>
                </a:solidFill>
              </a:rPr>
              <a:t>VaV</a:t>
            </a:r>
            <a:r>
              <a:rPr lang="cs-CZ" sz="2200" dirty="0">
                <a:solidFill>
                  <a:schemeClr val="accent2"/>
                </a:solidFill>
              </a:rPr>
              <a:t> institucí </a:t>
            </a:r>
            <a:r>
              <a:rPr lang="cs-CZ" sz="2200" b="0" i="1" dirty="0" smtClean="0">
                <a:solidFill>
                  <a:schemeClr val="accent2"/>
                </a:solidFill>
              </a:rPr>
              <a:t>(</a:t>
            </a:r>
            <a:r>
              <a:rPr lang="cs-CZ" sz="2200" b="0" i="1" dirty="0">
                <a:solidFill>
                  <a:schemeClr val="accent2"/>
                </a:solidFill>
              </a:rPr>
              <a:t>vzor je součástí dokumentace </a:t>
            </a:r>
            <a:r>
              <a:rPr lang="cs-CZ" sz="2200" b="0" i="1" dirty="0" smtClean="0">
                <a:solidFill>
                  <a:schemeClr val="accent2"/>
                </a:solidFill>
              </a:rPr>
              <a:t>řízení </a:t>
            </a:r>
            <a:r>
              <a:rPr lang="cs-CZ" sz="2200" b="0" i="1" dirty="0" smtClean="0">
                <a:solidFill>
                  <a:srgbClr val="FF0000"/>
                </a:solidFill>
              </a:rPr>
              <a:t>www.kr-olomoucky.cz/inovace</a:t>
            </a:r>
            <a:r>
              <a:rPr lang="cs-CZ" sz="2200" b="0" i="1" dirty="0" smtClean="0">
                <a:solidFill>
                  <a:schemeClr val="accent2"/>
                </a:solidFill>
              </a:rPr>
              <a:t>) </a:t>
            </a:r>
            <a:endParaRPr lang="cs-CZ" sz="2200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cs-CZ" sz="2200" dirty="0">
                <a:solidFill>
                  <a:schemeClr val="accent2"/>
                </a:solidFill>
              </a:rPr>
              <a:t>		+ </a:t>
            </a:r>
            <a:r>
              <a:rPr lang="cs-CZ" sz="2200" dirty="0">
                <a:solidFill>
                  <a:srgbClr val="C00000"/>
                </a:solidFill>
              </a:rPr>
              <a:t>nabídku od </a:t>
            </a:r>
            <a:r>
              <a:rPr lang="cs-CZ" sz="2200" dirty="0" err="1">
                <a:solidFill>
                  <a:srgbClr val="C00000"/>
                </a:solidFill>
              </a:rPr>
              <a:t>VaV</a:t>
            </a:r>
            <a:r>
              <a:rPr lang="cs-CZ" sz="2200" dirty="0">
                <a:solidFill>
                  <a:srgbClr val="C00000"/>
                </a:solidFill>
              </a:rPr>
              <a:t> instituce </a:t>
            </a:r>
          </a:p>
          <a:p>
            <a:pPr>
              <a:buNone/>
            </a:pPr>
            <a:r>
              <a:rPr lang="cs-CZ" sz="2200" dirty="0">
                <a:solidFill>
                  <a:schemeClr val="accent2"/>
                </a:solidFill>
              </a:rPr>
              <a:t>		</a:t>
            </a:r>
            <a:r>
              <a:rPr lang="cs-CZ" sz="2200" b="0" i="1" dirty="0">
                <a:solidFill>
                  <a:schemeClr val="accent2"/>
                </a:solidFill>
              </a:rPr>
              <a:t>(shodná s již předloženou přílohou žádosti o inovační voucher) </a:t>
            </a:r>
          </a:p>
          <a:p>
            <a:pPr>
              <a:buNone/>
            </a:pPr>
            <a:r>
              <a:rPr lang="cs-CZ" sz="2200" dirty="0">
                <a:solidFill>
                  <a:schemeClr val="accent2"/>
                </a:solidFill>
              </a:rPr>
              <a:t> 		+ </a:t>
            </a:r>
            <a:r>
              <a:rPr lang="cs-CZ" sz="2200" dirty="0">
                <a:solidFill>
                  <a:srgbClr val="C00000"/>
                </a:solidFill>
              </a:rPr>
              <a:t>kopii smlouvy (či potvrzení) o vedení účtu</a:t>
            </a:r>
          </a:p>
          <a:p>
            <a:pPr>
              <a:buNone/>
            </a:pPr>
            <a:r>
              <a:rPr lang="cs-CZ" sz="2200" dirty="0">
                <a:solidFill>
                  <a:srgbClr val="C00000"/>
                </a:solidFill>
              </a:rPr>
              <a:t>		</a:t>
            </a:r>
            <a:r>
              <a:rPr lang="cs-CZ" sz="2200" b="0" i="1" dirty="0">
                <a:solidFill>
                  <a:schemeClr val="accent2"/>
                </a:solidFill>
              </a:rPr>
              <a:t>(ze kterého bude hrazena faktura a na který bude inovační 	voucher zpětně proplacen) </a:t>
            </a:r>
            <a:endParaRPr lang="cs-CZ" sz="1400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cs-CZ" sz="2200" dirty="0">
                <a:solidFill>
                  <a:schemeClr val="accent2"/>
                </a:solidFill>
              </a:rPr>
              <a:t>Pověřený pracovník ÚRR:  </a:t>
            </a:r>
            <a:r>
              <a:rPr lang="cs-CZ" sz="2200" dirty="0">
                <a:solidFill>
                  <a:srgbClr val="FF0000"/>
                </a:solidFill>
              </a:rPr>
              <a:t>Ing. Václav </a:t>
            </a:r>
            <a:r>
              <a:rPr lang="cs-CZ" sz="2200" dirty="0" err="1">
                <a:solidFill>
                  <a:srgbClr val="FF0000"/>
                </a:solidFill>
              </a:rPr>
              <a:t>Honzírek</a:t>
            </a:r>
            <a:endParaRPr lang="cs-CZ" sz="2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8640"/>
            <a:ext cx="113347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16847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Podpisy smluv</a:t>
            </a:r>
            <a:endParaRPr lang="cs-CZ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sz="2200" dirty="0">
                <a:solidFill>
                  <a:schemeClr val="accent2"/>
                </a:solidFill>
              </a:rPr>
              <a:t>Bezprostředně bude pověřeným pracovníkem OKP připravena k </a:t>
            </a:r>
            <a:r>
              <a:rPr lang="cs-CZ" sz="2200" dirty="0" smtClean="0">
                <a:solidFill>
                  <a:schemeClr val="accent2"/>
                </a:solidFill>
              </a:rPr>
              <a:t>podpisu </a:t>
            </a:r>
            <a:r>
              <a:rPr lang="cs-CZ" sz="2200" dirty="0" smtClean="0">
                <a:solidFill>
                  <a:srgbClr val="33339A"/>
                </a:solidFill>
              </a:rPr>
              <a:t>trojstranná </a:t>
            </a:r>
            <a:endParaRPr lang="cs-CZ" sz="2200" dirty="0">
              <a:solidFill>
                <a:srgbClr val="33339A"/>
              </a:solidFill>
            </a:endParaRPr>
          </a:p>
          <a:p>
            <a:pPr marL="0" indent="0">
              <a:buNone/>
            </a:pPr>
            <a:r>
              <a:rPr lang="cs-CZ" sz="2200" dirty="0">
                <a:solidFill>
                  <a:srgbClr val="C00000"/>
                </a:solidFill>
              </a:rPr>
              <a:t>	</a:t>
            </a:r>
            <a:r>
              <a:rPr lang="cs-CZ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Smlouva o spolupráci k inovačnímu voucheru</a:t>
            </a:r>
          </a:p>
          <a:p>
            <a:pPr lvl="1">
              <a:buNone/>
            </a:pPr>
            <a:r>
              <a:rPr lang="cs-CZ" sz="2200" dirty="0">
                <a:solidFill>
                  <a:schemeClr val="accent2"/>
                </a:solidFill>
              </a:rPr>
              <a:t>	</a:t>
            </a:r>
          </a:p>
          <a:p>
            <a:pPr algn="just">
              <a:buNone/>
            </a:pPr>
            <a:r>
              <a:rPr lang="cs-CZ" sz="2200" b="0" i="1" dirty="0" smtClean="0">
                <a:solidFill>
                  <a:schemeClr val="accent2"/>
                </a:solidFill>
              </a:rPr>
              <a:t>	Pozn</a:t>
            </a:r>
            <a:r>
              <a:rPr lang="cs-CZ" sz="2200" b="0" i="1" dirty="0">
                <a:solidFill>
                  <a:schemeClr val="accent2"/>
                </a:solidFill>
              </a:rPr>
              <a:t>.: </a:t>
            </a:r>
            <a:endParaRPr lang="cs-CZ" sz="2200" b="0" i="1" dirty="0" smtClean="0">
              <a:solidFill>
                <a:schemeClr val="accent2"/>
              </a:solidFill>
            </a:endParaRPr>
          </a:p>
          <a:p>
            <a:pPr algn="just">
              <a:buNone/>
            </a:pPr>
            <a:r>
              <a:rPr lang="cs-CZ" sz="2000" b="0" i="1" dirty="0" smtClean="0">
                <a:solidFill>
                  <a:schemeClr val="accent2"/>
                </a:solidFill>
              </a:rPr>
              <a:t>	RR </a:t>
            </a:r>
            <a:r>
              <a:rPr lang="cs-CZ" sz="2000" b="0" i="1" dirty="0">
                <a:solidFill>
                  <a:schemeClr val="accent2"/>
                </a:solidFill>
              </a:rPr>
              <a:t>může uzavírat Smlouvy v příslušném režimu </a:t>
            </a:r>
            <a:r>
              <a:rPr lang="cs-CZ" sz="2000" b="0" i="1" dirty="0" smtClean="0">
                <a:solidFill>
                  <a:schemeClr val="accent2"/>
                </a:solidFill>
              </a:rPr>
              <a:t>blokové výjimky max. do </a:t>
            </a:r>
            <a:r>
              <a:rPr lang="cs-CZ" sz="2000" b="0" i="1" dirty="0">
                <a:solidFill>
                  <a:srgbClr val="FF0000"/>
                </a:solidFill>
              </a:rPr>
              <a:t>30. 6. 2014! </a:t>
            </a:r>
            <a:r>
              <a:rPr lang="cs-CZ" sz="2000" b="0" i="1" dirty="0">
                <a:solidFill>
                  <a:schemeClr val="accent2"/>
                </a:solidFill>
              </a:rPr>
              <a:t>(dle Nařízení Komise č. 1224/2013 a Nařízení č. 800/2008</a:t>
            </a:r>
            <a:r>
              <a:rPr lang="cs-CZ" sz="2000" b="0" i="1" dirty="0" smtClean="0">
                <a:solidFill>
                  <a:schemeClr val="accent2"/>
                </a:solidFill>
              </a:rPr>
              <a:t>).</a:t>
            </a:r>
            <a:endParaRPr lang="cs-CZ" sz="2000" b="0" i="1" dirty="0">
              <a:solidFill>
                <a:schemeClr val="accent2"/>
              </a:solidFill>
            </a:endParaRPr>
          </a:p>
          <a:p>
            <a:pPr algn="just">
              <a:buNone/>
            </a:pPr>
            <a:r>
              <a:rPr lang="cs-CZ" sz="2200" b="0" i="1" dirty="0">
                <a:solidFill>
                  <a:schemeClr val="accent2"/>
                </a:solidFill>
              </a:rPr>
              <a:t>	</a:t>
            </a:r>
          </a:p>
          <a:p>
            <a:pPr algn="just">
              <a:buNone/>
            </a:pPr>
            <a:r>
              <a:rPr lang="cs-CZ" sz="1600" b="0" i="1" dirty="0">
                <a:solidFill>
                  <a:schemeClr val="accent2"/>
                </a:solidFill>
              </a:rPr>
              <a:t>	</a:t>
            </a:r>
            <a:r>
              <a:rPr lang="cs-CZ" sz="2000" b="0" i="1" dirty="0">
                <a:solidFill>
                  <a:srgbClr val="FF0000"/>
                </a:solidFill>
              </a:rPr>
              <a:t>Z toho vyplývá, že s žadateli, jejichž projekty zakládají veřejnou podporu, </a:t>
            </a:r>
            <a:r>
              <a:rPr lang="cs-CZ" sz="20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musí být uzavřena Smlouva nejpozději do 30. 6. 2014! </a:t>
            </a:r>
          </a:p>
          <a:p>
            <a:pPr marL="0" indent="0">
              <a:buNone/>
            </a:pPr>
            <a:endParaRPr lang="cs-CZ" sz="2000" dirty="0"/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8640"/>
            <a:ext cx="113347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73607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Další postup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 err="1">
                <a:solidFill>
                  <a:schemeClr val="accent2"/>
                </a:solidFill>
              </a:rPr>
              <a:t>VaV</a:t>
            </a:r>
            <a:r>
              <a:rPr lang="cs-CZ" sz="2200" dirty="0">
                <a:solidFill>
                  <a:schemeClr val="accent2"/>
                </a:solidFill>
              </a:rPr>
              <a:t> instituce dodá dohodnutou službu </a:t>
            </a:r>
          </a:p>
          <a:p>
            <a:r>
              <a:rPr lang="cs-CZ" sz="2200" dirty="0">
                <a:solidFill>
                  <a:schemeClr val="accent2"/>
                </a:solidFill>
              </a:rPr>
              <a:t>podnikatelský subjekt za ni zaplatí stanovenou cenu</a:t>
            </a:r>
          </a:p>
          <a:p>
            <a:pPr>
              <a:buNone/>
            </a:pPr>
            <a:r>
              <a:rPr lang="cs-CZ" sz="2200" b="0" i="1" dirty="0">
                <a:solidFill>
                  <a:srgbClr val="C00000"/>
                </a:solidFill>
              </a:rPr>
              <a:t>	</a:t>
            </a:r>
            <a:r>
              <a:rPr lang="cs-CZ" sz="1800" b="0" i="1" dirty="0">
                <a:solidFill>
                  <a:srgbClr val="FF0000"/>
                </a:solidFill>
              </a:rPr>
              <a:t>(konečná cena se může odchýlit od předpokládané ceny, přičemž zůstává v platnosti schválená maximální hodnota inovačního voucheru a min. výše </a:t>
            </a:r>
            <a:br>
              <a:rPr lang="cs-CZ" sz="1800" b="0" i="1" dirty="0">
                <a:solidFill>
                  <a:srgbClr val="FF0000"/>
                </a:solidFill>
              </a:rPr>
            </a:br>
            <a:r>
              <a:rPr lang="cs-CZ" sz="1800" b="0" i="1" dirty="0">
                <a:solidFill>
                  <a:srgbClr val="FF0000"/>
                </a:solidFill>
              </a:rPr>
              <a:t>60 tis. Kč/inovační voucher</a:t>
            </a:r>
            <a:r>
              <a:rPr lang="cs-CZ" sz="1800" b="0" i="1" dirty="0" smtClean="0">
                <a:solidFill>
                  <a:srgbClr val="FF0000"/>
                </a:solidFill>
              </a:rPr>
              <a:t>)</a:t>
            </a:r>
            <a:endParaRPr lang="cs-CZ" sz="1800" dirty="0">
              <a:solidFill>
                <a:srgbClr val="FF0000"/>
              </a:solidFill>
            </a:endParaRPr>
          </a:p>
          <a:p>
            <a:r>
              <a:rPr lang="cs-CZ" sz="2200" dirty="0">
                <a:solidFill>
                  <a:schemeClr val="accent2"/>
                </a:solidFill>
              </a:rPr>
              <a:t>služba předána na základě předávacího protokolu </a:t>
            </a:r>
          </a:p>
          <a:p>
            <a:pPr>
              <a:buNone/>
            </a:pPr>
            <a:r>
              <a:rPr lang="cs-CZ" sz="2200" dirty="0">
                <a:solidFill>
                  <a:schemeClr val="accent2"/>
                </a:solidFill>
              </a:rPr>
              <a:t>	</a:t>
            </a:r>
            <a:r>
              <a:rPr lang="cs-CZ" sz="1800" b="0" i="1" dirty="0">
                <a:solidFill>
                  <a:srgbClr val="FF0000"/>
                </a:solidFill>
              </a:rPr>
              <a:t>(předávací protokol garantuje, že služba byla realizována řádně a bez vad a nedodělků a dle zadání) </a:t>
            </a:r>
          </a:p>
          <a:p>
            <a:pPr>
              <a:buNone/>
            </a:pPr>
            <a:r>
              <a:rPr lang="cs-CZ" sz="2200" dirty="0">
                <a:solidFill>
                  <a:srgbClr val="FF0000"/>
                </a:solidFill>
              </a:rPr>
              <a:t>	</a:t>
            </a:r>
            <a:endParaRPr lang="cs-CZ" dirty="0"/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8640"/>
            <a:ext cx="113347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18957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Další postup</a:t>
            </a:r>
            <a:endParaRPr lang="cs-CZ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C00000"/>
                </a:solidFill>
              </a:rPr>
              <a:t>	</a:t>
            </a:r>
            <a:r>
              <a:rPr lang="cs-CZ" dirty="0" smtClean="0">
                <a:solidFill>
                  <a:srgbClr val="FF0000"/>
                </a:solidFill>
              </a:rPr>
              <a:t>POZOR </a:t>
            </a:r>
            <a:r>
              <a:rPr lang="cs-CZ" dirty="0">
                <a:solidFill>
                  <a:srgbClr val="FF0000"/>
                </a:solidFill>
              </a:rPr>
              <a:t>NA DATUM UVEDENÉ V </a:t>
            </a:r>
            <a:r>
              <a:rPr lang="cs-CZ" dirty="0" smtClean="0">
                <a:solidFill>
                  <a:srgbClr val="FF0000"/>
                </a:solidFill>
              </a:rPr>
              <a:t>PŘEDÁVACÍM PROTOKOLU </a:t>
            </a:r>
            <a:r>
              <a:rPr lang="cs-CZ" dirty="0">
                <a:solidFill>
                  <a:srgbClr val="FF0000"/>
                </a:solidFill>
              </a:rPr>
              <a:t>!! </a:t>
            </a:r>
          </a:p>
          <a:p>
            <a:pPr>
              <a:buNone/>
            </a:pPr>
            <a:r>
              <a:rPr lang="cs-CZ" dirty="0">
                <a:solidFill>
                  <a:srgbClr val="FF0000"/>
                </a:solidFill>
              </a:rPr>
              <a:t>	</a:t>
            </a:r>
            <a:r>
              <a:rPr lang="cs-CZ" sz="1800" b="0" i="1" dirty="0">
                <a:solidFill>
                  <a:srgbClr val="FF0000"/>
                </a:solidFill>
              </a:rPr>
              <a:t>(jsou zde dvě data – v horní pasáži patří datum uzavření Smlouvy o dílo!)</a:t>
            </a:r>
            <a:endParaRPr lang="cs-CZ" sz="1800" dirty="0">
              <a:solidFill>
                <a:srgbClr val="FF0000"/>
              </a:solidFill>
            </a:endParaRPr>
          </a:p>
          <a:p>
            <a:r>
              <a:rPr lang="cs-CZ" sz="2200" dirty="0">
                <a:solidFill>
                  <a:schemeClr val="accent2"/>
                </a:solidFill>
              </a:rPr>
              <a:t>den rozhodující pro vystavení faktury, je den schválení Radou kraje = </a:t>
            </a:r>
            <a:r>
              <a:rPr lang="cs-CZ" sz="2200" dirty="0">
                <a:solidFill>
                  <a:srgbClr val="FF0000"/>
                </a:solidFill>
              </a:rPr>
              <a:t>3.4.2014 </a:t>
            </a:r>
          </a:p>
          <a:p>
            <a:pPr>
              <a:buNone/>
            </a:pPr>
            <a:r>
              <a:rPr lang="cs-CZ" b="0" i="1" dirty="0">
                <a:solidFill>
                  <a:srgbClr val="FF0000"/>
                </a:solidFill>
              </a:rPr>
              <a:t>	(</a:t>
            </a:r>
            <a:r>
              <a:rPr lang="cs-CZ" sz="1800" b="0" i="1" dirty="0">
                <a:solidFill>
                  <a:srgbClr val="FF0000"/>
                </a:solidFill>
              </a:rPr>
              <a:t>uskutečněné výdaje nárokované účetním dokladem s dřívějším datem zdanitelného plnění nebudou považovány za způsobilé !!!)</a:t>
            </a:r>
          </a:p>
          <a:p>
            <a:pPr marL="0" indent="0">
              <a:buNone/>
            </a:pPr>
            <a:endParaRPr lang="cs-CZ" sz="1800" dirty="0"/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8640"/>
            <a:ext cx="113347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00928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Žádost o proplacení inovačního voucheru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>
                <a:solidFill>
                  <a:schemeClr val="accent2"/>
                </a:solidFill>
              </a:rPr>
              <a:t>do 50 pracovních dnů od protokolárního předání díla </a:t>
            </a:r>
          </a:p>
          <a:p>
            <a:pPr>
              <a:buNone/>
            </a:pPr>
            <a:r>
              <a:rPr lang="cs-CZ" b="0" i="1" dirty="0">
                <a:solidFill>
                  <a:schemeClr val="accent2"/>
                </a:solidFill>
              </a:rPr>
              <a:t>		</a:t>
            </a:r>
            <a:r>
              <a:rPr lang="cs-CZ" sz="1800" b="0" i="1" dirty="0">
                <a:solidFill>
                  <a:srgbClr val="FF0000"/>
                </a:solidFill>
              </a:rPr>
              <a:t>(nejpozději do data </a:t>
            </a:r>
            <a:r>
              <a:rPr lang="cs-CZ" sz="1800" i="1" dirty="0">
                <a:solidFill>
                  <a:srgbClr val="FF0000"/>
                </a:solidFill>
              </a:rPr>
              <a:t>31. 3. 2015 </a:t>
            </a:r>
            <a:r>
              <a:rPr lang="cs-CZ" sz="1800" b="0" i="1" dirty="0">
                <a:solidFill>
                  <a:srgbClr val="FF0000"/>
                </a:solidFill>
              </a:rPr>
              <a:t>- definované v trojstranné smlouvě)</a:t>
            </a:r>
          </a:p>
          <a:p>
            <a:pPr>
              <a:buNone/>
            </a:pPr>
            <a:r>
              <a:rPr lang="cs-CZ" b="0" i="1" dirty="0">
                <a:solidFill>
                  <a:srgbClr val="C00000"/>
                </a:solidFill>
              </a:rPr>
              <a:t>		</a:t>
            </a:r>
            <a:r>
              <a:rPr lang="cs-CZ" sz="1800" b="0" i="1" dirty="0">
                <a:solidFill>
                  <a:schemeClr val="accent2"/>
                </a:solidFill>
              </a:rPr>
              <a:t>(vzor je součástí dokumentace řízení</a:t>
            </a:r>
            <a:r>
              <a:rPr lang="cs-CZ" sz="1800" b="0" i="1" dirty="0" smtClean="0">
                <a:solidFill>
                  <a:schemeClr val="accent2"/>
                </a:solidFill>
              </a:rPr>
              <a:t>)</a:t>
            </a:r>
            <a:endParaRPr lang="cs-CZ" sz="1800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cs-CZ" dirty="0">
                <a:solidFill>
                  <a:schemeClr val="accent2"/>
                </a:solidFill>
              </a:rPr>
              <a:t>		+ </a:t>
            </a:r>
            <a:r>
              <a:rPr lang="cs-CZ" sz="2200" dirty="0">
                <a:solidFill>
                  <a:srgbClr val="C00000"/>
                </a:solidFill>
              </a:rPr>
              <a:t>kopii faktury</a:t>
            </a:r>
          </a:p>
          <a:p>
            <a:pPr>
              <a:buNone/>
            </a:pPr>
            <a:endParaRPr lang="cs-CZ" sz="2200" dirty="0">
              <a:solidFill>
                <a:schemeClr val="accent2"/>
              </a:solidFill>
            </a:endParaRPr>
          </a:p>
          <a:p>
            <a:pPr lvl="0">
              <a:buNone/>
            </a:pPr>
            <a:r>
              <a:rPr lang="cs-CZ" sz="2200" dirty="0">
                <a:solidFill>
                  <a:schemeClr val="accent2"/>
                </a:solidFill>
              </a:rPr>
              <a:t>		+ </a:t>
            </a:r>
            <a:r>
              <a:rPr lang="cs-CZ" sz="2200" dirty="0">
                <a:solidFill>
                  <a:srgbClr val="C00000"/>
                </a:solidFill>
              </a:rPr>
              <a:t>kopii výpisu z účtu </a:t>
            </a:r>
            <a:r>
              <a:rPr lang="cs-CZ" sz="2200" dirty="0">
                <a:solidFill>
                  <a:schemeClr val="accent2"/>
                </a:solidFill>
              </a:rPr>
              <a:t>s úhradou faktury </a:t>
            </a:r>
          </a:p>
          <a:p>
            <a:pPr lvl="0">
              <a:buNone/>
            </a:pPr>
            <a:r>
              <a:rPr lang="cs-CZ" sz="2200" b="0" i="1" dirty="0">
                <a:solidFill>
                  <a:schemeClr val="accent2"/>
                </a:solidFill>
              </a:rPr>
              <a:t>		</a:t>
            </a:r>
            <a:r>
              <a:rPr lang="cs-CZ" sz="1800" b="0" i="1" dirty="0">
                <a:solidFill>
                  <a:srgbClr val="C00000"/>
                </a:solidFill>
              </a:rPr>
              <a:t>(podepsat oprávněnou osobou)</a:t>
            </a:r>
          </a:p>
          <a:p>
            <a:pPr lvl="0">
              <a:buNone/>
            </a:pPr>
            <a:endParaRPr lang="cs-CZ" sz="1800" dirty="0">
              <a:solidFill>
                <a:schemeClr val="accent2"/>
              </a:solidFill>
            </a:endParaRPr>
          </a:p>
          <a:p>
            <a:pPr lvl="0">
              <a:buNone/>
            </a:pPr>
            <a:r>
              <a:rPr lang="cs-CZ" sz="2200" dirty="0">
                <a:solidFill>
                  <a:schemeClr val="accent2"/>
                </a:solidFill>
              </a:rPr>
              <a:t>		+ </a:t>
            </a:r>
            <a:r>
              <a:rPr lang="cs-CZ" sz="2200" dirty="0">
                <a:solidFill>
                  <a:srgbClr val="C00000"/>
                </a:solidFill>
              </a:rPr>
              <a:t>předávací </a:t>
            </a:r>
            <a:r>
              <a:rPr lang="cs-CZ" sz="2200" dirty="0" smtClean="0">
                <a:solidFill>
                  <a:srgbClr val="C00000"/>
                </a:solidFill>
              </a:rPr>
              <a:t>protokol</a:t>
            </a:r>
          </a:p>
          <a:p>
            <a:pPr lvl="0">
              <a:buNone/>
            </a:pPr>
            <a:endParaRPr lang="cs-CZ" sz="2200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cs-CZ" sz="2200" dirty="0">
                <a:solidFill>
                  <a:schemeClr val="accent2"/>
                </a:solidFill>
              </a:rPr>
              <a:t>		+ případné další relevantní dokumenty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8640"/>
            <a:ext cx="113347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44650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/>
            </a:r>
            <a:br>
              <a:rPr lang="cs-CZ" dirty="0" smtClean="0">
                <a:solidFill>
                  <a:srgbClr val="C00000"/>
                </a:solidFill>
              </a:rPr>
            </a:br>
            <a:r>
              <a:rPr lang="cs-CZ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Odstoupení </a:t>
            </a:r>
            <a:r>
              <a:rPr lang="cs-CZ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 smlouvy</a:t>
            </a:r>
            <a:r>
              <a:rPr lang="cs-CZ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200" dirty="0">
                <a:solidFill>
                  <a:srgbClr val="FF0000"/>
                </a:solidFill>
              </a:rPr>
              <a:t>ze strany podnikatelského subjektu</a:t>
            </a:r>
          </a:p>
          <a:p>
            <a:pPr marL="342900" lvl="1" indent="-342900">
              <a:buNone/>
            </a:pPr>
            <a:endParaRPr lang="cs-CZ" sz="800" dirty="0">
              <a:solidFill>
                <a:schemeClr val="accent2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cs-CZ" sz="2000" dirty="0">
                <a:solidFill>
                  <a:schemeClr val="accent2"/>
                </a:solidFill>
              </a:rPr>
              <a:t>formou žádosti o odstoupení </a:t>
            </a:r>
            <a:r>
              <a:rPr lang="cs-CZ" sz="2000" u="sng" dirty="0">
                <a:solidFill>
                  <a:schemeClr val="accent2"/>
                </a:solidFill>
              </a:rPr>
              <a:t>písemnou formou </a:t>
            </a:r>
          </a:p>
          <a:p>
            <a:pPr lvl="1">
              <a:buNone/>
            </a:pPr>
            <a:r>
              <a:rPr lang="cs-CZ" sz="1800" b="0" i="1" dirty="0">
                <a:solidFill>
                  <a:srgbClr val="C00000"/>
                </a:solidFill>
              </a:rPr>
              <a:t>	</a:t>
            </a:r>
            <a:r>
              <a:rPr lang="cs-CZ" sz="1800" b="0" i="1" dirty="0">
                <a:solidFill>
                  <a:srgbClr val="FF0000"/>
                </a:solidFill>
              </a:rPr>
              <a:t>(dopisem nebo e-mailem na pověřeného pracovníka ÚRR) </a:t>
            </a:r>
          </a:p>
          <a:p>
            <a:endParaRPr lang="cs-CZ" sz="1800" dirty="0">
              <a:solidFill>
                <a:schemeClr val="accent2"/>
              </a:solidFill>
            </a:endParaRPr>
          </a:p>
          <a:p>
            <a:endParaRPr lang="cs-CZ" sz="1800" dirty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>
                <a:solidFill>
                  <a:srgbClr val="FF0000"/>
                </a:solidFill>
              </a:rPr>
              <a:t>ze strany ÚRR</a:t>
            </a:r>
            <a:endParaRPr lang="cs-CZ" sz="2200" b="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sz="800" dirty="0">
                <a:solidFill>
                  <a:schemeClr val="accent2"/>
                </a:solidFill>
              </a:rPr>
              <a:t>	</a:t>
            </a:r>
          </a:p>
          <a:p>
            <a:pPr>
              <a:buNone/>
            </a:pPr>
            <a:r>
              <a:rPr lang="cs-CZ" sz="1800" dirty="0">
                <a:solidFill>
                  <a:schemeClr val="accent2"/>
                </a:solidFill>
              </a:rPr>
              <a:t>	</a:t>
            </a:r>
            <a:r>
              <a:rPr lang="cs-CZ" sz="1800" b="0" dirty="0">
                <a:solidFill>
                  <a:schemeClr val="accent2"/>
                </a:solidFill>
              </a:rPr>
              <a:t>POKUD:</a:t>
            </a:r>
          </a:p>
          <a:p>
            <a:pPr>
              <a:buNone/>
            </a:pPr>
            <a:endParaRPr lang="cs-CZ" sz="800" dirty="0">
              <a:solidFill>
                <a:schemeClr val="accent2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cs-CZ" sz="2000" dirty="0">
                <a:solidFill>
                  <a:schemeClr val="accent2"/>
                </a:solidFill>
              </a:rPr>
              <a:t>žádost o proplacení inovačního voucheru nebyla podána </a:t>
            </a:r>
            <a:br>
              <a:rPr lang="cs-CZ" sz="2000" dirty="0">
                <a:solidFill>
                  <a:schemeClr val="accent2"/>
                </a:solidFill>
              </a:rPr>
            </a:br>
            <a:r>
              <a:rPr lang="cs-CZ" sz="2000" dirty="0">
                <a:solidFill>
                  <a:schemeClr val="accent2"/>
                </a:solidFill>
              </a:rPr>
              <a:t>ve stanoveném </a:t>
            </a:r>
            <a:r>
              <a:rPr lang="cs-CZ" sz="2000" dirty="0" smtClean="0">
                <a:solidFill>
                  <a:schemeClr val="accent2"/>
                </a:solidFill>
              </a:rPr>
              <a:t>termínu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accent2"/>
                </a:solidFill>
              </a:rPr>
              <a:t>dojde </a:t>
            </a:r>
            <a:r>
              <a:rPr lang="cs-CZ" sz="2000" dirty="0">
                <a:solidFill>
                  <a:schemeClr val="accent2"/>
                </a:solidFill>
              </a:rPr>
              <a:t>k porušení definovaných podmínek v dokumentaci řízení 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8640"/>
            <a:ext cx="113347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282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61146" y="141015"/>
            <a:ext cx="4681537" cy="1143000"/>
          </a:xfrm>
        </p:spPr>
        <p:txBody>
          <a:bodyPr/>
          <a:lstStyle/>
          <a:p>
            <a:r>
              <a:rPr lang="cs-CZ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Perspektiva </a:t>
            </a:r>
            <a:r>
              <a:rPr lang="cs-CZ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inovačních voucherů </a:t>
            </a:r>
            <a:r>
              <a:rPr lang="cs-CZ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plánovacím období </a:t>
            </a:r>
            <a:r>
              <a:rPr lang="cs-CZ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 2014 </a:t>
            </a:r>
            <a:r>
              <a:rPr lang="cs-CZ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2020</a:t>
            </a:r>
            <a:endParaRPr lang="cs-CZ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362950" cy="4568825"/>
          </a:xfrm>
        </p:spPr>
        <p:txBody>
          <a:bodyPr/>
          <a:lstStyle/>
          <a:p>
            <a:r>
              <a:rPr lang="cs-CZ" sz="2200" dirty="0">
                <a:solidFill>
                  <a:srgbClr val="33339A"/>
                </a:solidFill>
              </a:rPr>
              <a:t>Na základě </a:t>
            </a:r>
            <a:r>
              <a:rPr lang="cs-CZ" sz="2200" dirty="0" smtClean="0">
                <a:solidFill>
                  <a:srgbClr val="33339A"/>
                </a:solidFill>
              </a:rPr>
              <a:t>pozitivní </a:t>
            </a:r>
            <a:r>
              <a:rPr lang="cs-CZ" sz="2200" dirty="0">
                <a:solidFill>
                  <a:srgbClr val="33339A"/>
                </a:solidFill>
              </a:rPr>
              <a:t>zpětné vazby </a:t>
            </a:r>
            <a:r>
              <a:rPr lang="cs-CZ" sz="2200" dirty="0" smtClean="0">
                <a:solidFill>
                  <a:srgbClr val="33339A"/>
                </a:solidFill>
              </a:rPr>
              <a:t>budou inovační vouchery dále navrhovány orgánům kraje jako jeden z nástrojů  </a:t>
            </a:r>
            <a:r>
              <a:rPr lang="cs-CZ" sz="2200" dirty="0">
                <a:solidFill>
                  <a:srgbClr val="33339A"/>
                </a:solidFill>
              </a:rPr>
              <a:t>v rámci implementace RIS3 strategie v Olomouckém kraji</a:t>
            </a:r>
          </a:p>
          <a:p>
            <a:r>
              <a:rPr lang="cs-CZ" sz="2200" dirty="0">
                <a:solidFill>
                  <a:srgbClr val="33339A"/>
                </a:solidFill>
              </a:rPr>
              <a:t>V období 2014 – 2014 se předpokládá financování z OP PIK + kofinancování Olomouckým krajem + kofinancování soukromým subjektem zapojeným do projektu </a:t>
            </a:r>
            <a:endParaRPr lang="cs-CZ" sz="2200" dirty="0" smtClean="0">
              <a:solidFill>
                <a:srgbClr val="33339A"/>
              </a:solidFill>
            </a:endParaRPr>
          </a:p>
          <a:p>
            <a:r>
              <a:rPr lang="cs-CZ" sz="2200" dirty="0" smtClean="0">
                <a:solidFill>
                  <a:srgbClr val="33339A"/>
                </a:solidFill>
              </a:rPr>
              <a:t>Inovační vouchery jsou v současnosti uvažovány v OP PIK jako součást Prioritní osy 1 - </a:t>
            </a:r>
            <a:r>
              <a:rPr lang="cs-CZ" sz="2200" dirty="0">
                <a:solidFill>
                  <a:srgbClr val="33339A"/>
                </a:solidFill>
              </a:rPr>
              <a:t>Rozvoj výzkumu a vývoje pro </a:t>
            </a:r>
            <a:r>
              <a:rPr lang="cs-CZ" sz="2200" dirty="0" smtClean="0">
                <a:solidFill>
                  <a:srgbClr val="33339A"/>
                </a:solidFill>
              </a:rPr>
              <a:t>inovace, Specifický cíl 1.2 - </a:t>
            </a:r>
            <a:r>
              <a:rPr lang="cs-CZ" sz="2200" dirty="0">
                <a:solidFill>
                  <a:srgbClr val="33339A"/>
                </a:solidFill>
              </a:rPr>
              <a:t>Zvýšit intenzitu a účinnost spolupráce ve výzkumu, vývoji </a:t>
            </a:r>
            <a:r>
              <a:rPr lang="cs-CZ" sz="2200" dirty="0" smtClean="0">
                <a:solidFill>
                  <a:srgbClr val="33339A"/>
                </a:solidFill>
              </a:rPr>
              <a:t>a inovacích</a:t>
            </a:r>
          </a:p>
          <a:p>
            <a:r>
              <a:rPr lang="cs-CZ" sz="2200" dirty="0" smtClean="0">
                <a:solidFill>
                  <a:srgbClr val="33339A"/>
                </a:solidFill>
              </a:rPr>
              <a:t>Řídící orgán – Ministerstvo průmyslu a obchodu, předpokládaná alokace v PO1 - </a:t>
            </a:r>
            <a:r>
              <a:rPr lang="cs-CZ" sz="2000" dirty="0">
                <a:solidFill>
                  <a:srgbClr val="33339A"/>
                </a:solidFill>
              </a:rPr>
              <a:t>1 337 </a:t>
            </a:r>
            <a:r>
              <a:rPr lang="cs-CZ" sz="2000" dirty="0" smtClean="0">
                <a:solidFill>
                  <a:srgbClr val="33339A"/>
                </a:solidFill>
              </a:rPr>
              <a:t>979 411</a:t>
            </a:r>
            <a:r>
              <a:rPr lang="cs-CZ" sz="2200" dirty="0" smtClean="0">
                <a:solidFill>
                  <a:srgbClr val="33339A"/>
                </a:solidFill>
              </a:rPr>
              <a:t> EUR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671" y="188640"/>
            <a:ext cx="113347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161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Další formy spolupráce Olomouckého kraje                      s podnikateli a </a:t>
            </a:r>
            <a:r>
              <a:rPr lang="cs-CZ" sz="2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VaV</a:t>
            </a:r>
            <a:endParaRPr lang="cs-CZ" sz="2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7338"/>
            <a:ext cx="8363272" cy="4607965"/>
          </a:xfrm>
        </p:spPr>
        <p:txBody>
          <a:bodyPr/>
          <a:lstStyle/>
          <a:p>
            <a:pPr marL="0" indent="0">
              <a:buNone/>
            </a:pPr>
            <a:r>
              <a:rPr lang="cs-CZ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Garant realizace cílů Regionální inovační strategie OK je</a:t>
            </a:r>
            <a:endParaRPr lang="cs-CZ" sz="2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cs-CZ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sdružení právnických osob OK4Inovace - </a:t>
            </a:r>
            <a:r>
              <a:rPr lang="cs-CZ" sz="2200" u="sng" dirty="0">
                <a:solidFill>
                  <a:schemeClr val="accent2"/>
                </a:solidFill>
              </a:rPr>
              <a:t>p</a:t>
            </a:r>
            <a:r>
              <a:rPr lang="cs-CZ" sz="2200" u="sng" dirty="0" smtClean="0">
                <a:solidFill>
                  <a:schemeClr val="accent2"/>
                </a:solidFill>
              </a:rPr>
              <a:t>ředmět činnosti </a:t>
            </a:r>
          </a:p>
          <a:p>
            <a:pPr algn="just"/>
            <a:r>
              <a:rPr lang="cs-CZ" sz="2200" dirty="0">
                <a:solidFill>
                  <a:schemeClr val="accent2"/>
                </a:solidFill>
              </a:rPr>
              <a:t>koordinace aktivit a činností realizovaných v </a:t>
            </a:r>
            <a:r>
              <a:rPr lang="cs-CZ" sz="2200" dirty="0" smtClean="0">
                <a:solidFill>
                  <a:schemeClr val="accent2"/>
                </a:solidFill>
              </a:rPr>
              <a:t>RIS všemi partnery</a:t>
            </a:r>
            <a:endParaRPr lang="cs-CZ" sz="2200" dirty="0">
              <a:solidFill>
                <a:schemeClr val="accent2"/>
              </a:solidFill>
            </a:endParaRPr>
          </a:p>
          <a:p>
            <a:r>
              <a:rPr lang="cs-CZ" sz="2200" dirty="0" smtClean="0">
                <a:solidFill>
                  <a:schemeClr val="accent2"/>
                </a:solidFill>
              </a:rPr>
              <a:t>vytváření vhodných nástrojů </a:t>
            </a:r>
            <a:r>
              <a:rPr lang="cs-CZ" sz="2200" dirty="0">
                <a:solidFill>
                  <a:schemeClr val="accent2"/>
                </a:solidFill>
              </a:rPr>
              <a:t>pro podporu inovačních </a:t>
            </a:r>
            <a:r>
              <a:rPr lang="cs-CZ" sz="2200" dirty="0" smtClean="0">
                <a:solidFill>
                  <a:schemeClr val="accent2"/>
                </a:solidFill>
              </a:rPr>
              <a:t>procesů</a:t>
            </a:r>
            <a:endParaRPr lang="cs-CZ" sz="2200" dirty="0">
              <a:solidFill>
                <a:schemeClr val="accent2"/>
              </a:solidFill>
            </a:endParaRPr>
          </a:p>
          <a:p>
            <a:r>
              <a:rPr lang="cs-CZ" sz="2200" dirty="0">
                <a:solidFill>
                  <a:srgbClr val="33339A"/>
                </a:solidFill>
              </a:rPr>
              <a:t>s</a:t>
            </a:r>
            <a:r>
              <a:rPr lang="cs-CZ" sz="2200" dirty="0" smtClean="0">
                <a:solidFill>
                  <a:srgbClr val="33339A"/>
                </a:solidFill>
              </a:rPr>
              <a:t>polupráce na vytváření </a:t>
            </a:r>
            <a:r>
              <a:rPr lang="cs-CZ" sz="2200" dirty="0">
                <a:solidFill>
                  <a:srgbClr val="33339A"/>
                </a:solidFill>
              </a:rPr>
              <a:t>koncepcí a </a:t>
            </a:r>
            <a:r>
              <a:rPr lang="cs-CZ" sz="2200" dirty="0" smtClean="0">
                <a:solidFill>
                  <a:srgbClr val="33339A"/>
                </a:solidFill>
              </a:rPr>
              <a:t>strategií, monitorování </a:t>
            </a:r>
            <a:r>
              <a:rPr lang="cs-CZ" sz="2200" dirty="0">
                <a:solidFill>
                  <a:srgbClr val="33339A"/>
                </a:solidFill>
              </a:rPr>
              <a:t>legislativy a politiky v </a:t>
            </a:r>
            <a:r>
              <a:rPr lang="cs-CZ" sz="2200" dirty="0" smtClean="0">
                <a:solidFill>
                  <a:srgbClr val="33339A"/>
                </a:solidFill>
              </a:rPr>
              <a:t>oblasti inovací</a:t>
            </a:r>
            <a:endParaRPr lang="cs-CZ" sz="2200" dirty="0">
              <a:solidFill>
                <a:srgbClr val="33339A"/>
              </a:solidFill>
            </a:endParaRPr>
          </a:p>
          <a:p>
            <a:r>
              <a:rPr lang="cs-CZ" sz="2200" dirty="0">
                <a:solidFill>
                  <a:srgbClr val="33339A"/>
                </a:solidFill>
              </a:rPr>
              <a:t>získávání finančních prostředků na činnost a podporu inovací a inovačních procesů</a:t>
            </a:r>
          </a:p>
          <a:p>
            <a:r>
              <a:rPr lang="cs-CZ" sz="2200" dirty="0">
                <a:solidFill>
                  <a:srgbClr val="33339A"/>
                </a:solidFill>
              </a:rPr>
              <a:t>p</a:t>
            </a:r>
            <a:r>
              <a:rPr lang="cs-CZ" sz="2200" dirty="0" smtClean="0">
                <a:solidFill>
                  <a:srgbClr val="33339A"/>
                </a:solidFill>
              </a:rPr>
              <a:t>ropagace, semináře, workshopy </a:t>
            </a:r>
            <a:r>
              <a:rPr lang="cs-CZ" sz="2200" dirty="0">
                <a:solidFill>
                  <a:srgbClr val="33339A"/>
                </a:solidFill>
              </a:rPr>
              <a:t>aj.</a:t>
            </a:r>
          </a:p>
          <a:p>
            <a:r>
              <a:rPr lang="cs-CZ" sz="2200" dirty="0">
                <a:solidFill>
                  <a:srgbClr val="33339A"/>
                </a:solidFill>
              </a:rPr>
              <a:t>provádět </a:t>
            </a:r>
            <a:r>
              <a:rPr lang="cs-CZ" sz="2200" dirty="0" err="1">
                <a:solidFill>
                  <a:srgbClr val="33339A"/>
                </a:solidFill>
              </a:rPr>
              <a:t>lobbying</a:t>
            </a:r>
            <a:r>
              <a:rPr lang="cs-CZ" sz="2200" dirty="0">
                <a:solidFill>
                  <a:srgbClr val="33339A"/>
                </a:solidFill>
              </a:rPr>
              <a:t> za prosazování inovací</a:t>
            </a:r>
          </a:p>
          <a:p>
            <a:endParaRPr lang="cs-CZ" sz="2200" dirty="0">
              <a:solidFill>
                <a:srgbClr val="33339A"/>
              </a:solidFill>
            </a:endParaRPr>
          </a:p>
          <a:p>
            <a:pPr marL="0" indent="0">
              <a:buNone/>
            </a:pPr>
            <a:endParaRPr lang="cs-CZ" sz="2200" dirty="0">
              <a:solidFill>
                <a:schemeClr val="accent2"/>
              </a:solidFill>
            </a:endParaRPr>
          </a:p>
          <a:p>
            <a:pPr marL="0" indent="0" algn="just">
              <a:buNone/>
            </a:pPr>
            <a:endParaRPr lang="cs-CZ" sz="2200" dirty="0" smtClean="0">
              <a:solidFill>
                <a:srgbClr val="FF0000"/>
              </a:solidFill>
            </a:endParaRPr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365" y="116632"/>
            <a:ext cx="113347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513283"/>
            <a:ext cx="8424862" cy="4752975"/>
          </a:xfrm>
        </p:spPr>
        <p:txBody>
          <a:bodyPr/>
          <a:lstStyle/>
          <a:p>
            <a:r>
              <a:rPr lang="cs-CZ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RIS3 </a:t>
            </a:r>
            <a:r>
              <a:rPr lang="cs-CZ" sz="2200" dirty="0">
                <a:solidFill>
                  <a:srgbClr val="33339A"/>
                </a:solidFill>
              </a:rPr>
              <a:t>– Regionální inovační strategie</a:t>
            </a:r>
          </a:p>
          <a:p>
            <a:pPr>
              <a:buFontTx/>
              <a:buChar char="-"/>
            </a:pPr>
            <a:r>
              <a:rPr lang="cs-CZ" sz="2200" dirty="0">
                <a:solidFill>
                  <a:srgbClr val="33339A"/>
                </a:solidFill>
              </a:rPr>
              <a:t>tzv. Strategie inteligentní specializace (S3)</a:t>
            </a:r>
          </a:p>
          <a:p>
            <a:pPr>
              <a:buFontTx/>
              <a:buChar char="-"/>
            </a:pPr>
            <a:r>
              <a:rPr lang="cs-CZ" sz="2200" dirty="0">
                <a:solidFill>
                  <a:srgbClr val="33339A"/>
                </a:solidFill>
              </a:rPr>
              <a:t>Ex-ante </a:t>
            </a:r>
            <a:r>
              <a:rPr lang="cs-CZ" sz="2200" dirty="0" err="1">
                <a:solidFill>
                  <a:srgbClr val="33339A"/>
                </a:solidFill>
              </a:rPr>
              <a:t>kondicionalita</a:t>
            </a:r>
            <a:r>
              <a:rPr lang="cs-CZ" sz="2200" dirty="0">
                <a:solidFill>
                  <a:srgbClr val="33339A"/>
                </a:solidFill>
              </a:rPr>
              <a:t> EK pro čerpání podpory z OP VVV a OP PIK v období 2014 - 2020</a:t>
            </a:r>
          </a:p>
          <a:p>
            <a:pPr>
              <a:buFontTx/>
              <a:buChar char="-"/>
            </a:pPr>
            <a:r>
              <a:rPr lang="cs-CZ" sz="2200" dirty="0">
                <a:solidFill>
                  <a:srgbClr val="33339A"/>
                </a:solidFill>
              </a:rPr>
              <a:t>Národní RIS3 – strategie RIS3 České republiky</a:t>
            </a:r>
          </a:p>
          <a:p>
            <a:pPr>
              <a:buFontTx/>
              <a:buChar char="-"/>
            </a:pPr>
            <a:r>
              <a:rPr lang="cs-CZ" sz="2200" dirty="0">
                <a:solidFill>
                  <a:srgbClr val="33339A"/>
                </a:solidFill>
              </a:rPr>
              <a:t>Regionální inovační strategie – zohledňuje regionální specifika v krajích ČR – </a:t>
            </a:r>
            <a:r>
              <a:rPr lang="cs-CZ" sz="2200" dirty="0" smtClean="0">
                <a:solidFill>
                  <a:srgbClr val="33339A"/>
                </a:solidFill>
              </a:rPr>
              <a:t>za každý kraj je </a:t>
            </a:r>
            <a:r>
              <a:rPr lang="cs-CZ" sz="2200" dirty="0">
                <a:solidFill>
                  <a:srgbClr val="33339A"/>
                </a:solidFill>
              </a:rPr>
              <a:t>přílohou Národní RIS3</a:t>
            </a:r>
          </a:p>
          <a:p>
            <a:pPr>
              <a:buFontTx/>
              <a:buChar char="-"/>
            </a:pPr>
            <a:r>
              <a:rPr lang="cs-CZ" sz="2200" dirty="0">
                <a:solidFill>
                  <a:srgbClr val="33339A"/>
                </a:solidFill>
              </a:rPr>
              <a:t>Důraz na lepší koordinaci spolupráce mezi veřejným, výzkumným a firemním sektorem v oblasti inovací na regionální úrovni</a:t>
            </a:r>
          </a:p>
          <a:p>
            <a:pPr>
              <a:buFontTx/>
              <a:buChar char="-"/>
            </a:pPr>
            <a:r>
              <a:rPr lang="cs-CZ" sz="2200" dirty="0">
                <a:solidFill>
                  <a:srgbClr val="33339A"/>
                </a:solidFill>
              </a:rPr>
              <a:t>Zvýšení konkurenceschopnosti a vytvoření ekonomicky-znalostního prostředí v ČR</a:t>
            </a:r>
          </a:p>
          <a:p>
            <a:pPr marL="0" indent="0">
              <a:buNone/>
            </a:pPr>
            <a:endParaRPr lang="cs-CZ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cs-CZ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cs-CZ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cs-CZ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cs-CZ" sz="2200" dirty="0">
              <a:solidFill>
                <a:srgbClr val="33339A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	</a:t>
            </a:r>
            <a:endParaRPr lang="cs-CZ" dirty="0" smtClean="0">
              <a:solidFill>
                <a:srgbClr val="33339A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rgbClr val="33339A"/>
              </a:solidFill>
            </a:endParaRPr>
          </a:p>
          <a:p>
            <a:pPr>
              <a:buFontTx/>
              <a:buChar char="-"/>
            </a:pPr>
            <a:endParaRPr lang="cs-CZ" dirty="0" smtClean="0">
              <a:solidFill>
                <a:srgbClr val="33339A"/>
              </a:solidFill>
            </a:endParaRPr>
          </a:p>
          <a:p>
            <a:pPr marL="0" indent="0">
              <a:buNone/>
            </a:pPr>
            <a:endParaRPr lang="cs-CZ" b="0" dirty="0" smtClean="0">
              <a:solidFill>
                <a:srgbClr val="33339A"/>
              </a:solidFill>
            </a:endParaRPr>
          </a:p>
          <a:p>
            <a:pPr>
              <a:buFont typeface="Arial" pitchFamily="34" charset="0"/>
              <a:buChar char="•"/>
            </a:pPr>
            <a:endParaRPr lang="cs-CZ" dirty="0">
              <a:solidFill>
                <a:srgbClr val="33339A"/>
              </a:solidFill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Plánovací období EU 2014-2020</a:t>
            </a:r>
            <a:endParaRPr lang="cs-CZ" sz="2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671" y="188640"/>
            <a:ext cx="113347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024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Plánovací období EU 2014-2020</a:t>
            </a:r>
            <a:endParaRPr lang="cs-CZ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362950" cy="4752528"/>
          </a:xfrm>
        </p:spPr>
        <p:txBody>
          <a:bodyPr/>
          <a:lstStyle/>
          <a:p>
            <a:pPr marL="0" indent="0">
              <a:buNone/>
            </a:pPr>
            <a:r>
              <a:rPr lang="cs-CZ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 VVV </a:t>
            </a:r>
            <a:r>
              <a:rPr lang="cs-CZ" sz="2200" dirty="0">
                <a:solidFill>
                  <a:srgbClr val="33339A"/>
                </a:solidFill>
              </a:rPr>
              <a:t>– Operační program Výzkum, vývoj a vzdělávání</a:t>
            </a:r>
          </a:p>
          <a:p>
            <a:pPr>
              <a:buFontTx/>
              <a:buChar char="-"/>
            </a:pPr>
            <a:r>
              <a:rPr lang="cs-CZ" sz="2200" dirty="0">
                <a:solidFill>
                  <a:srgbClr val="33339A"/>
                </a:solidFill>
              </a:rPr>
              <a:t>zaměřen na investice do lidského potenciálu a vzdělanostní společnosti →</a:t>
            </a:r>
            <a:r>
              <a:rPr lang="en-US" sz="2200" dirty="0">
                <a:solidFill>
                  <a:srgbClr val="33339A"/>
                </a:solidFill>
              </a:rPr>
              <a:t> kl</a:t>
            </a:r>
            <a:r>
              <a:rPr lang="cs-CZ" sz="2200" dirty="0" err="1">
                <a:solidFill>
                  <a:srgbClr val="33339A"/>
                </a:solidFill>
              </a:rPr>
              <a:t>íčový</a:t>
            </a:r>
            <a:r>
              <a:rPr lang="cs-CZ" sz="2200" dirty="0">
                <a:solidFill>
                  <a:srgbClr val="33339A"/>
                </a:solidFill>
              </a:rPr>
              <a:t> faktor konkurenceschopnosti </a:t>
            </a:r>
          </a:p>
          <a:p>
            <a:pPr>
              <a:buFontTx/>
              <a:buChar char="-"/>
            </a:pPr>
            <a:r>
              <a:rPr lang="cs-CZ" sz="2200" dirty="0">
                <a:solidFill>
                  <a:srgbClr val="33339A"/>
                </a:solidFill>
              </a:rPr>
              <a:t>Vazba na Regionální RIS3 – </a:t>
            </a:r>
            <a:r>
              <a:rPr lang="cs-CZ" sz="2200" dirty="0">
                <a:solidFill>
                  <a:srgbClr val="3333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klíčová oblast změn A: </a:t>
            </a:r>
            <a:r>
              <a:rPr lang="cs-CZ" sz="2200" dirty="0">
                <a:solidFill>
                  <a:srgbClr val="33339A"/>
                </a:solidFill>
              </a:rPr>
              <a:t>Lépe dostupná a kvalifikovaná pracovní síla pro inovace</a:t>
            </a:r>
          </a:p>
          <a:p>
            <a:pPr marL="0" indent="0">
              <a:buNone/>
            </a:pPr>
            <a:r>
              <a:rPr lang="cs-CZ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 PIK </a:t>
            </a:r>
            <a:r>
              <a:rPr lang="cs-CZ" sz="2200" dirty="0">
                <a:solidFill>
                  <a:srgbClr val="33339A"/>
                </a:solidFill>
              </a:rPr>
              <a:t>– Operační program podnikání a inovace pro konkurenceschopnost</a:t>
            </a:r>
          </a:p>
          <a:p>
            <a:pPr>
              <a:buFontTx/>
              <a:buChar char="-"/>
            </a:pPr>
            <a:r>
              <a:rPr lang="cs-CZ" sz="2200" dirty="0">
                <a:solidFill>
                  <a:srgbClr val="33339A"/>
                </a:solidFill>
              </a:rPr>
              <a:t>zaměřen na dosažení konkurenceschopné a udržitelné ekonomiky založené na znalostech a inovacích</a:t>
            </a:r>
          </a:p>
          <a:p>
            <a:pPr>
              <a:buFontTx/>
              <a:buChar char="-"/>
            </a:pPr>
            <a:r>
              <a:rPr lang="cs-CZ" sz="2200" dirty="0">
                <a:solidFill>
                  <a:srgbClr val="33339A"/>
                </a:solidFill>
              </a:rPr>
              <a:t>Vazba na Regionální RIS3 – </a:t>
            </a:r>
            <a:r>
              <a:rPr lang="cs-CZ" sz="2200" dirty="0">
                <a:solidFill>
                  <a:srgbClr val="3333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klíčová oblast změn B a C: </a:t>
            </a:r>
            <a:r>
              <a:rPr lang="cs-CZ" sz="2200" dirty="0">
                <a:solidFill>
                  <a:srgbClr val="33339A"/>
                </a:solidFill>
              </a:rPr>
              <a:t>Regionální systém podpory výzkumu, vývoje a transferu znalostí; Kvalitní služby a podpora inovativních firem</a:t>
            </a:r>
          </a:p>
          <a:p>
            <a:endParaRPr lang="cs-CZ" dirty="0"/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671" y="188640"/>
            <a:ext cx="113347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575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Plánovací období EU 2014-2020</a:t>
            </a:r>
            <a:endParaRPr lang="cs-CZ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362950" cy="4568825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Vize </a:t>
            </a:r>
            <a:r>
              <a:rPr lang="cs-CZ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cíle RIS 3</a:t>
            </a:r>
          </a:p>
          <a:p>
            <a:pPr marL="0" indent="0">
              <a:buNone/>
            </a:pPr>
            <a:r>
              <a:rPr lang="cs-CZ" sz="2200" dirty="0" smtClean="0">
                <a:solidFill>
                  <a:srgbClr val="33339A"/>
                </a:solidFill>
              </a:rPr>
              <a:t>Podpora </a:t>
            </a:r>
            <a:r>
              <a:rPr lang="cs-CZ" sz="2200" dirty="0">
                <a:solidFill>
                  <a:srgbClr val="33339A"/>
                </a:solidFill>
              </a:rPr>
              <a:t>zvyšování konkurenceschopnosti ekonomiky a tvorby vysoce kvalifikovaných pracovních míst pro rozvoj inovačního podnikání a excelentního výzkumu v kraji.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3917"/>
            <a:ext cx="113347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034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424862" cy="4752975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za pozornost</a:t>
            </a: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33339A"/>
                </a:solidFill>
              </a:rPr>
              <a:t>				Ing. Marta Novotná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33339A"/>
                </a:solidFill>
              </a:rPr>
              <a:t>	</a:t>
            </a:r>
            <a:r>
              <a:rPr lang="cs-CZ" dirty="0">
                <a:solidFill>
                  <a:srgbClr val="33339A"/>
                </a:solidFill>
              </a:rPr>
              <a:t>	</a:t>
            </a:r>
            <a:r>
              <a:rPr lang="cs-CZ" dirty="0" smtClean="0">
                <a:solidFill>
                  <a:srgbClr val="33339A"/>
                </a:solidFill>
              </a:rPr>
              <a:t>		</a:t>
            </a:r>
            <a:r>
              <a:rPr lang="cs-CZ" sz="2000" b="0" dirty="0" smtClean="0">
                <a:solidFill>
                  <a:srgbClr val="33339A"/>
                </a:solidFill>
              </a:rPr>
              <a:t>Vedoucí oddělení regionálního rozvoje</a:t>
            </a:r>
          </a:p>
          <a:p>
            <a:pPr marL="0" indent="0">
              <a:buNone/>
            </a:pPr>
            <a:r>
              <a:rPr lang="cs-CZ" sz="2000" b="0" dirty="0">
                <a:solidFill>
                  <a:srgbClr val="33339A"/>
                </a:solidFill>
              </a:rPr>
              <a:t>	</a:t>
            </a:r>
            <a:r>
              <a:rPr lang="cs-CZ" sz="2000" b="0" dirty="0" smtClean="0">
                <a:solidFill>
                  <a:srgbClr val="33339A"/>
                </a:solidFill>
              </a:rPr>
              <a:t>			Odbor strategického rozvoje kraje</a:t>
            </a:r>
            <a:endParaRPr lang="cs-CZ" sz="2000" b="0" dirty="0">
              <a:solidFill>
                <a:srgbClr val="33339A"/>
              </a:solidFill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sz="3000" dirty="0">
              <a:solidFill>
                <a:srgbClr val="FF0000"/>
              </a:solidFill>
            </a:endParaRPr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8640"/>
            <a:ext cx="113347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2785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ROP NUTS II Střední Morava, oblast podpory 4.2. </a:t>
            </a:r>
            <a:r>
              <a:rPr lang="cs-CZ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cs-CZ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absorpční </a:t>
            </a:r>
            <a:r>
              <a:rPr lang="cs-CZ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kapacita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sz="2200" dirty="0" smtClean="0">
                <a:solidFill>
                  <a:srgbClr val="33339A"/>
                </a:solidFill>
              </a:rPr>
              <a:t>Administrace projektů inovačních voucherů je aktivitou </a:t>
            </a:r>
            <a:r>
              <a:rPr lang="cs-CZ" sz="2200" dirty="0">
                <a:solidFill>
                  <a:srgbClr val="33339A"/>
                </a:solidFill>
              </a:rPr>
              <a:t>v</a:t>
            </a:r>
            <a:r>
              <a:rPr lang="cs-CZ" sz="2200" dirty="0" smtClean="0">
                <a:solidFill>
                  <a:srgbClr val="33339A"/>
                </a:solidFill>
              </a:rPr>
              <a:t> projektu </a:t>
            </a:r>
            <a:r>
              <a:rPr lang="cs-CZ" sz="2200" dirty="0" smtClean="0">
                <a:solidFill>
                  <a:srgbClr val="FF0000"/>
                </a:solidFill>
              </a:rPr>
              <a:t>„Podpora rozvoje Olomouckého kraje 2012-2015“</a:t>
            </a:r>
            <a:r>
              <a:rPr lang="cs-CZ" sz="2200" dirty="0" smtClean="0">
                <a:solidFill>
                  <a:srgbClr val="33339A"/>
                </a:solidFill>
              </a:rPr>
              <a:t>, </a:t>
            </a:r>
          </a:p>
          <a:p>
            <a:pPr marL="0" indent="0" algn="just">
              <a:buNone/>
            </a:pPr>
            <a:r>
              <a:rPr lang="cs-CZ" sz="2200" dirty="0" smtClean="0">
                <a:solidFill>
                  <a:srgbClr val="33339A"/>
                </a:solidFill>
              </a:rPr>
              <a:t>Cíle projektu:</a:t>
            </a:r>
          </a:p>
          <a:p>
            <a:r>
              <a:rPr lang="cs-CZ" sz="2000" dirty="0" smtClean="0">
                <a:solidFill>
                  <a:srgbClr val="33339A"/>
                </a:solidFill>
              </a:rPr>
              <a:t>zvýšení </a:t>
            </a:r>
            <a:r>
              <a:rPr lang="cs-CZ" sz="2000" dirty="0">
                <a:solidFill>
                  <a:srgbClr val="33339A"/>
                </a:solidFill>
              </a:rPr>
              <a:t>absorpční kapacity OK, zajištění úspěšného čerpání finančních prostředků ze SF EU </a:t>
            </a:r>
            <a:endParaRPr lang="cs-CZ" sz="2000" dirty="0" smtClean="0">
              <a:solidFill>
                <a:srgbClr val="33339A"/>
              </a:solidFill>
            </a:endParaRPr>
          </a:p>
          <a:p>
            <a:r>
              <a:rPr lang="cs-CZ" sz="2000" dirty="0" smtClean="0">
                <a:solidFill>
                  <a:srgbClr val="33339A"/>
                </a:solidFill>
              </a:rPr>
              <a:t>zvýšení </a:t>
            </a:r>
            <a:r>
              <a:rPr lang="cs-CZ" sz="2000" dirty="0">
                <a:solidFill>
                  <a:srgbClr val="33339A"/>
                </a:solidFill>
              </a:rPr>
              <a:t>informovanosti </a:t>
            </a:r>
            <a:r>
              <a:rPr lang="cs-CZ" sz="2000" dirty="0" smtClean="0">
                <a:solidFill>
                  <a:srgbClr val="33339A"/>
                </a:solidFill>
              </a:rPr>
              <a:t>o </a:t>
            </a:r>
            <a:r>
              <a:rPr lang="cs-CZ" sz="2000" dirty="0">
                <a:solidFill>
                  <a:srgbClr val="33339A"/>
                </a:solidFill>
              </a:rPr>
              <a:t>úspěšně realizovaných projektech na území Olomouckého </a:t>
            </a:r>
            <a:r>
              <a:rPr lang="cs-CZ" sz="2000" dirty="0" smtClean="0">
                <a:solidFill>
                  <a:srgbClr val="33339A"/>
                </a:solidFill>
              </a:rPr>
              <a:t>kraje</a:t>
            </a:r>
          </a:p>
          <a:p>
            <a:r>
              <a:rPr lang="cs-CZ" sz="2000" dirty="0" smtClean="0">
                <a:solidFill>
                  <a:srgbClr val="33339A"/>
                </a:solidFill>
              </a:rPr>
              <a:t>realizace </a:t>
            </a:r>
            <a:r>
              <a:rPr lang="cs-CZ" sz="2000" dirty="0">
                <a:solidFill>
                  <a:srgbClr val="33339A"/>
                </a:solidFill>
              </a:rPr>
              <a:t>pilotních akcí zaměřených na posílení regionálních inovačních systémů</a:t>
            </a:r>
          </a:p>
          <a:p>
            <a:r>
              <a:rPr lang="cs-CZ" sz="2000" dirty="0">
                <a:solidFill>
                  <a:srgbClr val="33339A"/>
                </a:solidFill>
              </a:rPr>
              <a:t>prostřednictvím spolupráce s ÚRR a ZK v rámci Modelu koordinace pro řízení absorpční kapacity ROP SM přispět k naplňování cílů </a:t>
            </a:r>
            <a:r>
              <a:rPr lang="cs-CZ" sz="2000" dirty="0" smtClean="0">
                <a:solidFill>
                  <a:srgbClr val="33339A"/>
                </a:solidFill>
              </a:rPr>
              <a:t>programu a k </a:t>
            </a:r>
            <a:r>
              <a:rPr lang="cs-CZ" sz="2000" dirty="0">
                <a:solidFill>
                  <a:srgbClr val="33339A"/>
                </a:solidFill>
              </a:rPr>
              <a:t>přípravě území NUTS II SM na kohezní politiku EU 2014+</a:t>
            </a:r>
          </a:p>
          <a:p>
            <a:endParaRPr lang="cs-CZ" sz="2000" dirty="0" smtClean="0">
              <a:solidFill>
                <a:srgbClr val="33339A"/>
              </a:solidFill>
            </a:endParaRPr>
          </a:p>
          <a:p>
            <a:pPr algn="just"/>
            <a:endParaRPr lang="cs-CZ" sz="2200" dirty="0">
              <a:solidFill>
                <a:srgbClr val="33339A"/>
              </a:solidFill>
            </a:endParaRPr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76101"/>
            <a:ext cx="113347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46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84313"/>
            <a:ext cx="8424614" cy="5060850"/>
          </a:xfrm>
        </p:spPr>
        <p:txBody>
          <a:bodyPr/>
          <a:lstStyle/>
          <a:p>
            <a:pPr marL="0" indent="0" algn="just">
              <a:buNone/>
            </a:pPr>
            <a:r>
              <a:rPr lang="cs-CZ" sz="2200" dirty="0" smtClean="0">
                <a:solidFill>
                  <a:srgbClr val="33339A"/>
                </a:solidFill>
              </a:rPr>
              <a:t>Projekt realizován v období </a:t>
            </a:r>
            <a:r>
              <a:rPr lang="cs-CZ" sz="2200" dirty="0">
                <a:solidFill>
                  <a:srgbClr val="33339A"/>
                </a:solidFill>
              </a:rPr>
              <a:t>7/2012 až </a:t>
            </a:r>
            <a:r>
              <a:rPr lang="cs-CZ" sz="2200" dirty="0" smtClean="0">
                <a:solidFill>
                  <a:srgbClr val="33339A"/>
                </a:solidFill>
              </a:rPr>
              <a:t>7/2014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3339A"/>
                </a:solidFill>
              </a:rPr>
              <a:t>v</a:t>
            </a:r>
            <a:r>
              <a:rPr lang="cs-CZ" sz="2200" dirty="0" smtClean="0">
                <a:solidFill>
                  <a:srgbClr val="33339A"/>
                </a:solidFill>
              </a:rPr>
              <a:t>ýzva pro </a:t>
            </a:r>
            <a:r>
              <a:rPr lang="cs-CZ" sz="2200" dirty="0" err="1" smtClean="0">
                <a:solidFill>
                  <a:srgbClr val="33339A"/>
                </a:solidFill>
              </a:rPr>
              <a:t>VaV</a:t>
            </a:r>
            <a:r>
              <a:rPr lang="cs-CZ" sz="2200" dirty="0" smtClean="0">
                <a:solidFill>
                  <a:srgbClr val="33339A"/>
                </a:solidFill>
              </a:rPr>
              <a:t> instituce k vyjádření zájmu při realizaci projektu (11. 7. – 3. 9. 2012)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3339A"/>
                </a:solidFill>
              </a:rPr>
              <a:t>z</a:t>
            </a:r>
            <a:r>
              <a:rPr lang="cs-CZ" sz="2200" dirty="0" smtClean="0">
                <a:solidFill>
                  <a:srgbClr val="33339A"/>
                </a:solidFill>
              </a:rPr>
              <a:t>pracování dokumentace Metodologie k administraci inovačních voucherů (</a:t>
            </a:r>
            <a:r>
              <a:rPr lang="cs-CZ" sz="2000" i="1" dirty="0">
                <a:solidFill>
                  <a:srgbClr val="33339A"/>
                </a:solidFill>
              </a:rPr>
              <a:t>Olomoucký </a:t>
            </a:r>
            <a:r>
              <a:rPr lang="cs-CZ" sz="2000" i="1" dirty="0" smtClean="0">
                <a:solidFill>
                  <a:srgbClr val="33339A"/>
                </a:solidFill>
              </a:rPr>
              <a:t>kraj jako žadatel </a:t>
            </a:r>
            <a:r>
              <a:rPr lang="cs-CZ" sz="2000" i="1" dirty="0">
                <a:solidFill>
                  <a:srgbClr val="33339A"/>
                </a:solidFill>
              </a:rPr>
              <a:t>a nositel projektu, podílí se na spolufinancování </a:t>
            </a:r>
            <a:r>
              <a:rPr lang="cs-CZ" sz="2000" i="1" dirty="0" smtClean="0">
                <a:solidFill>
                  <a:srgbClr val="33339A"/>
                </a:solidFill>
              </a:rPr>
              <a:t>projektu; Statutární </a:t>
            </a:r>
            <a:r>
              <a:rPr lang="cs-CZ" sz="2000" i="1" dirty="0">
                <a:solidFill>
                  <a:srgbClr val="33339A"/>
                </a:solidFill>
              </a:rPr>
              <a:t>město Olomouc </a:t>
            </a:r>
            <a:r>
              <a:rPr lang="cs-CZ" sz="2000" i="1" dirty="0" smtClean="0">
                <a:solidFill>
                  <a:srgbClr val="33339A"/>
                </a:solidFill>
              </a:rPr>
              <a:t>jako finanční </a:t>
            </a:r>
            <a:r>
              <a:rPr lang="cs-CZ" sz="2000" i="1" dirty="0">
                <a:solidFill>
                  <a:srgbClr val="33339A"/>
                </a:solidFill>
              </a:rPr>
              <a:t>partner </a:t>
            </a:r>
            <a:r>
              <a:rPr lang="cs-CZ" sz="2000" i="1" dirty="0" smtClean="0">
                <a:solidFill>
                  <a:srgbClr val="33339A"/>
                </a:solidFill>
              </a:rPr>
              <a:t>projektu; Úřad </a:t>
            </a:r>
            <a:r>
              <a:rPr lang="cs-CZ" sz="2000" i="1" dirty="0">
                <a:solidFill>
                  <a:srgbClr val="33339A"/>
                </a:solidFill>
              </a:rPr>
              <a:t>Regionální rady </a:t>
            </a:r>
            <a:r>
              <a:rPr lang="cs-CZ" sz="2000" i="1" dirty="0" smtClean="0">
                <a:solidFill>
                  <a:srgbClr val="33339A"/>
                </a:solidFill>
              </a:rPr>
              <a:t>jako poskytovatel </a:t>
            </a:r>
            <a:r>
              <a:rPr lang="cs-CZ" sz="2000" i="1" dirty="0">
                <a:solidFill>
                  <a:srgbClr val="33339A"/>
                </a:solidFill>
              </a:rPr>
              <a:t>finančních prostředků ze strukturálních </a:t>
            </a:r>
            <a:r>
              <a:rPr lang="cs-CZ" sz="2000" i="1" dirty="0" smtClean="0">
                <a:solidFill>
                  <a:srgbClr val="33339A"/>
                </a:solidFill>
              </a:rPr>
              <a:t>fondů, příjemce </a:t>
            </a:r>
            <a:r>
              <a:rPr lang="cs-CZ" sz="2000" i="1" dirty="0">
                <a:solidFill>
                  <a:srgbClr val="33339A"/>
                </a:solidFill>
              </a:rPr>
              <a:t>žádostí o inovační voucher, administrativní kontrola, hodnocení a schvalování žádostí o inovační </a:t>
            </a:r>
            <a:r>
              <a:rPr lang="cs-CZ" sz="2000" i="1" dirty="0" smtClean="0">
                <a:solidFill>
                  <a:srgbClr val="33339A"/>
                </a:solidFill>
              </a:rPr>
              <a:t>voucher</a:t>
            </a:r>
            <a:r>
              <a:rPr lang="cs-CZ" sz="2000" dirty="0" smtClean="0">
                <a:solidFill>
                  <a:srgbClr val="33339A"/>
                </a:solidFill>
              </a:rPr>
              <a:t>)</a:t>
            </a:r>
            <a:endParaRPr lang="cs-CZ" sz="2200" dirty="0" smtClean="0">
              <a:solidFill>
                <a:srgbClr val="33339A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3339A"/>
                </a:solidFill>
              </a:rPr>
              <a:t>u</a:t>
            </a:r>
            <a:r>
              <a:rPr lang="cs-CZ" sz="2200" dirty="0" smtClean="0">
                <a:solidFill>
                  <a:srgbClr val="33339A"/>
                </a:solidFill>
              </a:rPr>
              <a:t>zavření Memorand o spolupráci při realizaci projektu mezi OK a </a:t>
            </a:r>
            <a:r>
              <a:rPr lang="cs-CZ" sz="2200" dirty="0" err="1" smtClean="0">
                <a:solidFill>
                  <a:srgbClr val="33339A"/>
                </a:solidFill>
              </a:rPr>
              <a:t>VaV</a:t>
            </a:r>
            <a:r>
              <a:rPr lang="cs-CZ" sz="2200" dirty="0" smtClean="0">
                <a:solidFill>
                  <a:srgbClr val="33339A"/>
                </a:solidFill>
              </a:rPr>
              <a:t> institucemi (do konce září 2012)</a:t>
            </a:r>
          </a:p>
          <a:p>
            <a:pPr marL="457200" lvl="1" indent="0" algn="just">
              <a:buNone/>
            </a:pPr>
            <a:endParaRPr lang="cs-CZ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indent="0" algn="just">
              <a:buNone/>
            </a:pPr>
            <a:r>
              <a:rPr lang="cs-CZ" dirty="0" smtClean="0">
                <a:solidFill>
                  <a:srgbClr val="33339A"/>
                </a:solidFill>
              </a:rPr>
              <a:t>     </a:t>
            </a:r>
            <a:endParaRPr lang="cs-CZ" sz="2000" dirty="0">
              <a:solidFill>
                <a:srgbClr val="33339A"/>
              </a:solidFill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Harmonogram projektu </a:t>
            </a:r>
            <a:r>
              <a:rPr lang="cs-CZ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Inovační </a:t>
            </a:r>
            <a:r>
              <a:rPr lang="cs-CZ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vouchery v OK–             I. </a:t>
            </a:r>
            <a:r>
              <a:rPr lang="cs-CZ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etapa</a:t>
            </a:r>
            <a:endParaRPr lang="cs-CZ" sz="2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289" y="116632"/>
            <a:ext cx="113347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088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Harmonogram projektu </a:t>
            </a:r>
            <a:r>
              <a:rPr lang="cs-CZ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Inovační </a:t>
            </a:r>
            <a:r>
              <a:rPr lang="cs-CZ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vouchery v OK–             I. </a:t>
            </a:r>
            <a:r>
              <a:rPr lang="cs-CZ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etapa</a:t>
            </a:r>
            <a:endParaRPr lang="cs-CZ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3339A"/>
                </a:solidFill>
              </a:rPr>
              <a:t>příjem žádostí o inovační voucher (28. 1.-15. 2. 2013</a:t>
            </a:r>
            <a:r>
              <a:rPr lang="cs-CZ" sz="2200" dirty="0" smtClean="0">
                <a:solidFill>
                  <a:srgbClr val="33339A"/>
                </a:solidFill>
              </a:rPr>
              <a:t>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3339A"/>
                </a:solidFill>
              </a:rPr>
              <a:t>k</a:t>
            </a:r>
            <a:r>
              <a:rPr lang="cs-CZ" sz="2200" dirty="0" smtClean="0">
                <a:solidFill>
                  <a:srgbClr val="33339A"/>
                </a:solidFill>
              </a:rPr>
              <a:t>onzultace ze strany Olomouckého kraje s žadateli o inovační voucher</a:t>
            </a:r>
            <a:endParaRPr lang="cs-CZ" sz="2200" dirty="0">
              <a:solidFill>
                <a:srgbClr val="33339A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3339A"/>
                </a:solidFill>
              </a:rPr>
              <a:t>administrativní kontrola a hodnocení žádostí o inovační      voucher Úřadem Regionální rady (do konce března 2013)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3339A"/>
                </a:solidFill>
              </a:rPr>
              <a:t>termín schválení seznamu úspěšných žadatelů o inovační voucher Radou Olomouckého kraje dne  18. 4. 2013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3339A"/>
                </a:solidFill>
              </a:rPr>
              <a:t>realizace služby poskytnuté vysokou školou: duben 2013 – březen 2014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3339A"/>
                </a:solidFill>
              </a:rPr>
              <a:t>proplacení inovačních voucherů podnikatelským subjektům (do konce března 2014</a:t>
            </a:r>
            <a:r>
              <a:rPr lang="cs-CZ" sz="2200" dirty="0" smtClean="0">
                <a:solidFill>
                  <a:srgbClr val="33339A"/>
                </a:solidFill>
              </a:rPr>
              <a:t>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3339A"/>
                </a:solidFill>
              </a:rPr>
              <a:t>t</a:t>
            </a:r>
            <a:r>
              <a:rPr lang="cs-CZ" sz="2200" dirty="0" smtClean="0">
                <a:solidFill>
                  <a:srgbClr val="33339A"/>
                </a:solidFill>
              </a:rPr>
              <a:t>vorba brožury „Příklady dobré praxe“</a:t>
            </a:r>
            <a:endParaRPr lang="cs-CZ" sz="2200" dirty="0">
              <a:solidFill>
                <a:srgbClr val="33339A"/>
              </a:solidFill>
            </a:endParaRPr>
          </a:p>
          <a:p>
            <a:endParaRPr lang="cs-CZ" dirty="0"/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289" y="116632"/>
            <a:ext cx="113347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910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84313"/>
            <a:ext cx="8424614" cy="5060850"/>
          </a:xfrm>
        </p:spPr>
        <p:txBody>
          <a:bodyPr/>
          <a:lstStyle/>
          <a:p>
            <a:pPr marL="0" indent="0" algn="just">
              <a:buNone/>
            </a:pPr>
            <a:r>
              <a:rPr lang="cs-CZ" sz="2200" dirty="0" smtClean="0">
                <a:solidFill>
                  <a:srgbClr val="33339A"/>
                </a:solidFill>
              </a:rPr>
              <a:t>Celková </a:t>
            </a:r>
            <a:r>
              <a:rPr lang="cs-CZ" sz="2200" dirty="0">
                <a:solidFill>
                  <a:srgbClr val="33339A"/>
                </a:solidFill>
              </a:rPr>
              <a:t>alokace: </a:t>
            </a:r>
            <a:r>
              <a:rPr lang="cs-CZ" sz="2200" dirty="0" smtClean="0">
                <a:solidFill>
                  <a:srgbClr val="33339A"/>
                </a:solidFill>
              </a:rPr>
              <a:t>5 294 480,00 Kč</a:t>
            </a:r>
            <a:r>
              <a:rPr lang="cs-CZ" sz="2200" dirty="0">
                <a:solidFill>
                  <a:srgbClr val="33339A"/>
                </a:solidFill>
              </a:rPr>
              <a:t>; z toho:</a:t>
            </a:r>
          </a:p>
          <a:p>
            <a:pPr marL="457200" lvl="1" indent="0" algn="just">
              <a:buNone/>
            </a:pPr>
            <a:r>
              <a:rPr lang="cs-CZ" sz="2200" dirty="0" smtClean="0">
                <a:solidFill>
                  <a:srgbClr val="33339A"/>
                </a:solidFill>
              </a:rPr>
              <a:t>-	dotace </a:t>
            </a:r>
            <a:r>
              <a:rPr lang="cs-CZ" sz="2200" dirty="0">
                <a:solidFill>
                  <a:srgbClr val="33339A"/>
                </a:solidFill>
              </a:rPr>
              <a:t>ROP SM: 3 970 860,00 Kč </a:t>
            </a:r>
          </a:p>
          <a:p>
            <a:pPr marL="457200" lvl="1" indent="0" algn="just">
              <a:buNone/>
            </a:pPr>
            <a:r>
              <a:rPr lang="cs-CZ" sz="2200" dirty="0" smtClean="0">
                <a:solidFill>
                  <a:srgbClr val="33339A"/>
                </a:solidFill>
              </a:rPr>
              <a:t>-	vlastní </a:t>
            </a:r>
            <a:r>
              <a:rPr lang="cs-CZ" sz="2200" dirty="0">
                <a:solidFill>
                  <a:srgbClr val="33339A"/>
                </a:solidFill>
              </a:rPr>
              <a:t>zdroje Olomouckého kraje: 926 534,07 Kč</a:t>
            </a:r>
          </a:p>
          <a:p>
            <a:pPr lvl="1" algn="just">
              <a:buFontTx/>
              <a:buChar char="-"/>
            </a:pPr>
            <a:r>
              <a:rPr lang="cs-CZ" sz="2200" dirty="0" smtClean="0">
                <a:solidFill>
                  <a:srgbClr val="33339A"/>
                </a:solidFill>
              </a:rPr>
              <a:t>finanční </a:t>
            </a:r>
            <a:r>
              <a:rPr lang="cs-CZ" sz="2200" dirty="0">
                <a:solidFill>
                  <a:srgbClr val="33339A"/>
                </a:solidFill>
              </a:rPr>
              <a:t>příspěvek statutárního města Olomouc:                    </a:t>
            </a:r>
            <a:r>
              <a:rPr lang="cs-CZ" sz="2200" dirty="0" smtClean="0">
                <a:solidFill>
                  <a:srgbClr val="33339A"/>
                </a:solidFill>
              </a:rPr>
              <a:t>  	397 </a:t>
            </a:r>
            <a:r>
              <a:rPr lang="cs-CZ" sz="2200" dirty="0">
                <a:solidFill>
                  <a:srgbClr val="33339A"/>
                </a:solidFill>
              </a:rPr>
              <a:t>085,93 </a:t>
            </a:r>
            <a:r>
              <a:rPr lang="cs-CZ" sz="2200" dirty="0" smtClean="0">
                <a:solidFill>
                  <a:srgbClr val="33339A"/>
                </a:solidFill>
              </a:rPr>
              <a:t>Kč</a:t>
            </a:r>
          </a:p>
          <a:p>
            <a:pPr marL="457200" lvl="1" indent="0" algn="just">
              <a:buNone/>
            </a:pPr>
            <a:r>
              <a:rPr lang="cs-CZ" sz="2000" dirty="0" smtClean="0">
                <a:solidFill>
                  <a:srgbClr val="33339A"/>
                </a:solidFill>
              </a:rPr>
              <a:t>Finanční </a:t>
            </a:r>
            <a:r>
              <a:rPr lang="cs-CZ" sz="2000" dirty="0">
                <a:solidFill>
                  <a:srgbClr val="33339A"/>
                </a:solidFill>
              </a:rPr>
              <a:t>příspěvek </a:t>
            </a:r>
            <a:r>
              <a:rPr lang="cs-CZ" sz="2000" dirty="0" smtClean="0">
                <a:solidFill>
                  <a:srgbClr val="33339A"/>
                </a:solidFill>
              </a:rPr>
              <a:t>byl poskytnut </a:t>
            </a:r>
            <a:r>
              <a:rPr lang="cs-CZ" sz="2000" u="sng" dirty="0" smtClean="0">
                <a:solidFill>
                  <a:srgbClr val="33339A"/>
                </a:solidFill>
              </a:rPr>
              <a:t>maximálně </a:t>
            </a:r>
            <a:r>
              <a:rPr lang="cs-CZ" sz="2000" u="sng" dirty="0">
                <a:solidFill>
                  <a:srgbClr val="33339A"/>
                </a:solidFill>
              </a:rPr>
              <a:t>ve výši 75 % ceny služby</a:t>
            </a:r>
            <a:r>
              <a:rPr lang="cs-CZ" sz="2000" dirty="0">
                <a:solidFill>
                  <a:srgbClr val="33339A"/>
                </a:solidFill>
              </a:rPr>
              <a:t>, tj. hodnota finančního příspěvku </a:t>
            </a:r>
            <a:r>
              <a:rPr lang="cs-CZ" sz="2000" dirty="0" smtClean="0">
                <a:solidFill>
                  <a:srgbClr val="33339A"/>
                </a:solidFill>
              </a:rPr>
              <a:t>musela činit </a:t>
            </a:r>
            <a:r>
              <a:rPr lang="cs-CZ" sz="2000" u="sng" dirty="0">
                <a:solidFill>
                  <a:srgbClr val="33339A"/>
                </a:solidFill>
              </a:rPr>
              <a:t>v rozmezí 60.000 – 149.999 </a:t>
            </a:r>
            <a:r>
              <a:rPr lang="cs-CZ" sz="2000" u="sng" dirty="0" smtClean="0">
                <a:solidFill>
                  <a:srgbClr val="33339A"/>
                </a:solidFill>
              </a:rPr>
              <a:t>Kč.</a:t>
            </a:r>
          </a:p>
          <a:p>
            <a:pPr marL="457200" lvl="1" indent="0" algn="just">
              <a:buNone/>
            </a:pPr>
            <a:endParaRPr lang="cs-CZ" sz="2000" dirty="0" smtClean="0">
              <a:solidFill>
                <a:srgbClr val="33339A"/>
              </a:solidFill>
            </a:endParaRPr>
          </a:p>
          <a:p>
            <a:pPr marL="457200" lvl="1" indent="0" algn="just">
              <a:buNone/>
            </a:pPr>
            <a:r>
              <a:rPr lang="cs-CZ" sz="2000" dirty="0" smtClean="0">
                <a:solidFill>
                  <a:srgbClr val="33339A"/>
                </a:solidFill>
              </a:rPr>
              <a:t>Celková </a:t>
            </a:r>
            <a:r>
              <a:rPr lang="cs-CZ" sz="2000" dirty="0">
                <a:solidFill>
                  <a:srgbClr val="33339A"/>
                </a:solidFill>
              </a:rPr>
              <a:t>výše nákladů na realizaci služby </a:t>
            </a:r>
            <a:r>
              <a:rPr lang="cs-CZ" sz="2000" dirty="0" smtClean="0">
                <a:solidFill>
                  <a:srgbClr val="33339A"/>
                </a:solidFill>
              </a:rPr>
              <a:t>musela </a:t>
            </a:r>
            <a:r>
              <a:rPr lang="cs-CZ" sz="2000" dirty="0">
                <a:solidFill>
                  <a:srgbClr val="33339A"/>
                </a:solidFill>
              </a:rPr>
              <a:t>být </a:t>
            </a:r>
            <a:r>
              <a:rPr lang="cs-CZ" sz="2000" dirty="0" smtClean="0">
                <a:solidFill>
                  <a:srgbClr val="33339A"/>
                </a:solidFill>
              </a:rPr>
              <a:t>v </a:t>
            </a:r>
            <a:r>
              <a:rPr lang="cs-CZ" sz="2000" dirty="0">
                <a:solidFill>
                  <a:srgbClr val="33339A"/>
                </a:solidFill>
              </a:rPr>
              <a:t>rozmezí 80.000 – 199.999 Kč </a:t>
            </a:r>
            <a:r>
              <a:rPr lang="cs-CZ" sz="2000" dirty="0" smtClean="0">
                <a:solidFill>
                  <a:srgbClr val="33339A"/>
                </a:solidFill>
              </a:rPr>
              <a:t>(včetně/bez DPH).</a:t>
            </a:r>
            <a:endParaRPr lang="cs-CZ" sz="2000" dirty="0">
              <a:solidFill>
                <a:srgbClr val="33339A"/>
              </a:solidFill>
            </a:endParaRPr>
          </a:p>
          <a:p>
            <a:pPr marL="457200" lvl="1" indent="0" algn="just">
              <a:buNone/>
            </a:pPr>
            <a:endParaRPr lang="cs-CZ" sz="2000" dirty="0">
              <a:solidFill>
                <a:srgbClr val="33339A"/>
              </a:solidFill>
            </a:endParaRPr>
          </a:p>
          <a:p>
            <a:pPr marL="457200" lvl="1" indent="0" algn="just">
              <a:buNone/>
            </a:pPr>
            <a:endParaRPr lang="cs-CZ" sz="2200" dirty="0" smtClean="0">
              <a:solidFill>
                <a:srgbClr val="33339A"/>
              </a:solidFill>
            </a:endParaRPr>
          </a:p>
          <a:p>
            <a:pPr lvl="1" algn="just">
              <a:buFontTx/>
              <a:buChar char="-"/>
            </a:pPr>
            <a:endParaRPr lang="cs-CZ" sz="2200" dirty="0">
              <a:solidFill>
                <a:srgbClr val="33339A"/>
              </a:solidFill>
            </a:endParaRPr>
          </a:p>
          <a:p>
            <a:pPr marL="0" lvl="0" indent="0">
              <a:buNone/>
            </a:pPr>
            <a:endParaRPr lang="cs-CZ" dirty="0" smtClean="0">
              <a:solidFill>
                <a:srgbClr val="33339A"/>
              </a:solidFill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2195737" y="115888"/>
            <a:ext cx="4700364" cy="1224880"/>
          </a:xfrm>
        </p:spPr>
        <p:txBody>
          <a:bodyPr/>
          <a:lstStyle/>
          <a:p>
            <a:r>
              <a:rPr lang="cs-CZ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Financování projektu Inovační vouchery                       v OK - I. etapa</a:t>
            </a:r>
            <a:endParaRPr lang="cs-CZ" sz="2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16632"/>
            <a:ext cx="113347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702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274667481"/>
              </p:ext>
            </p:extLst>
          </p:nvPr>
        </p:nvGraphicFramePr>
        <p:xfrm>
          <a:off x="395536" y="1340768"/>
          <a:ext cx="8424862" cy="46614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Spolupracující </a:t>
            </a:r>
            <a:r>
              <a:rPr lang="cs-CZ" sz="2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VaV</a:t>
            </a:r>
            <a:r>
              <a:rPr lang="cs-CZ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instituce Inovační vouchery v OK –  I. etapa</a:t>
            </a:r>
            <a:endParaRPr lang="cs-CZ" sz="2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134392"/>
            <a:ext cx="113347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841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424862" cy="475297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sz="2200" dirty="0">
                <a:solidFill>
                  <a:srgbClr val="3333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Vývoj (inovace) produktu/služby</a:t>
            </a:r>
            <a:r>
              <a:rPr lang="cs-CZ" sz="2800" dirty="0">
                <a:solidFill>
                  <a:srgbClr val="3333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1600" b="0" i="1" dirty="0">
                <a:solidFill>
                  <a:srgbClr val="33339A"/>
                </a:solidFill>
              </a:rPr>
              <a:t>(např. zkvalitnění </a:t>
            </a:r>
            <a:r>
              <a:rPr lang="cs-CZ" sz="1600" b="0" i="1" dirty="0" smtClean="0">
                <a:solidFill>
                  <a:srgbClr val="33339A"/>
                </a:solidFill>
              </a:rPr>
              <a:t>vlastností původního výrobku či služby dle poptávky zákazníka)</a:t>
            </a:r>
            <a:endParaRPr lang="cs-CZ" sz="1600" dirty="0">
              <a:solidFill>
                <a:srgbClr val="33339A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2200" dirty="0">
                <a:solidFill>
                  <a:srgbClr val="3333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Testování a měření</a:t>
            </a:r>
            <a:r>
              <a:rPr lang="cs-CZ" sz="2800" dirty="0">
                <a:solidFill>
                  <a:srgbClr val="3333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1600" b="0" dirty="0" smtClean="0">
                <a:solidFill>
                  <a:srgbClr val="33339A"/>
                </a:solidFill>
              </a:rPr>
              <a:t>(</a:t>
            </a:r>
            <a:r>
              <a:rPr lang="cs-CZ" sz="1600" b="0" i="1" dirty="0" smtClean="0">
                <a:solidFill>
                  <a:srgbClr val="33339A"/>
                </a:solidFill>
              </a:rPr>
              <a:t>např</a:t>
            </a:r>
            <a:r>
              <a:rPr lang="cs-CZ" sz="1600" b="0" i="1" dirty="0">
                <a:solidFill>
                  <a:srgbClr val="33339A"/>
                </a:solidFill>
              </a:rPr>
              <a:t>. testování nového </a:t>
            </a:r>
            <a:r>
              <a:rPr lang="cs-CZ" sz="1600" b="0" i="1" dirty="0" smtClean="0">
                <a:solidFill>
                  <a:srgbClr val="33339A"/>
                </a:solidFill>
              </a:rPr>
              <a:t>přístroje,</a:t>
            </a:r>
          </a:p>
          <a:p>
            <a:pPr marL="0" indent="0">
              <a:buNone/>
            </a:pPr>
            <a:r>
              <a:rPr lang="cs-CZ" sz="1600" b="0" i="1" dirty="0">
                <a:solidFill>
                  <a:srgbClr val="33339A"/>
                </a:solidFill>
              </a:rPr>
              <a:t> </a:t>
            </a:r>
            <a:r>
              <a:rPr lang="cs-CZ" sz="1600" b="0" i="1" dirty="0" smtClean="0">
                <a:solidFill>
                  <a:srgbClr val="33339A"/>
                </a:solidFill>
              </a:rPr>
              <a:t>     </a:t>
            </a:r>
            <a:r>
              <a:rPr lang="cs-CZ" sz="1600" b="0" i="1" dirty="0">
                <a:solidFill>
                  <a:srgbClr val="33339A"/>
                </a:solidFill>
              </a:rPr>
              <a:t>výrobku</a:t>
            </a:r>
            <a:r>
              <a:rPr lang="cs-CZ" sz="1600" b="0" i="1" dirty="0" smtClean="0">
                <a:solidFill>
                  <a:srgbClr val="33339A"/>
                </a:solidFill>
              </a:rPr>
              <a:t>, materiálu, komponentů výrobku </a:t>
            </a:r>
            <a:r>
              <a:rPr lang="cs-CZ" sz="1600" b="0" i="1" dirty="0">
                <a:solidFill>
                  <a:srgbClr val="33339A"/>
                </a:solidFill>
              </a:rPr>
              <a:t>...)</a:t>
            </a:r>
          </a:p>
          <a:p>
            <a:pPr>
              <a:buFont typeface="Arial" pitchFamily="34" charset="0"/>
              <a:buChar char="•"/>
            </a:pPr>
            <a:r>
              <a:rPr lang="cs-CZ" sz="2200" dirty="0">
                <a:solidFill>
                  <a:srgbClr val="3333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Přístup k výzkumnému zařízení </a:t>
            </a:r>
            <a:r>
              <a:rPr lang="cs-CZ" sz="1600" b="0" i="1" dirty="0">
                <a:solidFill>
                  <a:srgbClr val="33339A"/>
                </a:solidFill>
              </a:rPr>
              <a:t>(testování </a:t>
            </a:r>
            <a:r>
              <a:rPr lang="cs-CZ" sz="1600" b="0" i="1" dirty="0" smtClean="0">
                <a:solidFill>
                  <a:srgbClr val="33339A"/>
                </a:solidFill>
              </a:rPr>
              <a:t>a zkoušení </a:t>
            </a:r>
          </a:p>
          <a:p>
            <a:pPr marL="0" indent="0">
              <a:buNone/>
            </a:pPr>
            <a:r>
              <a:rPr lang="cs-CZ" sz="1600" b="0" i="1" dirty="0">
                <a:solidFill>
                  <a:srgbClr val="33339A"/>
                </a:solidFill>
              </a:rPr>
              <a:t> </a:t>
            </a:r>
            <a:r>
              <a:rPr lang="cs-CZ" sz="1600" b="0" i="1" dirty="0" smtClean="0">
                <a:solidFill>
                  <a:srgbClr val="33339A"/>
                </a:solidFill>
              </a:rPr>
              <a:t>     nového zařízení</a:t>
            </a:r>
            <a:r>
              <a:rPr lang="cs-CZ" sz="1600" b="0" i="1" dirty="0">
                <a:solidFill>
                  <a:srgbClr val="33339A"/>
                </a:solidFill>
              </a:rPr>
              <a:t>)</a:t>
            </a:r>
            <a:endParaRPr lang="cs-CZ" sz="1600" dirty="0">
              <a:solidFill>
                <a:srgbClr val="33339A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2200" dirty="0">
                <a:solidFill>
                  <a:srgbClr val="3333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Navrhování prototypů </a:t>
            </a:r>
            <a:r>
              <a:rPr lang="cs-CZ" sz="1600" b="0" dirty="0">
                <a:solidFill>
                  <a:srgbClr val="33339A"/>
                </a:solidFill>
              </a:rPr>
              <a:t>(</a:t>
            </a:r>
            <a:r>
              <a:rPr lang="cs-CZ" sz="1600" b="0" i="1" dirty="0">
                <a:solidFill>
                  <a:srgbClr val="33339A"/>
                </a:solidFill>
              </a:rPr>
              <a:t>zkoušení nového výrobku před </a:t>
            </a:r>
          </a:p>
          <a:p>
            <a:pPr marL="0" indent="0">
              <a:buNone/>
            </a:pPr>
            <a:r>
              <a:rPr lang="cs-CZ" sz="1600" b="0" i="1" dirty="0" smtClean="0">
                <a:solidFill>
                  <a:srgbClr val="33339A"/>
                </a:solidFill>
              </a:rPr>
              <a:t>     zavedením </a:t>
            </a:r>
            <a:r>
              <a:rPr lang="cs-CZ" sz="1600" b="0" i="1" dirty="0">
                <a:solidFill>
                  <a:srgbClr val="33339A"/>
                </a:solidFill>
              </a:rPr>
              <a:t>do sériové nebo hromadné </a:t>
            </a:r>
            <a:r>
              <a:rPr lang="cs-CZ" sz="1600" b="0" i="1" dirty="0" smtClean="0">
                <a:solidFill>
                  <a:srgbClr val="33339A"/>
                </a:solidFill>
              </a:rPr>
              <a:t>výroby, zavedení nové </a:t>
            </a:r>
          </a:p>
          <a:p>
            <a:pPr marL="0" indent="0">
              <a:buNone/>
            </a:pPr>
            <a:r>
              <a:rPr lang="cs-CZ" sz="1600" b="0" i="1" dirty="0">
                <a:solidFill>
                  <a:srgbClr val="33339A"/>
                </a:solidFill>
              </a:rPr>
              <a:t> </a:t>
            </a:r>
            <a:r>
              <a:rPr lang="cs-CZ" sz="1600" b="0" i="1" dirty="0" smtClean="0">
                <a:solidFill>
                  <a:srgbClr val="33339A"/>
                </a:solidFill>
              </a:rPr>
              <a:t>     výrobní technologie)</a:t>
            </a:r>
            <a:endParaRPr lang="cs-CZ" sz="1600" i="1" dirty="0">
              <a:solidFill>
                <a:srgbClr val="33339A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2200" dirty="0">
                <a:solidFill>
                  <a:srgbClr val="3333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Analýza vhodnosti použití </a:t>
            </a:r>
            <a:r>
              <a:rPr lang="cs-CZ" sz="2200" dirty="0" smtClean="0">
                <a:solidFill>
                  <a:srgbClr val="3333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materiálu </a:t>
            </a:r>
            <a:r>
              <a:rPr lang="cs-CZ" sz="1600" b="0" i="1" dirty="0" smtClean="0">
                <a:solidFill>
                  <a:srgbClr val="33339A"/>
                </a:solidFill>
              </a:rPr>
              <a:t>(laboratorní </a:t>
            </a:r>
          </a:p>
          <a:p>
            <a:pPr marL="0" indent="0">
              <a:buNone/>
            </a:pPr>
            <a:r>
              <a:rPr lang="cs-CZ" sz="1600" b="0" i="1" dirty="0">
                <a:solidFill>
                  <a:srgbClr val="33339A"/>
                </a:solidFill>
              </a:rPr>
              <a:t> </a:t>
            </a:r>
            <a:r>
              <a:rPr lang="cs-CZ" sz="1600" b="0" i="1" dirty="0" smtClean="0">
                <a:solidFill>
                  <a:srgbClr val="33339A"/>
                </a:solidFill>
              </a:rPr>
              <a:t>     testování materiálů, chemikálií)</a:t>
            </a:r>
            <a:endParaRPr lang="cs-CZ" sz="1600" dirty="0">
              <a:solidFill>
                <a:srgbClr val="33339A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2200" dirty="0">
                <a:solidFill>
                  <a:srgbClr val="3333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 produktu </a:t>
            </a:r>
            <a:r>
              <a:rPr lang="cs-CZ" sz="1600" b="0" i="1" dirty="0">
                <a:solidFill>
                  <a:srgbClr val="33339A"/>
                </a:solidFill>
              </a:rPr>
              <a:t>(rozpracování či navržení designu </a:t>
            </a:r>
            <a:endParaRPr lang="cs-CZ" sz="1600" b="0" i="1" dirty="0" smtClean="0">
              <a:solidFill>
                <a:srgbClr val="33339A"/>
              </a:solidFill>
            </a:endParaRPr>
          </a:p>
          <a:p>
            <a:pPr marL="0" indent="0">
              <a:buNone/>
            </a:pPr>
            <a:r>
              <a:rPr lang="cs-CZ" sz="1600" b="0" i="1" dirty="0">
                <a:solidFill>
                  <a:srgbClr val="33339A"/>
                </a:solidFill>
              </a:rPr>
              <a:t> </a:t>
            </a:r>
            <a:r>
              <a:rPr lang="cs-CZ" sz="1600" b="0" i="1" dirty="0" smtClean="0">
                <a:solidFill>
                  <a:srgbClr val="33339A"/>
                </a:solidFill>
              </a:rPr>
              <a:t>     výrobku</a:t>
            </a:r>
            <a:r>
              <a:rPr lang="cs-CZ" sz="1600" b="0" i="1" dirty="0">
                <a:solidFill>
                  <a:srgbClr val="33339A"/>
                </a:solidFill>
              </a:rPr>
              <a:t>)</a:t>
            </a:r>
            <a:endParaRPr lang="cs-CZ" sz="1600" dirty="0">
              <a:solidFill>
                <a:srgbClr val="33339A"/>
              </a:solidFill>
            </a:endParaRPr>
          </a:p>
          <a:p>
            <a:pPr marL="0" indent="0">
              <a:buNone/>
            </a:pPr>
            <a:endParaRPr lang="cs-CZ" sz="2200" dirty="0">
              <a:solidFill>
                <a:srgbClr val="FF0000"/>
              </a:solidFill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Podporované aktivity</a:t>
            </a:r>
            <a:endParaRPr lang="cs-CZ" sz="2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6632"/>
            <a:ext cx="113347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G:\Fotodokumentace-pracovní\Věda a výzkum\IMG_807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492896"/>
            <a:ext cx="1781943" cy="3168352"/>
          </a:xfrm>
          <a:prstGeom prst="rect">
            <a:avLst/>
          </a:prstGeom>
          <a:noFill/>
          <a:ln>
            <a:solidFill>
              <a:schemeClr val="accent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035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4544</TotalTime>
  <Words>1524</Words>
  <Application>Microsoft Office PowerPoint</Application>
  <PresentationFormat>Předvádění na obrazovce (4:3)</PresentationFormat>
  <Paragraphs>343</Paragraphs>
  <Slides>33</Slides>
  <Notes>33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Výchozí návrh</vt:lpstr>
      <vt:lpstr>Workshop „Příklady dobré praxe“</vt:lpstr>
      <vt:lpstr>Inovační vouchery                  v Olomouckém kraji</vt:lpstr>
      <vt:lpstr>Další formy spolupráce Olomouckého kraje                      s podnikateli a VaV</vt:lpstr>
      <vt:lpstr>ROP NUTS II Střední Morava, oblast podpory 4.2. - absorpční kapacita </vt:lpstr>
      <vt:lpstr>Harmonogram projektu Inovační vouchery v OK–             I. etapa</vt:lpstr>
      <vt:lpstr>Harmonogram projektu Inovační vouchery v OK–             I. etapa</vt:lpstr>
      <vt:lpstr>Financování projektu Inovační vouchery                       v OK - I. etapa</vt:lpstr>
      <vt:lpstr>Spolupracující VaV instituce Inovační vouchery v OK –  I. etapa</vt:lpstr>
      <vt:lpstr>Podporované aktivity</vt:lpstr>
      <vt:lpstr>Podporované aktivity</vt:lpstr>
      <vt:lpstr>Úspěšnost projektu Inovační vouchery v OK –  I. etapa</vt:lpstr>
      <vt:lpstr>Odvětvové vymezení</vt:lpstr>
      <vt:lpstr>Odvětvové vymezení</vt:lpstr>
      <vt:lpstr>Odvětvové vymezení</vt:lpstr>
      <vt:lpstr>Odvětví průmyslu s využitím inovačního voucheru</vt:lpstr>
      <vt:lpstr>Firmy a jejich zrealizované projekty Zpracovatelský průmysl</vt:lpstr>
      <vt:lpstr>Firmy a jejich zrealizované projekty Zpracovatelský průmysl</vt:lpstr>
      <vt:lpstr>Firmy a jejich zrealizované projekty Stavebnictví</vt:lpstr>
      <vt:lpstr>Firmy a jejich zrealizované projekty Informační a komunikační činnosti</vt:lpstr>
      <vt:lpstr>Firmy a jejich zrealizované projekty Činnosti související s vodou, odpad. vodami, odpady a sanacemi</vt:lpstr>
      <vt:lpstr> Vyhodnocení projektu „Inovační vouchery v Olomouckém kraji“ </vt:lpstr>
      <vt:lpstr>Inovační vouchery                         v Olomouckém kraji –                       II. etapa</vt:lpstr>
      <vt:lpstr>Podpisy smluv</vt:lpstr>
      <vt:lpstr>Podpisy smluv</vt:lpstr>
      <vt:lpstr>Další postup</vt:lpstr>
      <vt:lpstr>Další postup</vt:lpstr>
      <vt:lpstr>Žádost o proplacení inovačního voucheru</vt:lpstr>
      <vt:lpstr> Odstoupení  od smlouvy </vt:lpstr>
      <vt:lpstr>Perspektiva inovačních voucherů v plánovacím období EU 2014 – 2020</vt:lpstr>
      <vt:lpstr>Plánovací období EU 2014-2020</vt:lpstr>
      <vt:lpstr>Plánovací období EU 2014-2020</vt:lpstr>
      <vt:lpstr>Plánovací období EU 2014-2020</vt:lpstr>
      <vt:lpstr>Prezentace aplikace PowerPoint</vt:lpstr>
    </vt:vector>
  </TitlesOfParts>
  <Company>KÚOK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Juránek Jiří RNDr.</dc:creator>
  <cp:lastModifiedBy>Hubáčková Hedvika</cp:lastModifiedBy>
  <cp:revision>216</cp:revision>
  <cp:lastPrinted>2014-06-16T09:57:38Z</cp:lastPrinted>
  <dcterms:created xsi:type="dcterms:W3CDTF">2008-04-28T11:39:29Z</dcterms:created>
  <dcterms:modified xsi:type="dcterms:W3CDTF">2014-06-16T11:12:37Z</dcterms:modified>
</cp:coreProperties>
</file>