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8" r:id="rId2"/>
    <p:sldId id="450" r:id="rId3"/>
    <p:sldId id="497" r:id="rId4"/>
    <p:sldId id="480" r:id="rId5"/>
    <p:sldId id="483" r:id="rId6"/>
    <p:sldId id="495" r:id="rId7"/>
    <p:sldId id="492" r:id="rId8"/>
    <p:sldId id="481" r:id="rId9"/>
    <p:sldId id="486" r:id="rId10"/>
    <p:sldId id="487" r:id="rId11"/>
    <p:sldId id="466" r:id="rId12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FE"/>
    <a:srgbClr val="6CEA16"/>
    <a:srgbClr val="008000"/>
    <a:srgbClr val="00FF00"/>
    <a:srgbClr val="66CCFF"/>
    <a:srgbClr val="005696"/>
    <a:srgbClr val="006EC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867" autoAdjust="0"/>
    <p:restoredTop sz="88810" autoAdjust="0"/>
  </p:normalViewPr>
  <p:slideViewPr>
    <p:cSldViewPr>
      <p:cViewPr>
        <p:scale>
          <a:sx n="110" d="100"/>
          <a:sy n="110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Obce, které platí více jak 70 Kč na obyvatele</c:v>
                </c:pt>
              </c:strCache>
            </c:strRef>
          </c:tx>
          <c:spPr>
            <a:solidFill>
              <a:srgbClr val="0091FE"/>
            </a:solidFill>
          </c:spPr>
          <c:invertIfNegative val="0"/>
          <c:dLbls>
            <c:dLbl>
              <c:idx val="0"/>
              <c:layout>
                <c:manualLayout>
                  <c:x val="2.0061728395061727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</c:f>
              <c:strCache>
                <c:ptCount val="1"/>
                <c:pt idx="0">
                  <c:v>počet obcí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267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Obce, které platí méně než 70 Kč na obyvatele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8518518518518517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</c:f>
              <c:strCache>
                <c:ptCount val="1"/>
                <c:pt idx="0">
                  <c:v>počet obcí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Obce bez příspěvku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234567901234566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</c:f>
              <c:strCache>
                <c:ptCount val="1"/>
                <c:pt idx="0">
                  <c:v>počet obcí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649984"/>
        <c:axId val="142668160"/>
        <c:axId val="0"/>
      </c:bar3DChart>
      <c:catAx>
        <c:axId val="142649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2668160"/>
        <c:crosses val="autoZero"/>
        <c:auto val="1"/>
        <c:lblAlgn val="ctr"/>
        <c:lblOffset val="100"/>
        <c:noMultiLvlLbl val="0"/>
      </c:catAx>
      <c:valAx>
        <c:axId val="14266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64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83936035773306"/>
          <c:y val="0.16965494415221688"/>
          <c:w val="0.3259013803830077"/>
          <c:h val="0.655077825426323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40138038300768E-2"/>
          <c:y val="3.4439521489680755E-2"/>
          <c:w val="0.61255820452998933"/>
          <c:h val="0.90867269573348253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Počet Obcí</c:v>
                </c:pt>
              </c:strCache>
            </c:strRef>
          </c:tx>
          <c:explosion val="17"/>
          <c:dPt>
            <c:idx val="0"/>
            <c:bubble3D val="0"/>
            <c:explosion val="12"/>
            <c:spPr>
              <a:solidFill>
                <a:srgbClr val="0091FE"/>
              </a:solidFill>
            </c:spPr>
          </c:dPt>
          <c:dPt>
            <c:idx val="1"/>
            <c:bubble3D val="0"/>
            <c:explosion val="8"/>
            <c:spPr>
              <a:solidFill>
                <a:srgbClr val="FFC000"/>
              </a:solidFill>
            </c:spPr>
          </c:dPt>
          <c:dPt>
            <c:idx val="2"/>
            <c:bubble3D val="0"/>
            <c:explosion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1223273306114513"/>
                  <c:y val="-0.16241736841419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702810586176728"/>
                  <c:y val="1.3364669574187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90553611354137E-2"/>
                  <c:y val="0.14015227256608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Obce, které platí více jak 70 Kč na obyvatele</c:v>
                </c:pt>
                <c:pt idx="1">
                  <c:v>Obce, které platí méně něž 70 Kč na obyvatele</c:v>
                </c:pt>
                <c:pt idx="2">
                  <c:v>Obce bez příspěvku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0.66669999999999996</c:v>
                </c:pt>
                <c:pt idx="1">
                  <c:v>0.20050000000000001</c:v>
                </c:pt>
                <c:pt idx="2">
                  <c:v>0.1328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015286283659"/>
          <c:y val="0.10231016029074917"/>
          <c:w val="0.33212051618547683"/>
          <c:h val="0.655077825426323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1030455455414694E-2"/>
          <c:w val="0.67126447429365443"/>
          <c:h val="0.9120803762096583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explosion val="28"/>
            <c:spPr>
              <a:solidFill>
                <a:srgbClr val="0091FE"/>
              </a:solidFill>
            </c:spPr>
          </c:dPt>
          <c:dLbls>
            <c:dLbl>
              <c:idx val="0"/>
              <c:layout>
                <c:manualLayout>
                  <c:x val="-0.13695939049285505"/>
                  <c:y val="-0.39661454818147729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cs-CZ" sz="1100" b="1" dirty="0" smtClean="0"/>
                      <a:t>818</a:t>
                    </a:r>
                    <a:r>
                      <a:rPr lang="cs-CZ" sz="1100" b="1" baseline="0" dirty="0" smtClean="0"/>
                      <a:t> 515 000</a:t>
                    </a:r>
                    <a:r>
                      <a:rPr lang="cs-CZ" sz="1100" b="1" dirty="0" smtClean="0"/>
                      <a:t> Kč</a:t>
                    </a:r>
                    <a:endParaRPr lang="en-US" sz="1100" dirty="0"/>
                  </a:p>
                </c:rich>
              </c:tx>
              <c:numFmt formatCode="#,##0\ &quot;Kč&quot;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6885699183435402"/>
                  <c:y val="-4.761904761904762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100" b="1" dirty="0"/>
                      <a:t>44 632 </a:t>
                    </a:r>
                    <a:r>
                      <a:rPr lang="en-US" sz="1100" b="1" dirty="0" smtClean="0"/>
                      <a:t>910</a:t>
                    </a:r>
                    <a:r>
                      <a:rPr lang="cs-CZ" sz="1100" b="1" baseline="0" dirty="0" smtClean="0"/>
                      <a:t> Kč</a:t>
                    </a:r>
                    <a:endParaRPr lang="en-US" sz="1100" dirty="0"/>
                  </a:p>
                </c:rich>
              </c:tx>
              <c:numFmt formatCode="#,##0\ &quot;Kč&quot;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\ &quot;Kč&quot;" sourceLinked="0"/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List1!$A$2:$A$3</c:f>
              <c:strCache>
                <c:ptCount val="2"/>
                <c:pt idx="0">
                  <c:v>Olomoucký kraj</c:v>
                </c:pt>
                <c:pt idx="1">
                  <c:v>Obce</c:v>
                </c:pt>
              </c:strCache>
            </c:strRef>
          </c:cat>
          <c:val>
            <c:numRef>
              <c:f>List1!$B$2:$B$3</c:f>
              <c:numCache>
                <c:formatCode>"Kč"#,##0_);[Red]\("Kč"#,##0\)</c:formatCode>
                <c:ptCount val="2"/>
                <c:pt idx="0">
                  <c:v>818515000</c:v>
                </c:pt>
                <c:pt idx="1">
                  <c:v>44632910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00957233287016"/>
          <c:y val="0.2216682168320267"/>
          <c:w val="0.33853944727497298"/>
          <c:h val="0.41185477421067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649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16" y="0"/>
            <a:ext cx="4303236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35E863-048A-4C74-9984-C0A66CF8DA19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204"/>
            <a:ext cx="4301649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16" y="6456204"/>
            <a:ext cx="4303236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FD041A-5D46-47C1-996B-64AAC3CD42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80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649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16" y="0"/>
            <a:ext cx="4303236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72EBD7-5606-4589-B883-7ABC38789838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886" y="3228897"/>
            <a:ext cx="7936868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04"/>
            <a:ext cx="4301649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16" y="6456204"/>
            <a:ext cx="4303236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B257BC-B594-4C2F-9419-808D90F6CB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321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Úvod pana ředitele o firmě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57BC-B594-4C2F-9419-808D90F6CB74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83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Úvod pana ředitele o firmě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57BC-B594-4C2F-9419-808D90F6CB7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83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57BC-B594-4C2F-9419-808D90F6CB7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83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57BC-B594-4C2F-9419-808D90F6CB7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93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57BC-B594-4C2F-9419-808D90F6CB74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55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95F78-304F-48FD-B782-11BAC02D73E7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4F057-B063-4F78-BBCD-5A873D2442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65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83D9-ADBC-403E-86DE-06215B69F788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923B0-1E6C-4038-9512-F93288DE87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43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246E-0D2F-441D-A9F6-197ADFD583AC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AD309-6028-4A67-ABCE-CD8BE77F18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60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03AD-04DF-499C-A4DF-B68F52E07A5F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95AF4-B228-45DB-B130-E0F3A7976B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44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7212-F023-48C6-B138-69CEAFBBDF80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18C2A-B173-4456-B26C-825BD9433A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58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E9BE-C2A5-40DC-ACCB-78B195561C5D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1AF1-466B-4D7F-B74D-D0C19F5737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875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0659A-43CC-4745-855A-A92264DFDFFB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DF995-176F-41FF-A056-703DBFADD9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20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BB8C-EF92-4683-87F8-D9D45EC73E28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CEB7-28BE-4923-B202-8BCEC8E5DE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84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6EFE-817F-41BC-AD08-A104713A5D57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D598-DD48-446E-9A48-BA51265A66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6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F4B1-1189-4EBF-8EA4-782C1539A524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43F85-58F5-4F40-B065-9303795BE8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89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4641A-6829-405F-8A79-076812B1B238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FA65C-1703-4837-AEDE-8CF5A0BE1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79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3CED-380C-49F7-979A-7C0F4A578CCB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BAB2-2680-4E3B-90C5-8EE446845F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76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8E3A-B1CA-4553-8944-1264E4828B5A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CDA6-2F24-40B2-B1CD-439FCA0D35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7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A71C8D-6B2A-434B-B732-2F57D8DF1876}" type="datetime1">
              <a:rPr lang="cs-CZ"/>
              <a:pPr>
                <a:defRPr/>
              </a:pPr>
              <a:t>15.4.2014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Pracovní setkání Ostravice 20.-21. 6. 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8AAB50-6DDC-41B9-BA6C-E12AEF4EA5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 bwMode="auto">
          <a:xfrm>
            <a:off x="167264" y="3048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Sjednocení objednávky dopravní obslužnosti Olomouckého kraje</a:t>
            </a:r>
          </a:p>
          <a:p>
            <a:pPr>
              <a:defRPr/>
            </a:pPr>
            <a:endParaRPr lang="cs-CZ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5" b="14436"/>
          <a:stretch/>
        </p:blipFill>
        <p:spPr>
          <a:xfrm>
            <a:off x="1981200" y="1600200"/>
            <a:ext cx="5334000" cy="411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9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Úhrada dopravní </a:t>
            </a:r>
            <a:r>
              <a:rPr lang="cs-CZ" dirty="0" smtClean="0"/>
              <a:t>obslužnosti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při příspěvku obcí 70 Kč na obyvatele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0" indent="0" algn="just">
              <a:buClr>
                <a:srgbClr val="00B050"/>
              </a:buClr>
              <a:buNone/>
            </a:pPr>
            <a:r>
              <a:rPr lang="cs-CZ" sz="2600" dirty="0" smtClean="0"/>
              <a:t>V současné době platí Olomoucký kraj na dopravní obslužnost </a:t>
            </a:r>
            <a:r>
              <a:rPr lang="cs-CZ" sz="2600" b="1" dirty="0">
                <a:solidFill>
                  <a:srgbClr val="0091FE"/>
                </a:solidFill>
              </a:rPr>
              <a:t>818</a:t>
            </a:r>
            <a:r>
              <a:rPr lang="cs-CZ" sz="2600" b="1" dirty="0" smtClean="0">
                <a:solidFill>
                  <a:srgbClr val="0091FE"/>
                </a:solidFill>
              </a:rPr>
              <a:t> 515 000 Kč</a:t>
            </a:r>
            <a:r>
              <a:rPr lang="cs-CZ" sz="2600" dirty="0" smtClean="0"/>
              <a:t>. Obce budou přispívat </a:t>
            </a:r>
            <a:br>
              <a:rPr lang="cs-CZ" sz="2600" dirty="0" smtClean="0"/>
            </a:br>
            <a:r>
              <a:rPr lang="cs-CZ" sz="2600" dirty="0" smtClean="0"/>
              <a:t>na dopravní obslužnost při částce 70 Kč</a:t>
            </a:r>
            <a:br>
              <a:rPr lang="cs-CZ" sz="2600" dirty="0" smtClean="0"/>
            </a:br>
            <a:r>
              <a:rPr lang="cs-CZ" sz="2600" dirty="0" smtClean="0"/>
              <a:t>na obyvatele </a:t>
            </a:r>
            <a:r>
              <a:rPr lang="cs-CZ" sz="2600" b="1" dirty="0" smtClean="0">
                <a:solidFill>
                  <a:srgbClr val="0091FE"/>
                </a:solidFill>
              </a:rPr>
              <a:t>44 632 910 Kč</a:t>
            </a:r>
            <a:r>
              <a:rPr lang="cs-CZ" sz="2600" dirty="0" smtClean="0"/>
              <a:t>, což je </a:t>
            </a:r>
            <a:r>
              <a:rPr lang="cs-CZ" sz="2600" b="1" dirty="0" smtClean="0">
                <a:solidFill>
                  <a:srgbClr val="0091FE"/>
                </a:solidFill>
              </a:rPr>
              <a:t>5,45%</a:t>
            </a:r>
            <a:r>
              <a:rPr lang="cs-CZ" sz="2600" b="1" smtClean="0">
                <a:solidFill>
                  <a:srgbClr val="0091FE"/>
                </a:solidFill>
              </a:rPr>
              <a:t/>
            </a:r>
            <a:br>
              <a:rPr lang="cs-CZ" sz="2600" b="1" smtClean="0">
                <a:solidFill>
                  <a:srgbClr val="0091FE"/>
                </a:solidFill>
              </a:rPr>
            </a:br>
            <a:r>
              <a:rPr lang="cs-CZ" sz="2600" smtClean="0"/>
              <a:t>celkového </a:t>
            </a:r>
            <a:r>
              <a:rPr lang="cs-CZ" sz="2600" dirty="0" smtClean="0"/>
              <a:t>rozpočtu Olomouckého kraje na dopravní obslužnost.</a:t>
            </a:r>
            <a:endParaRPr lang="cs-CZ" sz="2600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915567037"/>
              </p:ext>
            </p:extLst>
          </p:nvPr>
        </p:nvGraphicFramePr>
        <p:xfrm>
          <a:off x="2819400" y="3581400"/>
          <a:ext cx="5486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5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Děkuji za pozornost.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cs-CZ" sz="2000" b="1" dirty="0" smtClean="0">
              <a:latin typeface="TitilliumText25L"/>
            </a:endParaRPr>
          </a:p>
          <a:p>
            <a:pPr marL="0" indent="0" algn="ctr">
              <a:buFontTx/>
              <a:buNone/>
              <a:defRPr/>
            </a:pPr>
            <a:endParaRPr lang="cs-CZ" sz="2000" b="1" dirty="0">
              <a:latin typeface="TitilliumText25L"/>
            </a:endParaRPr>
          </a:p>
          <a:p>
            <a:pPr marL="0" indent="0" algn="ctr">
              <a:buFontTx/>
              <a:buNone/>
              <a:defRPr/>
            </a:pPr>
            <a:endParaRPr lang="cs-CZ" sz="2000" b="1" dirty="0" smtClean="0">
              <a:latin typeface="TitilliumText25L"/>
            </a:endParaRPr>
          </a:p>
          <a:p>
            <a:pPr marL="0" indent="0" algn="ctr">
              <a:buFontTx/>
              <a:buNone/>
              <a:defRPr/>
            </a:pPr>
            <a:endParaRPr lang="cs-CZ" sz="2000" b="1" dirty="0">
              <a:latin typeface="TitilliumText25L"/>
            </a:endParaRPr>
          </a:p>
          <a:p>
            <a:pPr marL="0" indent="0" algn="ctr">
              <a:buFontTx/>
              <a:buNone/>
              <a:defRPr/>
            </a:pPr>
            <a:endParaRPr lang="cs-CZ" sz="2000" b="1" dirty="0" smtClean="0">
              <a:latin typeface="TitilliumText25L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cs-CZ" sz="2200" b="1" kern="1200" dirty="0" smtClean="0"/>
              <a:t>Koordinátor </a:t>
            </a:r>
            <a:r>
              <a:rPr lang="cs-CZ" sz="2200" b="1" kern="1200" dirty="0"/>
              <a:t>Integrovaného dopravního systému Olomouckého kraje, příspěvková </a:t>
            </a:r>
            <a:r>
              <a:rPr lang="cs-CZ" sz="2200" b="1" kern="1200" dirty="0" smtClean="0"/>
              <a:t>organizace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cs-CZ" sz="2000" kern="1200" dirty="0" smtClean="0"/>
              <a:t>             </a:t>
            </a:r>
            <a:r>
              <a:rPr lang="cs-CZ" sz="1800" kern="1200" dirty="0" smtClean="0"/>
              <a:t>Jeremenkova </a:t>
            </a:r>
            <a:r>
              <a:rPr lang="cs-CZ" sz="1800" kern="1200" dirty="0"/>
              <a:t>40b (RCO), 779 11 Olomouc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cs-CZ" sz="1400" b="1" kern="1200" dirty="0">
                <a:latin typeface="TitilliumText25L"/>
              </a:rPr>
              <a:t>kidsok@kidsok.cz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cs-CZ" sz="1400" b="1" kern="1200" dirty="0">
                <a:latin typeface="TitilliumText25L"/>
              </a:rPr>
              <a:t>+420 587 33 66 55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cs-CZ" sz="1400" b="1" kern="1200" dirty="0">
                <a:latin typeface="TitilliumText25L"/>
              </a:rPr>
              <a:t>GPS: </a:t>
            </a:r>
            <a:r>
              <a:rPr lang="cs-CZ" sz="1400" kern="1200" dirty="0">
                <a:cs typeface="Arial" pitchFamily="34" charset="0"/>
              </a:rPr>
              <a:t>49°35'26.897"N, 17°16'38.95"E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cs-CZ" sz="1400" b="1" kern="1200" dirty="0">
                <a:latin typeface="TitilliumText25L"/>
              </a:rPr>
              <a:t> IČ </a:t>
            </a:r>
            <a:r>
              <a:rPr lang="cs-CZ" sz="1400" b="1" kern="1200" dirty="0" smtClean="0">
                <a:latin typeface="TitilliumText25L"/>
              </a:rPr>
              <a:t>72556064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cs-CZ" sz="1600" b="1" kern="1200" dirty="0">
              <a:latin typeface="TitilliumText25L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cs-CZ" sz="2400" b="1" kern="1200" dirty="0">
              <a:latin typeface="TitilliumText25L"/>
            </a:endParaRPr>
          </a:p>
        </p:txBody>
      </p:sp>
      <p:pic>
        <p:nvPicPr>
          <p:cNvPr id="70660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4185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89362"/>
            <a:ext cx="1565275" cy="8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09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sz="2800" dirty="0" smtClean="0"/>
              <a:t>Demografické údaje</a:t>
            </a:r>
            <a:endParaRPr lang="cs-CZ" sz="28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485490"/>
              </p:ext>
            </p:extLst>
          </p:nvPr>
        </p:nvGraphicFramePr>
        <p:xfrm>
          <a:off x="533400" y="1447800"/>
          <a:ext cx="4648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328"/>
                <a:gridCol w="2912872"/>
              </a:tblGrid>
              <a:tr h="289560"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Olomoucký kraj</a:t>
                      </a:r>
                      <a:endParaRPr lang="cs-CZ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Počet obyvatel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636 356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Rozloha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5 267 km</a:t>
                      </a:r>
                      <a:r>
                        <a:rPr lang="cs-CZ" sz="1400" baseline="30000" dirty="0" smtClean="0"/>
                        <a:t>2</a:t>
                      </a:r>
                      <a:endParaRPr lang="cs-CZ" sz="1400" baseline="30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Hustota osídlení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121 obyvatel/km</a:t>
                      </a:r>
                      <a:r>
                        <a:rPr lang="cs-CZ" sz="1400" baseline="30000" dirty="0" smtClean="0"/>
                        <a:t>2</a:t>
                      </a:r>
                      <a:endParaRPr lang="cs-CZ" sz="1400" baseline="30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Počet obcí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399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186432"/>
              </p:ext>
            </p:extLst>
          </p:nvPr>
        </p:nvGraphicFramePr>
        <p:xfrm>
          <a:off x="533400" y="3253740"/>
          <a:ext cx="57150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45"/>
                <a:gridCol w="1460485"/>
                <a:gridCol w="1460485"/>
                <a:gridCol w="1460485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Okres</a:t>
                      </a:r>
                      <a:endParaRPr lang="cs-CZ" sz="13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Rozloha </a:t>
                      </a:r>
                      <a:r>
                        <a:rPr lang="cs-CZ" sz="1200" dirty="0" smtClean="0"/>
                        <a:t>/km</a:t>
                      </a:r>
                      <a:r>
                        <a:rPr lang="cs-CZ" sz="1200" baseline="30000" dirty="0" smtClean="0"/>
                        <a:t>2</a:t>
                      </a:r>
                      <a:r>
                        <a:rPr lang="cs-CZ" sz="1400" dirty="0" smtClean="0"/>
                        <a:t>/</a:t>
                      </a:r>
                      <a:endParaRPr lang="cs-CZ" sz="13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Počet obyvatel</a:t>
                      </a:r>
                      <a:endParaRPr lang="cs-CZ" sz="13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Počet obyvatel okresního města</a:t>
                      </a:r>
                      <a:endParaRPr lang="cs-CZ" sz="13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Olomouc</a:t>
                      </a:r>
                      <a:endParaRPr lang="cs-CZ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1 620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232 474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99 489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Přerov</a:t>
                      </a:r>
                      <a:endParaRPr lang="cs-CZ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845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132 014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44 538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Prostějov</a:t>
                      </a:r>
                      <a:endParaRPr lang="cs-CZ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770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109 223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44 234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Šumperk</a:t>
                      </a:r>
                      <a:endParaRPr lang="cs-CZ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1 313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122 735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26 806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Jeseník</a:t>
                      </a:r>
                      <a:endParaRPr lang="cs-CZ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719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39 910</a:t>
                      </a:r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11 579</a:t>
                      </a:r>
                    </a:p>
                    <a:p>
                      <a:pPr marL="0" algn="ctr" defTabSz="914400" rtl="0" eaLnBrk="1" latinLnBrk="0" hangingPunct="1"/>
                      <a:endParaRPr lang="cs-CZ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57" y="3200400"/>
            <a:ext cx="2005012" cy="26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481" descr="image0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639054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86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sz="2800" dirty="0" smtClean="0"/>
              <a:t>Důvody sjednocení dopravní obslužnosti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495800"/>
          </a:xfrm>
        </p:spPr>
        <p:txBody>
          <a:bodyPr/>
          <a:lstStyle/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Většina obcí </a:t>
            </a:r>
            <a:r>
              <a:rPr lang="cs-CZ" sz="2200" dirty="0" smtClean="0"/>
              <a:t>Olomouckého kraje má </a:t>
            </a:r>
            <a:r>
              <a:rPr lang="cs-CZ" sz="2200" dirty="0"/>
              <a:t>uzavřené </a:t>
            </a:r>
            <a:r>
              <a:rPr lang="cs-CZ" sz="2200" b="1" dirty="0" smtClean="0"/>
              <a:t>smlouvy</a:t>
            </a:r>
            <a:br>
              <a:rPr lang="cs-CZ" sz="2200" b="1" dirty="0" smtClean="0"/>
            </a:br>
            <a:r>
              <a:rPr lang="cs-CZ" sz="2200" b="1" dirty="0" smtClean="0"/>
              <a:t>s autobusovými dopravci</a:t>
            </a:r>
            <a:r>
              <a:rPr lang="cs-CZ" sz="2200" b="1" dirty="0"/>
              <a:t> </a:t>
            </a:r>
            <a:r>
              <a:rPr lang="cs-CZ" sz="2200" b="1" dirty="0" smtClean="0"/>
              <a:t>do </a:t>
            </a:r>
            <a:r>
              <a:rPr lang="cs-CZ" sz="2200" b="1" dirty="0"/>
              <a:t>roku </a:t>
            </a:r>
            <a:r>
              <a:rPr lang="cs-CZ" sz="2200" b="1" dirty="0" smtClean="0"/>
              <a:t>2015</a:t>
            </a:r>
            <a:r>
              <a:rPr lang="cs-CZ" sz="2200" dirty="0"/>
              <a:t>.</a:t>
            </a:r>
            <a:r>
              <a:rPr lang="cs-CZ" sz="2200" dirty="0" smtClean="0"/>
              <a:t> Olomoucký kraj   má platné smlouvy o ZVS u autobusů do </a:t>
            </a:r>
            <a:r>
              <a:rPr lang="cs-CZ" sz="2200" dirty="0"/>
              <a:t>roku </a:t>
            </a:r>
            <a:r>
              <a:rPr lang="cs-CZ" sz="2200" b="1" dirty="0" smtClean="0"/>
              <a:t>2017 a do roku 2019 </a:t>
            </a:r>
            <a:r>
              <a:rPr lang="cs-CZ" sz="2200" dirty="0"/>
              <a:t>v případě železnice (ČD, a.s</a:t>
            </a:r>
            <a:r>
              <a:rPr lang="cs-CZ" sz="2200" dirty="0" smtClean="0"/>
              <a:t>.).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200" dirty="0" smtClean="0"/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 smtClean="0"/>
              <a:t>Adaptací </a:t>
            </a:r>
            <a:r>
              <a:rPr lang="cs-CZ" sz="2200" dirty="0"/>
              <a:t>vnitrostátního práva na nařízení EP a Rady (</a:t>
            </a:r>
            <a:r>
              <a:rPr lang="cs-CZ" sz="2200" dirty="0" smtClean="0"/>
              <a:t>ES)</a:t>
            </a:r>
            <a:br>
              <a:rPr lang="cs-CZ" sz="2200" dirty="0" smtClean="0"/>
            </a:br>
            <a:r>
              <a:rPr lang="cs-CZ" sz="2200" dirty="0" smtClean="0"/>
              <a:t>č</a:t>
            </a:r>
            <a:r>
              <a:rPr lang="cs-CZ" sz="2200" dirty="0"/>
              <a:t>. 1370/2007 o veřejných službách v přepravě </a:t>
            </a:r>
            <a:r>
              <a:rPr lang="cs-CZ" sz="2200" dirty="0" smtClean="0"/>
              <a:t>cestujících</a:t>
            </a:r>
            <a:br>
              <a:rPr lang="cs-CZ" sz="2200" dirty="0" smtClean="0"/>
            </a:br>
            <a:r>
              <a:rPr lang="cs-CZ" sz="2200" dirty="0" smtClean="0"/>
              <a:t>po </a:t>
            </a:r>
            <a:r>
              <a:rPr lang="cs-CZ" sz="2200" dirty="0"/>
              <a:t>železnici a silnici platné od 3. prosince 2009, </a:t>
            </a:r>
            <a:r>
              <a:rPr lang="cs-CZ" sz="2200" b="1" dirty="0" smtClean="0"/>
              <a:t>došlo</a:t>
            </a:r>
            <a:br>
              <a:rPr lang="cs-CZ" sz="2200" b="1" dirty="0" smtClean="0"/>
            </a:br>
            <a:r>
              <a:rPr lang="cs-CZ" sz="2200" b="1" dirty="0" smtClean="0"/>
              <a:t>ke </a:t>
            </a:r>
            <a:r>
              <a:rPr lang="cs-CZ" sz="2200" b="1" dirty="0"/>
              <a:t>zrušení </a:t>
            </a:r>
            <a:r>
              <a:rPr lang="cs-CZ" sz="2200" b="1" dirty="0" smtClean="0"/>
              <a:t>dosavadního terminologického </a:t>
            </a:r>
            <a:r>
              <a:rPr lang="cs-CZ" sz="2200" b="1" dirty="0"/>
              <a:t>rozdělování veřejné </a:t>
            </a:r>
            <a:r>
              <a:rPr lang="cs-CZ" sz="2200" b="1" dirty="0" smtClean="0"/>
              <a:t>osobní dopravy </a:t>
            </a:r>
            <a:r>
              <a:rPr lang="cs-CZ" sz="2200" b="1" dirty="0"/>
              <a:t>na ZDO a </a:t>
            </a:r>
            <a:r>
              <a:rPr lang="cs-CZ" sz="2200" b="1" dirty="0" smtClean="0"/>
              <a:t>ODO.</a:t>
            </a:r>
            <a:endParaRPr lang="cs-CZ" sz="2200" dirty="0"/>
          </a:p>
          <a:p>
            <a:pPr lvl="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 smtClean="0"/>
              <a:t>Od </a:t>
            </a:r>
            <a:r>
              <a:rPr lang="cs-CZ" sz="2200" dirty="0"/>
              <a:t>roku 2009 </a:t>
            </a:r>
            <a:r>
              <a:rPr lang="cs-CZ" sz="2200" b="1" dirty="0" smtClean="0"/>
              <a:t>podléhá </a:t>
            </a:r>
            <a:r>
              <a:rPr lang="cs-CZ" sz="2200" dirty="0" smtClean="0"/>
              <a:t>uzavření </a:t>
            </a:r>
            <a:r>
              <a:rPr lang="cs-CZ" sz="2200" dirty="0"/>
              <a:t>nových závazkových smluv </a:t>
            </a:r>
            <a:r>
              <a:rPr lang="cs-CZ" sz="2200" b="1" dirty="0" smtClean="0"/>
              <a:t>předně </a:t>
            </a:r>
            <a:r>
              <a:rPr lang="cs-CZ" sz="2200" b="1" dirty="0"/>
              <a:t>režimu soutěže </a:t>
            </a:r>
            <a:r>
              <a:rPr lang="cs-CZ" sz="2200" dirty="0"/>
              <a:t>(nabídková řízení, veřejné zakázky</a:t>
            </a:r>
            <a:r>
              <a:rPr lang="cs-CZ" sz="2200" dirty="0" smtClean="0"/>
              <a:t>).</a:t>
            </a:r>
            <a:endParaRPr lang="cs-CZ" sz="2200" dirty="0"/>
          </a:p>
          <a:p>
            <a:pPr marL="0" indent="0" algn="just">
              <a:buClr>
                <a:srgbClr val="00B050"/>
              </a:buClr>
              <a:buNone/>
            </a:pPr>
            <a:endParaRPr lang="cs-CZ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62" y="2362200"/>
            <a:ext cx="1244338" cy="932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6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lvl="0">
              <a:defRPr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cs-CZ" dirty="0" smtClean="0"/>
              <a:t>Důvody </a:t>
            </a:r>
            <a:r>
              <a:rPr lang="cs-CZ" dirty="0"/>
              <a:t>sjednocení dopravní obslužnosti</a:t>
            </a:r>
            <a:r>
              <a:rPr lang="cs-CZ" dirty="0">
                <a:solidFill>
                  <a:prstClr val="black"/>
                </a:solidFill>
              </a:rPr>
              <a:t> 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678363"/>
          </a:xfrm>
        </p:spPr>
        <p:txBody>
          <a:bodyPr/>
          <a:lstStyle/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V</a:t>
            </a:r>
            <a:r>
              <a:rPr lang="cs-CZ" sz="2600" dirty="0">
                <a:solidFill>
                  <a:srgbClr val="FF0000"/>
                </a:solidFill>
              </a:rPr>
              <a:t> </a:t>
            </a:r>
            <a:r>
              <a:rPr lang="cs-CZ" sz="2600" dirty="0"/>
              <a:t>rámci efektivního zajištění veřejné dopravy </a:t>
            </a:r>
            <a:r>
              <a:rPr lang="cs-CZ" sz="2600" b="1" dirty="0"/>
              <a:t>je nutné soutěžit dopravní obslužnost jako jeden celek, </a:t>
            </a:r>
            <a:r>
              <a:rPr lang="cs-CZ" sz="2600" dirty="0"/>
              <a:t>tedy sloučenou dopravní </a:t>
            </a:r>
            <a:r>
              <a:rPr lang="cs-CZ" sz="2600" dirty="0" smtClean="0"/>
              <a:t>obslužnost.</a:t>
            </a:r>
            <a:endParaRPr lang="cs-CZ" sz="2600" dirty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V</a:t>
            </a:r>
            <a:r>
              <a:rPr lang="cs-CZ" sz="2600" dirty="0" smtClean="0"/>
              <a:t> </a:t>
            </a:r>
            <a:r>
              <a:rPr lang="cs-CZ" sz="2600" dirty="0"/>
              <a:t>souvislosti s připravovanými výběrovými </a:t>
            </a:r>
            <a:r>
              <a:rPr lang="cs-CZ" sz="2600" dirty="0" smtClean="0"/>
              <a:t>řízeními</a:t>
            </a:r>
            <a:br>
              <a:rPr lang="cs-CZ" sz="2600" dirty="0" smtClean="0"/>
            </a:br>
            <a:r>
              <a:rPr lang="cs-CZ" sz="2600" dirty="0" smtClean="0"/>
              <a:t>na dopravce je </a:t>
            </a:r>
            <a:r>
              <a:rPr lang="cs-CZ" sz="2600" dirty="0"/>
              <a:t>nutné </a:t>
            </a:r>
            <a:r>
              <a:rPr lang="cs-CZ" sz="2600" b="1" dirty="0"/>
              <a:t>vytvořit </a:t>
            </a:r>
            <a:r>
              <a:rPr lang="cs-CZ" sz="2600" b="1" dirty="0" smtClean="0"/>
              <a:t>maximálně jednoduché a </a:t>
            </a:r>
            <a:r>
              <a:rPr lang="cs-CZ" sz="2600" b="1" dirty="0"/>
              <a:t>transparentní </a:t>
            </a:r>
            <a:r>
              <a:rPr lang="cs-CZ" sz="2600" b="1" dirty="0" smtClean="0"/>
              <a:t>prostředí</a:t>
            </a:r>
            <a:r>
              <a:rPr lang="cs-CZ" sz="2600" b="1" dirty="0"/>
              <a:t>.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S</a:t>
            </a:r>
            <a:r>
              <a:rPr lang="cs-CZ" sz="2600" dirty="0" smtClean="0"/>
              <a:t>loučení </a:t>
            </a:r>
            <a:r>
              <a:rPr lang="cs-CZ" sz="2600" dirty="0"/>
              <a:t>dopravní obslužnosti je </a:t>
            </a:r>
            <a:r>
              <a:rPr lang="cs-CZ" sz="2600" dirty="0" smtClean="0"/>
              <a:t>nezbytné</a:t>
            </a:r>
            <a:br>
              <a:rPr lang="cs-CZ" sz="2600" dirty="0" smtClean="0"/>
            </a:br>
            <a:r>
              <a:rPr lang="cs-CZ" sz="2600" b="1" dirty="0" smtClean="0"/>
              <a:t>pro </a:t>
            </a:r>
            <a:r>
              <a:rPr lang="cs-CZ" sz="2600" b="1" dirty="0"/>
              <a:t>dokončení schválených strategických cílů</a:t>
            </a:r>
            <a:r>
              <a:rPr lang="cs-CZ" sz="2600" dirty="0"/>
              <a:t>, dokončení </a:t>
            </a:r>
            <a:r>
              <a:rPr lang="cs-CZ" sz="2600" dirty="0" smtClean="0"/>
              <a:t>integrace a </a:t>
            </a:r>
            <a:r>
              <a:rPr lang="cs-CZ" sz="2600" dirty="0"/>
              <a:t>realizaci elektronického odbavení, rozvoj telematických systémů, zřízení centrálního dispečinku veřejné </a:t>
            </a:r>
            <a:r>
              <a:rPr lang="cs-CZ" sz="2600" dirty="0" smtClean="0"/>
              <a:t>dopravy.</a:t>
            </a:r>
            <a:endParaRPr lang="cs-CZ" sz="2600" dirty="0"/>
          </a:p>
          <a:p>
            <a:pPr marL="0" indent="0" algn="just">
              <a:buClr>
                <a:srgbClr val="92D050"/>
              </a:buClr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7619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Výhody plynoucí ze sjednocení dopravní obslužnosti pro obce</a:t>
            </a: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800" cy="4933950"/>
          </a:xfrm>
        </p:spPr>
        <p:txBody>
          <a:bodyPr/>
          <a:lstStyle/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Olomoucký kraj </a:t>
            </a:r>
            <a:r>
              <a:rPr lang="cs-CZ" sz="2400" b="1" dirty="0"/>
              <a:t>zajistí výběrová řízení </a:t>
            </a:r>
            <a:r>
              <a:rPr lang="cs-CZ" sz="2400" dirty="0"/>
              <a:t>pro celou dopravní obslužnost, přičemž obce se budou podílet na podobě její </a:t>
            </a:r>
            <a:r>
              <a:rPr lang="cs-CZ" sz="2400" dirty="0" smtClean="0"/>
              <a:t>objednávky.</a:t>
            </a:r>
          </a:p>
          <a:p>
            <a:pPr marL="0" indent="0" algn="just">
              <a:buClr>
                <a:srgbClr val="00B050"/>
              </a:buClr>
              <a:buNone/>
            </a:pPr>
            <a:endParaRPr lang="cs-CZ" sz="2000" dirty="0"/>
          </a:p>
          <a:p>
            <a:pPr marL="0" indent="0" algn="just">
              <a:buClr>
                <a:srgbClr val="00B050"/>
              </a:buClr>
              <a:buNone/>
            </a:pPr>
            <a:endParaRPr lang="cs-CZ" sz="2000" dirty="0" smtClean="0"/>
          </a:p>
          <a:p>
            <a:pPr marL="0" indent="0" algn="just">
              <a:buClr>
                <a:srgbClr val="00B050"/>
              </a:buClr>
              <a:buNone/>
            </a:pPr>
            <a:endParaRPr lang="cs-CZ" sz="2000" dirty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000" b="1" dirty="0" smtClean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/>
              <a:t>Obce nebudou </a:t>
            </a:r>
            <a:r>
              <a:rPr lang="cs-CZ" sz="2400" b="1" dirty="0"/>
              <a:t>muset </a:t>
            </a:r>
            <a:r>
              <a:rPr lang="cs-CZ" sz="2400" b="1" dirty="0" smtClean="0"/>
              <a:t>samy </a:t>
            </a:r>
            <a:r>
              <a:rPr lang="cs-CZ" sz="2400" dirty="0" smtClean="0"/>
              <a:t>připravovat </a:t>
            </a:r>
            <a:r>
              <a:rPr lang="cs-CZ" sz="2400" dirty="0"/>
              <a:t>přímá zadání, nabídková řízení nebo veřejné zakázky a zajišťovat veškerou </a:t>
            </a:r>
            <a:r>
              <a:rPr lang="cs-CZ" sz="2400" dirty="0" smtClean="0"/>
              <a:t>administrativu.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 smtClean="0"/>
              <a:t>K </a:t>
            </a:r>
            <a:r>
              <a:rPr lang="cs-CZ" sz="2400" dirty="0"/>
              <a:t>zajišťování výběrových řízení na dopravce </a:t>
            </a:r>
            <a:r>
              <a:rPr lang="cs-CZ" sz="2400" b="1" dirty="0" smtClean="0"/>
              <a:t>nemá většina obcí odborné zázemí ani </a:t>
            </a:r>
            <a:r>
              <a:rPr lang="cs-CZ" sz="2400" b="1" dirty="0"/>
              <a:t>předpoklady </a:t>
            </a:r>
            <a:r>
              <a:rPr lang="cs-CZ" sz="2400" dirty="0"/>
              <a:t>pro efektivní </a:t>
            </a:r>
            <a:r>
              <a:rPr lang="cs-CZ" sz="2400" dirty="0" smtClean="0"/>
              <a:t>řízení.</a:t>
            </a:r>
            <a:endParaRPr lang="cs-CZ" sz="24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685800" y="2757586"/>
            <a:ext cx="7954204" cy="1197175"/>
            <a:chOff x="781022" y="2436358"/>
            <a:chExt cx="7954204" cy="1197175"/>
          </a:xfrm>
        </p:grpSpPr>
        <p:grpSp>
          <p:nvGrpSpPr>
            <p:cNvPr id="3" name="Skupina 2"/>
            <p:cNvGrpSpPr/>
            <p:nvPr/>
          </p:nvGrpSpPr>
          <p:grpSpPr>
            <a:xfrm>
              <a:off x="781022" y="2436358"/>
              <a:ext cx="7954204" cy="1197175"/>
              <a:chOff x="801150" y="2421683"/>
              <a:chExt cx="7954204" cy="1197175"/>
            </a:xfrm>
          </p:grpSpPr>
          <p:sp>
            <p:nvSpPr>
              <p:cNvPr id="19" name="Vývojový diagram: alternativní postup 18"/>
              <p:cNvSpPr/>
              <p:nvPr/>
            </p:nvSpPr>
            <p:spPr>
              <a:xfrm>
                <a:off x="7467600" y="2619543"/>
                <a:ext cx="1287754" cy="830806"/>
              </a:xfrm>
              <a:prstGeom prst="flowChartAlternateProcess">
                <a:avLst/>
              </a:prstGeom>
              <a:solidFill>
                <a:srgbClr val="EEC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600" dirty="0"/>
                  <a:t>Dopravní obslužnost</a:t>
                </a:r>
              </a:p>
            </p:txBody>
          </p:sp>
          <p:sp>
            <p:nvSpPr>
              <p:cNvPr id="4" name="Zaoblený obdélník 3"/>
              <p:cNvSpPr/>
              <p:nvPr/>
            </p:nvSpPr>
            <p:spPr>
              <a:xfrm>
                <a:off x="4393842" y="2491698"/>
                <a:ext cx="2593181" cy="981175"/>
              </a:xfrm>
              <a:prstGeom prst="roundRect">
                <a:avLst/>
              </a:prstGeom>
              <a:solidFill>
                <a:srgbClr val="0091FE">
                  <a:alpha val="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Šipka doprava 20"/>
              <p:cNvSpPr/>
              <p:nvPr/>
            </p:nvSpPr>
            <p:spPr>
              <a:xfrm>
                <a:off x="7112358" y="2925082"/>
                <a:ext cx="355242" cy="245466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848721" y="2501258"/>
                <a:ext cx="957282" cy="32099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200" dirty="0"/>
                  <a:t>Města</a:t>
                </a:r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801150" y="2908783"/>
                <a:ext cx="1001687" cy="30211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200" dirty="0"/>
                  <a:t>Obce</a:t>
                </a:r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855910" y="3316746"/>
                <a:ext cx="1001686" cy="30211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200" dirty="0"/>
                  <a:t>Kraj</a:t>
                </a:r>
              </a:p>
            </p:txBody>
          </p:sp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9173" y="3063664"/>
                <a:ext cx="1298225" cy="30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Šipka doprava 25"/>
              <p:cNvSpPr/>
              <p:nvPr/>
            </p:nvSpPr>
            <p:spPr>
              <a:xfrm rot="1492208" flipV="1">
                <a:off x="1796851" y="2644708"/>
                <a:ext cx="430176" cy="128031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7" name="Šipka doprava 26"/>
              <p:cNvSpPr/>
              <p:nvPr/>
            </p:nvSpPr>
            <p:spPr>
              <a:xfrm flipV="1">
                <a:off x="1837855" y="2993351"/>
                <a:ext cx="399648" cy="114865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8" name="Šipka doprava 27"/>
              <p:cNvSpPr/>
              <p:nvPr/>
            </p:nvSpPr>
            <p:spPr>
              <a:xfrm rot="20524991" flipV="1">
                <a:off x="1854126" y="3410672"/>
                <a:ext cx="498737" cy="108470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" name="Ovál 1"/>
              <p:cNvSpPr/>
              <p:nvPr/>
            </p:nvSpPr>
            <p:spPr>
              <a:xfrm>
                <a:off x="2262235" y="2421683"/>
                <a:ext cx="1676400" cy="110842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6CE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 smtClean="0"/>
                  <a:t>Společná  objednávka dopravní obslužnosti</a:t>
                </a:r>
                <a:endParaRPr lang="cs-CZ" sz="1400" dirty="0"/>
              </a:p>
            </p:txBody>
          </p:sp>
          <p:pic>
            <p:nvPicPr>
              <p:cNvPr id="2052" name="Picture 4" descr="S:\Odbor marketingu a podpory organizace\Dokumenty 2013\14 Loga\Logo kraje modré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9559" y="2995219"/>
                <a:ext cx="873839" cy="382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Šipka doprava 28"/>
              <p:cNvSpPr/>
              <p:nvPr/>
            </p:nvSpPr>
            <p:spPr>
              <a:xfrm>
                <a:off x="4038600" y="2818198"/>
                <a:ext cx="355242" cy="245466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4549045" y="2648922"/>
              <a:ext cx="215655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dirty="0"/>
                <a:t>Zajištění výběrových řízení</a:t>
              </a:r>
            </a:p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99567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Výhody plynoucí ze sjednocení dopravní obslužnosti pro obce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600" b="1" dirty="0"/>
              <a:t>Pro 2/3 obcí </a:t>
            </a:r>
            <a:r>
              <a:rPr lang="cs-CZ" sz="2600" dirty="0"/>
              <a:t>Olomouckého kraje se </a:t>
            </a:r>
            <a:r>
              <a:rPr lang="cs-CZ" sz="2600" b="1" dirty="0"/>
              <a:t>jedná o nižší částku </a:t>
            </a:r>
            <a:r>
              <a:rPr lang="cs-CZ" sz="2600" dirty="0"/>
              <a:t>na obyvatele, než </a:t>
            </a:r>
            <a:r>
              <a:rPr lang="cs-CZ" sz="2600" dirty="0" smtClean="0"/>
              <a:t>přispívaly </a:t>
            </a:r>
            <a:r>
              <a:rPr lang="cs-CZ" sz="2600" dirty="0"/>
              <a:t>dosud.</a:t>
            </a:r>
          </a:p>
          <a:p>
            <a:pPr marL="0" indent="0" algn="just">
              <a:buClr>
                <a:srgbClr val="00B050"/>
              </a:buClr>
              <a:buNone/>
            </a:pPr>
            <a:r>
              <a:rPr lang="cs-CZ" sz="2600" dirty="0"/>
              <a:t> </a:t>
            </a:r>
            <a:endParaRPr lang="cs-CZ" sz="2600" dirty="0" smtClean="0"/>
          </a:p>
          <a:p>
            <a:pPr marL="0" indent="0" algn="just">
              <a:buClr>
                <a:srgbClr val="00B050"/>
              </a:buClr>
              <a:buNone/>
            </a:pPr>
            <a:endParaRPr lang="cs-CZ" sz="2600" dirty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600" dirty="0" smtClean="0"/>
              <a:t>Jednotný </a:t>
            </a:r>
            <a:r>
              <a:rPr lang="cs-CZ" sz="2600" dirty="0"/>
              <a:t>příspěvek bude znamenat transparentní celoplošné krajské </a:t>
            </a:r>
            <a:r>
              <a:rPr lang="cs-CZ" sz="2600" b="1" dirty="0"/>
              <a:t>nastavení </a:t>
            </a:r>
            <a:r>
              <a:rPr lang="cs-CZ" sz="2600" b="1" dirty="0" smtClean="0"/>
              <a:t>solidárního</a:t>
            </a:r>
            <a:br>
              <a:rPr lang="cs-CZ" sz="2600" b="1" dirty="0" smtClean="0"/>
            </a:br>
            <a:r>
              <a:rPr lang="cs-CZ" sz="2600" b="1" dirty="0" smtClean="0"/>
              <a:t>a stabilního systému.</a:t>
            </a:r>
            <a:endParaRPr lang="cs-CZ" sz="2600" b="1" dirty="0">
              <a:solidFill>
                <a:srgbClr val="FFC000"/>
              </a:solidFill>
            </a:endParaRPr>
          </a:p>
          <a:p>
            <a:endParaRPr lang="cs-CZ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30557"/>
            <a:ext cx="1676400" cy="125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78657"/>
            <a:ext cx="1669054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6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Proč 70 Kč na obyvatele?</a:t>
            </a:r>
            <a:br>
              <a:rPr lang="cs-CZ" dirty="0"/>
            </a:b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28623" y="1524000"/>
            <a:ext cx="8229600" cy="4525963"/>
          </a:xfrm>
        </p:spPr>
        <p:txBody>
          <a:bodyPr/>
          <a:lstStyle/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Z celkového počtu 399 obcí Olomouckého kraje </a:t>
            </a:r>
            <a:r>
              <a:rPr lang="cs-CZ" sz="2200" b="1" dirty="0"/>
              <a:t>přispívá 267 obcí větší částkou než 70 Kč na </a:t>
            </a:r>
            <a:r>
              <a:rPr lang="cs-CZ" sz="2200" b="1" dirty="0" smtClean="0"/>
              <a:t>obyvatele</a:t>
            </a:r>
            <a:r>
              <a:rPr lang="cs-CZ" sz="2200" dirty="0" smtClean="0"/>
              <a:t>.</a:t>
            </a:r>
            <a:endParaRPr lang="cs-CZ" sz="2200" dirty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Průměrná částka plateb </a:t>
            </a:r>
            <a:r>
              <a:rPr lang="cs-CZ" sz="2200" b="1" dirty="0"/>
              <a:t>obcí, </a:t>
            </a:r>
            <a:r>
              <a:rPr lang="cs-CZ" sz="2200" b="1" dirty="0" smtClean="0"/>
              <a:t>které </a:t>
            </a:r>
            <a:r>
              <a:rPr lang="cs-CZ" sz="2200" b="1" dirty="0"/>
              <a:t>v současné době přispívají</a:t>
            </a:r>
            <a:r>
              <a:rPr lang="cs-CZ" sz="2200" dirty="0"/>
              <a:t> na </a:t>
            </a:r>
            <a:r>
              <a:rPr lang="cs-CZ" sz="2200" dirty="0" smtClean="0"/>
              <a:t>obyvatele, </a:t>
            </a:r>
            <a:r>
              <a:rPr lang="cs-CZ" sz="2200" dirty="0"/>
              <a:t>je </a:t>
            </a:r>
            <a:r>
              <a:rPr lang="cs-CZ" sz="2200" b="1" dirty="0" smtClean="0"/>
              <a:t>152 Kč.</a:t>
            </a:r>
            <a:endParaRPr lang="cs-CZ" sz="2200" b="1" dirty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 smtClean="0"/>
              <a:t>Při </a:t>
            </a:r>
            <a:r>
              <a:rPr lang="cs-CZ" sz="2200" b="1" dirty="0"/>
              <a:t>této </a:t>
            </a:r>
            <a:r>
              <a:rPr lang="cs-CZ" sz="2200" b="1" dirty="0" smtClean="0"/>
              <a:t>výši příspěvku </a:t>
            </a:r>
            <a:r>
              <a:rPr lang="cs-CZ" sz="2200" b="1" dirty="0"/>
              <a:t>všech obcí lze </a:t>
            </a:r>
            <a:r>
              <a:rPr lang="cs-CZ" sz="2200" b="1" dirty="0" smtClean="0"/>
              <a:t>garantovat </a:t>
            </a:r>
            <a:br>
              <a:rPr lang="cs-CZ" sz="2200" b="1" dirty="0" smtClean="0"/>
            </a:br>
            <a:r>
              <a:rPr lang="cs-CZ" sz="2200" b="1" dirty="0" smtClean="0"/>
              <a:t>v </a:t>
            </a:r>
            <a:r>
              <a:rPr lang="cs-CZ" sz="2200" b="1" dirty="0"/>
              <a:t>současné době za stávajících ekonomických podmínek (kraje i státu) do roku 2017 </a:t>
            </a:r>
            <a:r>
              <a:rPr lang="cs-CZ" sz="2200" b="1" dirty="0" smtClean="0"/>
              <a:t>podobný </a:t>
            </a:r>
            <a:r>
              <a:rPr lang="cs-CZ" sz="2200" b="1" dirty="0"/>
              <a:t>rozsah dopravní </a:t>
            </a:r>
            <a:r>
              <a:rPr lang="cs-CZ" sz="2200" b="1" dirty="0" smtClean="0"/>
              <a:t>obslužnosti, </a:t>
            </a:r>
            <a:r>
              <a:rPr lang="cs-CZ" sz="2200" b="1" dirty="0"/>
              <a:t>jakou dnes obce </a:t>
            </a:r>
            <a:r>
              <a:rPr lang="cs-CZ" sz="2200" b="1" dirty="0" smtClean="0"/>
              <a:t>objednávají.</a:t>
            </a:r>
            <a:endParaRPr lang="cs-CZ" sz="2200" b="1" dirty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/>
              <a:t>70 Kč je v rozmezí </a:t>
            </a:r>
            <a:r>
              <a:rPr lang="cs-CZ" sz="2200" b="1" dirty="0" smtClean="0"/>
              <a:t>průměru plateb krajů </a:t>
            </a:r>
            <a:r>
              <a:rPr lang="cs-CZ" sz="2200" b="1" dirty="0"/>
              <a:t>a je v něm zahrnut i podíl na objednávce železniční dopravy</a:t>
            </a:r>
            <a:r>
              <a:rPr lang="cs-CZ" sz="2200" b="1" dirty="0" smtClean="0"/>
              <a:t>,</a:t>
            </a:r>
            <a:br>
              <a:rPr lang="cs-CZ" sz="2200" b="1" dirty="0" smtClean="0"/>
            </a:br>
            <a:r>
              <a:rPr lang="cs-CZ" sz="2200" b="1" dirty="0" smtClean="0"/>
              <a:t>na </a:t>
            </a:r>
            <a:r>
              <a:rPr lang="cs-CZ" sz="2200" b="1" dirty="0"/>
              <a:t>kterou dnes obce </a:t>
            </a:r>
            <a:r>
              <a:rPr lang="cs-CZ" sz="2200" b="1" dirty="0" smtClean="0"/>
              <a:t>nepřispívají.</a:t>
            </a:r>
            <a:endParaRPr lang="cs-CZ" sz="2200" b="1" dirty="0"/>
          </a:p>
          <a:p>
            <a:pPr marL="0" indent="0">
              <a:buClr>
                <a:srgbClr val="92D050"/>
              </a:buClr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93279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Přehled obcí a výše </a:t>
            </a:r>
            <a:r>
              <a:rPr lang="cs-CZ" dirty="0" smtClean="0"/>
              <a:t>jejich </a:t>
            </a:r>
            <a:br>
              <a:rPr lang="cs-CZ" dirty="0" smtClean="0"/>
            </a:br>
            <a:r>
              <a:rPr lang="cs-CZ" dirty="0" smtClean="0"/>
              <a:t>současných </a:t>
            </a:r>
            <a:r>
              <a:rPr lang="cs-CZ" dirty="0"/>
              <a:t>příspěvků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8495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10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>
                <a:effectLst/>
              </a:rPr>
              <a:t>Přehled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>
                <a:effectLst/>
              </a:rPr>
              <a:t>příspěvků obcí v %</a:t>
            </a:r>
            <a:endParaRPr lang="cs-CZ" dirty="0">
              <a:effectLst/>
            </a:endParaRPr>
          </a:p>
        </p:txBody>
      </p:sp>
      <p:graphicFrame>
        <p:nvGraphicFramePr>
          <p:cNvPr id="4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1945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79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Výchozí návrh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13776</TotalTime>
  <Words>338</Words>
  <Application>Microsoft Office PowerPoint</Application>
  <PresentationFormat>Předvádění na obrazovce (4:3)</PresentationFormat>
  <Paragraphs>99</Paragraphs>
  <Slides>11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Výchozí návrh</vt:lpstr>
      <vt:lpstr>Prezentace aplikace PowerPoint</vt:lpstr>
      <vt:lpstr>Demografické údaje</vt:lpstr>
      <vt:lpstr>Důvody sjednocení dopravní obslužnosti</vt:lpstr>
      <vt:lpstr>  Důvody sjednocení dopravní obslužnosti   </vt:lpstr>
      <vt:lpstr>Výhody plynoucí ze sjednocení dopravní obslužnosti pro obce</vt:lpstr>
      <vt:lpstr>Výhody plynoucí ze sjednocení dopravní obslužnosti pro obce</vt:lpstr>
      <vt:lpstr>Proč 70 Kč na obyvatele? </vt:lpstr>
      <vt:lpstr>Přehled obcí a výše jejich  současných příspěvků</vt:lpstr>
      <vt:lpstr>Přehled příspěvků obcí v %</vt:lpstr>
      <vt:lpstr>Úhrada dopravní obslužnosti  při příspěvku obcí 70 Kč na obyvatele 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Maléřová Petra, Ing.</dc:creator>
  <cp:lastModifiedBy>Jurková Dana</cp:lastModifiedBy>
  <cp:revision>767</cp:revision>
  <cp:lastPrinted>2014-04-07T10:43:05Z</cp:lastPrinted>
  <dcterms:created xsi:type="dcterms:W3CDTF">2008-01-15T11:19:01Z</dcterms:created>
  <dcterms:modified xsi:type="dcterms:W3CDTF">2014-04-15T06:15:31Z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Status">
    <vt:lpwstr/>
  </property>
</Properties>
</file>