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95" r:id="rId3"/>
    <p:sldId id="260" r:id="rId4"/>
    <p:sldId id="262" r:id="rId5"/>
    <p:sldId id="258" r:id="rId6"/>
    <p:sldId id="259" r:id="rId7"/>
    <p:sldId id="283" r:id="rId8"/>
    <p:sldId id="261" r:id="rId9"/>
    <p:sldId id="282" r:id="rId10"/>
    <p:sldId id="297" r:id="rId11"/>
    <p:sldId id="284" r:id="rId12"/>
    <p:sldId id="296" r:id="rId13"/>
    <p:sldId id="290" r:id="rId14"/>
    <p:sldId id="289" r:id="rId15"/>
    <p:sldId id="293" r:id="rId16"/>
    <p:sldId id="291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2" autoAdjust="0"/>
  </p:normalViewPr>
  <p:slideViewPr>
    <p:cSldViewPr>
      <p:cViewPr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E6D5B-128E-4AD0-A1FE-293183B3B18C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7ECE1-AE3F-4944-ABF2-2282D16484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38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Svépomocná skupina </a:t>
            </a:r>
            <a:r>
              <a:rPr lang="cs-CZ" b="1" dirty="0" err="1" smtClean="0"/>
              <a:t>HumornáOchotnáPracovitáEnergická</a:t>
            </a:r>
            <a:r>
              <a:rPr lang="cs-CZ" b="1" dirty="0" smtClean="0"/>
              <a:t> </a:t>
            </a:r>
            <a:r>
              <a:rPr lang="cs-CZ" dirty="0" smtClean="0"/>
              <a:t>skupina je první klientskou aktivitou v Zahradě 2000. Skupina má společné zájmy, tráví spolu volný čas a hlavní činnost spočívá v práci na občasníku občanského sdružení Zahrada 2000 a svépomocné skupiny HOPE. </a:t>
            </a:r>
            <a:r>
              <a:rPr lang="cs-CZ" b="1" dirty="0" smtClean="0"/>
              <a:t>Bulletin má jméno Zahradní noviny </a:t>
            </a:r>
            <a:r>
              <a:rPr lang="cs-CZ" dirty="0" smtClean="0"/>
              <a:t>a při práci si užijeme mnoho krásných chvilek při sběru materiálů i při distribuci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Možnost zaměstnání v projektech ESF Projekt „ Jak žít a pracovat s chronickým duševním onemocněním“, Malá dílna v Zahradě 2000 - klíč k integraci ZP osob“, Pracovní poradenské centrum pro ZP osoby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Vánoční besídka, Tvořivá dílna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0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Vojenské obranné koše a jejich použití</a:t>
            </a:r>
            <a:r>
              <a:rPr lang="cs-CZ" baseline="0" dirty="0" smtClean="0"/>
              <a:t> při Zlatohorských slavnostech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0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Košíkářská dílna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0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Keramická dílna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0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Svépomocná skupina </a:t>
            </a:r>
            <a:r>
              <a:rPr lang="cs-CZ" b="1" dirty="0" err="1" smtClean="0"/>
              <a:t>HumornáOchotnáPracovitáEnergická</a:t>
            </a:r>
            <a:r>
              <a:rPr lang="cs-CZ" b="1" dirty="0" smtClean="0"/>
              <a:t> </a:t>
            </a:r>
            <a:r>
              <a:rPr lang="cs-CZ" dirty="0" smtClean="0"/>
              <a:t>skupina je první klientskou aktivitou v Zahradě 2000. Skupina má společné zájmy, tráví spolu volný čas a hlavní činnost spočívá v práci na občasníku občanského sdružení Zahrada 2000 a svépomocné skupiny HOPE. </a:t>
            </a:r>
            <a:r>
              <a:rPr lang="cs-CZ" b="1" dirty="0" smtClean="0"/>
              <a:t>Bulletin má jméno Zahradní noviny </a:t>
            </a:r>
            <a:r>
              <a:rPr lang="cs-CZ" dirty="0" smtClean="0"/>
              <a:t>a při práci si užijeme mnoho krásných chvilek při sběru materiálů i při distribuci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Možnost zaměstnání v projektech ESF Projekt „ Jak žít a pracovat s chronickým duševním onemocněním“, Malá dílna v Zahradě 2000 - klíč k integraci ZP osob“, Pracovní poradenské centrum pro ZP osoby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ECE1-AE3F-4944-ABF2-2282D164843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91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0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35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9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50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06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73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84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919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93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12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1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CD6E-FBC1-455F-B135-4D8E810E555D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4BA40-C7DF-442C-BCA7-0CF74A1F3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63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.turek@zahrada2000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176464"/>
          </a:xfrm>
        </p:spPr>
        <p:txBody>
          <a:bodyPr>
            <a:normAutofit/>
          </a:bodyPr>
          <a:lstStyle/>
          <a:p>
            <a:r>
              <a:rPr lang="cs-CZ" sz="2400" b="1" dirty="0">
                <a:cs typeface="Andalus" pitchFamily="2" charset="-78"/>
              </a:rPr>
              <a:t>Sociálně rehabilitační </a:t>
            </a:r>
            <a:r>
              <a:rPr lang="cs-CZ" sz="2400" b="1" dirty="0" smtClean="0">
                <a:cs typeface="Andalus" pitchFamily="2" charset="-78"/>
              </a:rPr>
              <a:t>centrum</a:t>
            </a:r>
          </a:p>
          <a:p>
            <a:endParaRPr lang="cs-CZ" sz="2400" b="1" dirty="0">
              <a:solidFill>
                <a:schemeClr val="tx1"/>
              </a:solidFill>
              <a:cs typeface="Andalus" pitchFamily="2" charset="-78"/>
            </a:endParaRPr>
          </a:p>
          <a:p>
            <a:r>
              <a:rPr lang="cs-CZ" sz="2400" b="1" dirty="0" smtClean="0">
                <a:solidFill>
                  <a:schemeClr val="tx1"/>
                </a:solidFill>
                <a:cs typeface="Andalus" pitchFamily="2" charset="-78"/>
              </a:rPr>
              <a:t>www.zahrada2000.cz</a:t>
            </a:r>
            <a:endParaRPr lang="cs-CZ" sz="2400" dirty="0" smtClean="0">
              <a:solidFill>
                <a:schemeClr val="tx1"/>
              </a:solidFill>
              <a:cs typeface="Andalus" pitchFamily="2" charset="-78"/>
            </a:endParaRPr>
          </a:p>
          <a:p>
            <a:pPr algn="just"/>
            <a:endParaRPr lang="cs-CZ" sz="2400" b="1" dirty="0">
              <a:solidFill>
                <a:schemeClr val="tx1"/>
              </a:solidFill>
              <a:cs typeface="Andalus" pitchFamily="2" charset="-78"/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5780" y="1628800"/>
            <a:ext cx="8132440" cy="506487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ZAHRADA2000 </a:t>
            </a:r>
            <a:r>
              <a:rPr lang="cs-CZ" sz="3600" b="1" dirty="0" err="1" smtClean="0"/>
              <a:t>o.s</a:t>
            </a:r>
            <a:r>
              <a:rPr lang="cs-CZ" sz="3600" b="1" dirty="0" smtClean="0"/>
              <a:t>., Jeseník</a:t>
            </a:r>
            <a:endParaRPr lang="cs-CZ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6374829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2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2440" cy="506487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cs typeface="Andalus" pitchFamily="2" charset="-78"/>
              </a:rPr>
              <a:t>Zaměstnání s podporou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3888432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2 funkční ekonomické provozy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Prádelna a mandl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Rukodělná dílna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Zaměstnáváme 22 OZP (k 31.12.2012) max. na 0,5 úvazek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Změny úvazku podle aktuálního stavu pracovníka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Vytváření týmů vzájemně zastupitelných pracovníků (OZP)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Podpora pracovního asistenta (zpravidla skupinová)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Na 1 pracovní místo cca 3 OZP s úvazkem 0,5 (zastupitelnost)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400" b="1" dirty="0">
              <a:solidFill>
                <a:schemeClr val="tx1"/>
              </a:solidFill>
              <a:cs typeface="Andalus" pitchFamily="2" charset="-78"/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6362091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7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POSKYTOVÁNÍ SOCIÁLNÍCH SLUŽEB „SOCIÁLNÍ REHABILITACE“ V OLOMOUCKÉM KRAJI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200" b="1" dirty="0" smtClean="0"/>
              <a:t>Poskytování služby sociální rehabilitace pro cílovou skupinu osob s chronickým duševním onemocněním na Jesenicku</a:t>
            </a:r>
          </a:p>
          <a:p>
            <a:pPr>
              <a:buFontTx/>
              <a:buChar char="-"/>
            </a:pPr>
            <a:r>
              <a:rPr lang="cs-CZ" sz="2200" dirty="0" smtClean="0"/>
              <a:t>Místo poskytování: okres Jeseník</a:t>
            </a:r>
          </a:p>
          <a:p>
            <a:pPr>
              <a:buFontTx/>
              <a:buChar char="-"/>
            </a:pPr>
            <a:r>
              <a:rPr lang="cs-CZ" sz="2200" dirty="0" smtClean="0"/>
              <a:t>Období: 1.1.2013 -31.12.2014</a:t>
            </a:r>
          </a:p>
          <a:p>
            <a:pPr>
              <a:buFontTx/>
              <a:buChar char="-"/>
            </a:pPr>
            <a:r>
              <a:rPr lang="cs-CZ" sz="2200" dirty="0" smtClean="0"/>
              <a:t>Minimálně 1400 intervencí a skupinových aktivit za dobu realizace</a:t>
            </a:r>
          </a:p>
          <a:p>
            <a:pPr>
              <a:buFontTx/>
              <a:buChar char="-"/>
            </a:pPr>
            <a:r>
              <a:rPr lang="cs-CZ" sz="2200" dirty="0" smtClean="0"/>
              <a:t>Minimální počet nových uživatelů služby: </a:t>
            </a:r>
            <a:r>
              <a:rPr lang="cs-CZ" sz="2200" b="1" dirty="0" smtClean="0"/>
              <a:t>38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7" y="0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6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0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Finanční prostředky z IP x MPSV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200" dirty="0" smtClean="0"/>
              <a:t>Delší období financování (náznak koncepčnosti)</a:t>
            </a:r>
          </a:p>
          <a:p>
            <a:pPr>
              <a:buFontTx/>
              <a:buChar char="-"/>
            </a:pPr>
            <a:r>
              <a:rPr lang="cs-CZ" sz="2200" dirty="0" smtClean="0"/>
              <a:t>Větší objem financí (udržitelnost služby)</a:t>
            </a:r>
          </a:p>
          <a:p>
            <a:pPr>
              <a:buFontTx/>
              <a:buChar char="-"/>
            </a:pPr>
            <a:r>
              <a:rPr lang="cs-CZ" sz="2200" dirty="0" smtClean="0"/>
              <a:t>Pravidelnost plateb, dodržování platebního harmonogramu</a:t>
            </a:r>
          </a:p>
          <a:p>
            <a:pPr>
              <a:buFontTx/>
              <a:buChar char="-"/>
            </a:pPr>
            <a:r>
              <a:rPr lang="cs-CZ" sz="2200" dirty="0" smtClean="0"/>
              <a:t>Velmi dobrá komunikace (opravy zpráv)</a:t>
            </a:r>
          </a:p>
          <a:p>
            <a:pPr>
              <a:buFontTx/>
              <a:buChar char="-"/>
            </a:pPr>
            <a:r>
              <a:rPr lang="cs-CZ" sz="2200" dirty="0" smtClean="0"/>
              <a:t>Podpora ze strany KÚ (metodická pomoc…)</a:t>
            </a:r>
          </a:p>
          <a:p>
            <a:pPr>
              <a:buFontTx/>
              <a:buChar char="-"/>
            </a:pPr>
            <a:r>
              <a:rPr lang="cs-CZ" sz="2200" dirty="0" smtClean="0"/>
              <a:t>Vzorové dokumenty, vzorové zprávy</a:t>
            </a:r>
          </a:p>
          <a:p>
            <a:pPr>
              <a:buFontTx/>
              <a:buChar char="-"/>
            </a:pPr>
            <a:r>
              <a:rPr lang="cs-CZ" sz="2200" dirty="0" smtClean="0"/>
              <a:t>Doplnění vzdělání pracovníků, obnova drobného vybavení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X IP neřeší investice, větší administrativní náročnost</a:t>
            </a:r>
            <a:endParaRPr lang="cs-CZ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" y="29803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6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6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" y="1916832"/>
            <a:ext cx="4285538" cy="321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22" y="1925054"/>
            <a:ext cx="4816423" cy="320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" y="0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6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5" y="1988840"/>
            <a:ext cx="4808929" cy="36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44" y="1988840"/>
            <a:ext cx="4808930" cy="36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95" y="1983181"/>
            <a:ext cx="5254855" cy="35189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7" y="0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6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181"/>
            <a:ext cx="4691972" cy="35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27" y="0"/>
            <a:ext cx="91440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6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C:\Users\K\Pictures\Zahrada\DSCF78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9600" y="-11887200"/>
            <a:ext cx="9600000" cy="7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992555" cy="37444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24" y="1854087"/>
            <a:ext cx="4980204" cy="37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2440" cy="864096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cs typeface="Andalus" pitchFamily="2" charset="-78"/>
              </a:rPr>
              <a:t>Děkuji za pozornost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136904" cy="3600400"/>
          </a:xfrm>
        </p:spPr>
        <p:txBody>
          <a:bodyPr>
            <a:normAutofit/>
          </a:bodyPr>
          <a:lstStyle/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Mgr. Stanislav TUREK</a:t>
            </a:r>
          </a:p>
          <a:p>
            <a:endParaRPr lang="cs-CZ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www.zahrada2000.cz</a:t>
            </a:r>
          </a:p>
          <a:p>
            <a:r>
              <a:rPr lang="cs-CZ" sz="2000" dirty="0">
                <a:solidFill>
                  <a:schemeClr val="tx1"/>
                </a:solidFill>
                <a:hlinkClick r:id="rId3"/>
              </a:rPr>
              <a:t>s.turek@zahrada2000.cz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lvl="1" algn="l"/>
            <a:endParaRPr lang="cs-CZ" sz="24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pPr algn="l"/>
            <a:endParaRPr lang="cs-CZ" sz="2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000" dirty="0" smtClean="0">
              <a:solidFill>
                <a:schemeClr val="tx1"/>
              </a:solidFill>
            </a:endParaRP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400" b="1" dirty="0">
              <a:solidFill>
                <a:schemeClr val="tx1"/>
              </a:solidFill>
              <a:cs typeface="Andalus" pitchFamily="2" charset="-78"/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176464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cs typeface="Andalus" pitchFamily="2" charset="-78"/>
              </a:rPr>
              <a:t>založeno 1998 pro potřeby zdravotně hendikepovaných, především duševně nemocných lidí,                                     </a:t>
            </a:r>
          </a:p>
          <a:p>
            <a:pPr algn="just"/>
            <a:r>
              <a:rPr lang="cs-CZ" sz="2400" dirty="0" smtClean="0">
                <a:solidFill>
                  <a:schemeClr val="tx1"/>
                </a:solidFill>
                <a:cs typeface="Andalus" pitchFamily="2" charset="-78"/>
              </a:rPr>
              <a:t>    právní forma - občanské sdružení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cs typeface="Andalus" pitchFamily="2" charset="-78"/>
              </a:rPr>
              <a:t>úzká vazba na </a:t>
            </a:r>
            <a:r>
              <a:rPr lang="cs-CZ" sz="2400" b="1" dirty="0" smtClean="0">
                <a:solidFill>
                  <a:schemeClr val="tx1"/>
                </a:solidFill>
                <a:cs typeface="Andalus" pitchFamily="2" charset="-78"/>
              </a:rPr>
              <a:t>psychiatrické a psychologické ambulance Jesenicka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komplex sociálních služeb jako doplnění </a:t>
            </a:r>
            <a:r>
              <a:rPr lang="cs-CZ" sz="2400" dirty="0">
                <a:solidFill>
                  <a:schemeClr val="tx1"/>
                </a:solidFill>
              </a:rPr>
              <a:t>ambulantní léčby s cílem udržet uživatele v jejich domácím </a:t>
            </a:r>
            <a:r>
              <a:rPr lang="cs-CZ" sz="2400" dirty="0" smtClean="0">
                <a:solidFill>
                  <a:schemeClr val="tx1"/>
                </a:solidFill>
              </a:rPr>
              <a:t>prostředí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cs typeface="Andalus" pitchFamily="2" charset="-78"/>
              </a:rPr>
              <a:t>r</a:t>
            </a:r>
            <a:r>
              <a:rPr lang="cs-CZ" sz="2000" dirty="0" smtClean="0">
                <a:solidFill>
                  <a:schemeClr val="tx1"/>
                </a:solidFill>
                <a:cs typeface="Andalus" pitchFamily="2" charset="-78"/>
              </a:rPr>
              <a:t>egistrované sociální služby,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cs typeface="Andalus" pitchFamily="2" charset="-78"/>
              </a:rPr>
              <a:t>z</a:t>
            </a:r>
            <a:r>
              <a:rPr lang="cs-CZ" sz="2000" dirty="0" smtClean="0">
                <a:solidFill>
                  <a:schemeClr val="tx1"/>
                </a:solidFill>
                <a:cs typeface="Andalus" pitchFamily="2" charset="-78"/>
              </a:rPr>
              <a:t>aměstnání s podporou (na chráněném pracovním trhu)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cs typeface="Andalus" pitchFamily="2" charset="-78"/>
              </a:rPr>
              <a:t>zázemí pro svépomocnou klientskou skupinu,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cs typeface="Andalus" pitchFamily="2" charset="-78"/>
              </a:rPr>
              <a:t>návazné aktivity (vzdělávání, volnočasové aktivity,…)</a:t>
            </a:r>
          </a:p>
          <a:p>
            <a:pPr algn="just"/>
            <a:endParaRPr lang="cs-CZ" sz="2400" b="1" dirty="0">
              <a:solidFill>
                <a:schemeClr val="tx1"/>
              </a:solidFill>
              <a:cs typeface="Andalus" pitchFamily="2" charset="-78"/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5780" y="1628800"/>
            <a:ext cx="8132440" cy="506487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cs typeface="Andalus" pitchFamily="2" charset="-78"/>
              </a:rPr>
              <a:t>Sociálně rehabilitační centrum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48478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6374829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3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2440" cy="506487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cs typeface="Andalus" pitchFamily="2" charset="-78"/>
              </a:rPr>
              <a:t>Zázemí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176464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Nemovitost v pronájmu (majitel Město Jeseník) 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Kompletní rekonstrukce objektu pro potřeby SRC jsme provedli v roce 2000 (podpořeno Nadací CIVILIA)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Vybavení dílen a zařízení – dílčí projekty podporující zaměstnávání ZP osob (Nadace SIEMENS, Nadace DALKIA,…)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Od roku 2011 máme v pronájmu tréninkový byt který je součástí nemovitosti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V centru města Jeseník „Tréninková prodejna“ a projektová kancelář – komerční nájem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Od r. 2012 v Jeseníku šicí dílna (zaměstnávání s podporou)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400" b="1" dirty="0">
              <a:solidFill>
                <a:schemeClr val="tx1"/>
              </a:solidFill>
              <a:cs typeface="Andalus" pitchFamily="2" charset="-78"/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6370031"/>
            <a:ext cx="4248472" cy="48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0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2440" cy="506487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cs typeface="Andalus" pitchFamily="2" charset="-78"/>
              </a:rPr>
              <a:t>Cílová skupina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176464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cs typeface="Andalus" pitchFamily="18" charset="-78"/>
              </a:rPr>
              <a:t>dospělé osoby (18+)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cs typeface="Andalus" pitchFamily="18" charset="-78"/>
              </a:rPr>
              <a:t>osoby </a:t>
            </a:r>
            <a:r>
              <a:rPr lang="sk-SK" sz="2400" dirty="0" smtClean="0">
                <a:solidFill>
                  <a:schemeClr val="tx1"/>
                </a:solidFill>
                <a:cs typeface="Andalus" pitchFamily="18" charset="-78"/>
              </a:rPr>
              <a:t>s chronickým </a:t>
            </a:r>
            <a:r>
              <a:rPr lang="cs-CZ" sz="2400" dirty="0" smtClean="0">
                <a:solidFill>
                  <a:schemeClr val="tx1"/>
                </a:solidFill>
                <a:cs typeface="Andalus" pitchFamily="18" charset="-78"/>
              </a:rPr>
              <a:t>duševním onemocněním, zejména lidé </a:t>
            </a:r>
            <a:r>
              <a:rPr lang="sk-SK" sz="2400" dirty="0" smtClean="0">
                <a:solidFill>
                  <a:schemeClr val="tx1"/>
                </a:solidFill>
                <a:cs typeface="Andalus" pitchFamily="18" charset="-78"/>
              </a:rPr>
              <a:t>s </a:t>
            </a:r>
            <a:r>
              <a:rPr lang="cs-CZ" sz="2400" dirty="0" smtClean="0">
                <a:solidFill>
                  <a:schemeClr val="tx1"/>
                </a:solidFill>
                <a:cs typeface="Andalus" pitchFamily="18" charset="-78"/>
              </a:rPr>
              <a:t>psychotickým onemocněním (odhad 75 % z celkového počtu uživatelů)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cs typeface="Andalus" pitchFamily="18" charset="-78"/>
              </a:rPr>
              <a:t>vysoký podíl OZP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cs typeface="Andalus" pitchFamily="18" charset="-78"/>
              </a:rPr>
              <a:t>aktuálně v aktivní evidenci cca 50 uživatelů</a:t>
            </a:r>
          </a:p>
          <a:p>
            <a:pPr marL="342900" lvl="0" indent="-342900" algn="l">
              <a:buFont typeface="Arial" pitchFamily="34" charset="0"/>
              <a:buChar char="•"/>
            </a:pPr>
            <a:endParaRPr lang="cs-CZ" sz="2400" dirty="0">
              <a:solidFill>
                <a:schemeClr val="tx1"/>
              </a:solidFill>
              <a:cs typeface="Andalus" pitchFamily="18" charset="-78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Specifikem cílové skupiny chronicky duševně nemocných je cyklický průběh jejich onemocnění s častými relapsy vč. hospitalizace a změna jejich aktuálního stavu v průběhu roku – tomu odpovídá i změna četnosti využívání naší služby i u našich dlouholetých klientů (někteří docházejí 4xtýdně, někteří 1xtýdně,...) a je tomu přizpůsoben i program jednotlivých aktivit.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7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2440" cy="506487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cs typeface="Andalus" pitchFamily="2" charset="-78"/>
              </a:rPr>
              <a:t>Registrované sociální služby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176464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Sociální rehabilitace (identifikátor služby: 6514378)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Sociálně terapeutické dílny (identifikátor služby</a:t>
            </a:r>
            <a:r>
              <a:rPr lang="cs-CZ" sz="2400" dirty="0">
                <a:solidFill>
                  <a:schemeClr val="tx1"/>
                </a:solidFill>
              </a:rPr>
              <a:t>: </a:t>
            </a:r>
            <a:r>
              <a:rPr lang="cs-CZ" sz="2400" dirty="0" smtClean="0">
                <a:solidFill>
                  <a:schemeClr val="tx1"/>
                </a:solidFill>
              </a:rPr>
              <a:t>6382746)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25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3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2440" cy="506487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cs typeface="Andalus" pitchFamily="2" charset="-78"/>
              </a:rPr>
              <a:t>Sociální rehabilitace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17646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chemeClr val="tx1"/>
                </a:solidFill>
              </a:rPr>
              <a:t>Poslání služby:</a:t>
            </a:r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vytvořit </a:t>
            </a:r>
            <a:r>
              <a:rPr lang="cs-CZ" sz="2400" dirty="0">
                <a:solidFill>
                  <a:schemeClr val="tx1"/>
                </a:solidFill>
              </a:rPr>
              <a:t>bezpečné prostředí pro duševně nemocné klienty k rozvíjení a posilování samostatnosti, k formulaci vlastních potřeb, k posílení jejich schopností a dovedností</a:t>
            </a:r>
            <a:r>
              <a:rPr lang="cs-CZ" sz="2400" dirty="0" smtClean="0">
                <a:solidFill>
                  <a:schemeClr val="tx1"/>
                </a:solidFill>
              </a:rPr>
              <a:t>, zprostředkovat </a:t>
            </a:r>
            <a:r>
              <a:rPr lang="cs-CZ" sz="2400" dirty="0">
                <a:solidFill>
                  <a:schemeClr val="tx1"/>
                </a:solidFill>
              </a:rPr>
              <a:t>sociální kontakty a podpořit </a:t>
            </a:r>
            <a:r>
              <a:rPr lang="cs-CZ" sz="2400" dirty="0" smtClean="0">
                <a:solidFill>
                  <a:schemeClr val="tx1"/>
                </a:solidFill>
              </a:rPr>
              <a:t>uživatele v</a:t>
            </a:r>
            <a:r>
              <a:rPr lang="cs-CZ" sz="2400" dirty="0">
                <a:solidFill>
                  <a:schemeClr val="tx1"/>
                </a:solidFill>
              </a:rPr>
              <a:t> aktivním využívání volného </a:t>
            </a:r>
            <a:r>
              <a:rPr lang="cs-CZ" sz="2400" dirty="0" smtClean="0">
                <a:solidFill>
                  <a:schemeClr val="tx1"/>
                </a:solidFill>
              </a:rPr>
              <a:t>času…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Ambulantní služba (Po až Pá 8.00 – 15.00)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Uživatelům jsou k dispozici jednotlivé aktivity dle schváleného „Týdenního rozpisu aktivit SR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Od 1.10.2009 financováno v rámci Individuálního projektu OK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endParaRPr lang="cs-CZ" sz="2400" b="1" dirty="0">
              <a:solidFill>
                <a:schemeClr val="tx1"/>
              </a:solidFill>
              <a:cs typeface="Andalus" pitchFamily="2" charset="-78"/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2440" cy="506487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cs typeface="Andalus" pitchFamily="2" charset="-78"/>
              </a:rPr>
              <a:t>Sociální rehabilitace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1764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2400" dirty="0">
                <a:solidFill>
                  <a:schemeClr val="tx1"/>
                </a:solidFill>
                <a:cs typeface="Andalus" pitchFamily="2" charset="-78"/>
              </a:rPr>
              <a:t>Uživatelům jsou k dispozici jednotlivé aktivity - pro každý den je určená </a:t>
            </a:r>
            <a:r>
              <a:rPr lang="cs-CZ" sz="2400" b="1" dirty="0">
                <a:solidFill>
                  <a:schemeClr val="tx1"/>
                </a:solidFill>
                <a:cs typeface="Andalus" pitchFamily="2" charset="-78"/>
              </a:rPr>
              <a:t>nosná aktivita  </a:t>
            </a:r>
            <a:r>
              <a:rPr lang="cs-CZ" sz="2400" dirty="0">
                <a:solidFill>
                  <a:schemeClr val="tx1"/>
                </a:solidFill>
                <a:cs typeface="Andalus" pitchFamily="2" charset="-78"/>
              </a:rPr>
              <a:t>- společná práce s podporou určeného pracovníka, doplněná o individuální práci s každým klientem.</a:t>
            </a:r>
          </a:p>
          <a:p>
            <a:pPr algn="l"/>
            <a:r>
              <a:rPr lang="cs-CZ" sz="2400" b="1" dirty="0">
                <a:solidFill>
                  <a:schemeClr val="tx1"/>
                </a:solidFill>
                <a:cs typeface="Andalus" pitchFamily="2" charset="-78"/>
              </a:rPr>
              <a:t>Pondělí  - </a:t>
            </a:r>
            <a:r>
              <a:rPr lang="cs-CZ" sz="2400" dirty="0">
                <a:solidFill>
                  <a:schemeClr val="tx1"/>
                </a:solidFill>
                <a:cs typeface="Andalus" pitchFamily="2" charset="-78"/>
              </a:rPr>
              <a:t>Jazykový kurz s důrazem na trénink paměti</a:t>
            </a:r>
            <a:r>
              <a:rPr lang="cs-CZ" sz="2400" b="1" dirty="0">
                <a:solidFill>
                  <a:schemeClr val="tx1"/>
                </a:solidFill>
                <a:cs typeface="Andalus" pitchFamily="2" charset="-78"/>
              </a:rPr>
              <a:t>,</a:t>
            </a:r>
          </a:p>
          <a:p>
            <a:pPr algn="l"/>
            <a:r>
              <a:rPr lang="cs-CZ" sz="2400" b="1" dirty="0">
                <a:solidFill>
                  <a:schemeClr val="tx1"/>
                </a:solidFill>
                <a:cs typeface="Andalus" pitchFamily="2" charset="-78"/>
              </a:rPr>
              <a:t>Úterý – </a:t>
            </a:r>
            <a:r>
              <a:rPr lang="cs-CZ" sz="2400" dirty="0">
                <a:solidFill>
                  <a:schemeClr val="tx1"/>
                </a:solidFill>
                <a:cs typeface="Andalus" pitchFamily="2" charset="-78"/>
              </a:rPr>
              <a:t>Skupinová terapie a Trénink sociálních dovedností, Sociální poradna, </a:t>
            </a:r>
          </a:p>
          <a:p>
            <a:pPr algn="l"/>
            <a:r>
              <a:rPr lang="cs-CZ" sz="2400" b="1" dirty="0">
                <a:solidFill>
                  <a:schemeClr val="tx1"/>
                </a:solidFill>
                <a:cs typeface="Andalus" pitchFamily="2" charset="-78"/>
              </a:rPr>
              <a:t>Středa – </a:t>
            </a:r>
            <a:r>
              <a:rPr lang="cs-CZ" sz="2400" dirty="0">
                <a:solidFill>
                  <a:schemeClr val="tx1"/>
                </a:solidFill>
                <a:cs typeface="Andalus" pitchFamily="2" charset="-78"/>
              </a:rPr>
              <a:t>Tvořivá dílna a Práce s PC</a:t>
            </a:r>
            <a:r>
              <a:rPr lang="cs-CZ" sz="2400" b="1" dirty="0">
                <a:solidFill>
                  <a:schemeClr val="tx1"/>
                </a:solidFill>
                <a:cs typeface="Andalus" pitchFamily="2" charset="-78"/>
              </a:rPr>
              <a:t>, </a:t>
            </a:r>
          </a:p>
          <a:p>
            <a:pPr algn="l"/>
            <a:r>
              <a:rPr lang="cs-CZ" sz="2400" b="1" dirty="0">
                <a:solidFill>
                  <a:schemeClr val="tx1"/>
                </a:solidFill>
                <a:cs typeface="Andalus" pitchFamily="2" charset="-78"/>
              </a:rPr>
              <a:t>Čtvrtek – </a:t>
            </a:r>
            <a:r>
              <a:rPr lang="cs-CZ" sz="2400" dirty="0">
                <a:solidFill>
                  <a:schemeClr val="tx1"/>
                </a:solidFill>
                <a:cs typeface="Andalus" pitchFamily="2" charset="-78"/>
              </a:rPr>
              <a:t>Tvořivá dílna, </a:t>
            </a:r>
            <a:r>
              <a:rPr lang="cs-CZ" sz="2400" dirty="0" smtClean="0">
                <a:solidFill>
                  <a:schemeClr val="tx1"/>
                </a:solidFill>
                <a:cs typeface="Andalus" pitchFamily="2" charset="-78"/>
              </a:rPr>
              <a:t>Klub vaření</a:t>
            </a:r>
            <a:endParaRPr lang="cs-CZ" sz="2400" dirty="0">
              <a:solidFill>
                <a:schemeClr val="tx1"/>
              </a:solidFill>
              <a:cs typeface="Andalus" pitchFamily="2" charset="-78"/>
            </a:endParaRPr>
          </a:p>
          <a:p>
            <a:pPr algn="l"/>
            <a:r>
              <a:rPr lang="cs-CZ" sz="2400" b="1" dirty="0">
                <a:solidFill>
                  <a:schemeClr val="tx1"/>
                </a:solidFill>
                <a:cs typeface="Andalus" pitchFamily="2" charset="-78"/>
              </a:rPr>
              <a:t>Pátek – </a:t>
            </a:r>
            <a:r>
              <a:rPr lang="cs-CZ" sz="2400" dirty="0">
                <a:solidFill>
                  <a:schemeClr val="tx1"/>
                </a:solidFill>
                <a:cs typeface="Andalus" pitchFamily="2" charset="-78"/>
              </a:rPr>
              <a:t>Sociální klub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  <a:cs typeface="Andalus" pitchFamily="2" charset="-78"/>
              </a:rPr>
              <a:t>Nosná aktivita probíhá vždy ve stanovený čas s časovou dotací 90 minut dělenou do dvou  45 minutových bloků s přestávkou, individuální aktivity jsou rozloženy do zbytku dne podle schopností a momentálního stavu uživatele.</a:t>
            </a:r>
          </a:p>
          <a:p>
            <a:pPr algn="l"/>
            <a:endParaRPr lang="cs-CZ" sz="2400" b="1" dirty="0">
              <a:solidFill>
                <a:schemeClr val="tx1"/>
              </a:solidFill>
              <a:cs typeface="Andalus" pitchFamily="2" charset="-78"/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2440" cy="506487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cs typeface="Andalus" pitchFamily="2" charset="-78"/>
              </a:rPr>
              <a:t>Sociálně terapeutické dílny 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417646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>
                <a:solidFill>
                  <a:schemeClr val="tx1"/>
                </a:solidFill>
              </a:rPr>
              <a:t>Poslání služby:</a:t>
            </a:r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zdokonalení v pracovních</a:t>
            </a:r>
            <a:r>
              <a:rPr lang="cs-CZ" sz="2400" dirty="0" smtClean="0">
                <a:solidFill>
                  <a:schemeClr val="tx1"/>
                </a:solidFill>
              </a:rPr>
              <a:t>, sociálních</a:t>
            </a:r>
            <a:r>
              <a:rPr lang="cs-CZ" sz="2400" dirty="0">
                <a:solidFill>
                  <a:schemeClr val="tx1"/>
                </a:solidFill>
              </a:rPr>
              <a:t>, psychických a motorických dovednostech  které pomáhají uživatelům služby zvýšit možnosti uplatnění na trhu práce nebo  nalézt jinou smysluplnou, pravidelnou činnost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Keramická dílna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Šicí a tkalcovská dílna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Košíkářská dílna a dřevodílna</a:t>
            </a:r>
          </a:p>
          <a:p>
            <a:pPr algn="l"/>
            <a:endParaRPr lang="cs-CZ" sz="2400" dirty="0" smtClean="0">
              <a:solidFill>
                <a:schemeClr val="tx1"/>
              </a:solidFill>
            </a:endParaRP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400" b="1" dirty="0">
              <a:solidFill>
                <a:schemeClr val="tx1"/>
              </a:solidFill>
              <a:cs typeface="Andalus" pitchFamily="2" charset="-78"/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6370637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132440" cy="506487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cs typeface="Andalus" pitchFamily="2" charset="-78"/>
              </a:rPr>
              <a:t>Zaměstnávání s podporou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3888432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cs-CZ" sz="6400" dirty="0">
                <a:solidFill>
                  <a:schemeClr val="tx1"/>
                </a:solidFill>
              </a:rPr>
              <a:t>Snažíme se  vytvořit </a:t>
            </a:r>
            <a:r>
              <a:rPr lang="cs-CZ" sz="6400" b="1" dirty="0">
                <a:solidFill>
                  <a:schemeClr val="tx1"/>
                </a:solidFill>
              </a:rPr>
              <a:t>trvale </a:t>
            </a:r>
            <a:r>
              <a:rPr lang="cs-CZ" sz="6400" b="1" dirty="0" err="1">
                <a:solidFill>
                  <a:schemeClr val="tx1"/>
                </a:solidFill>
              </a:rPr>
              <a:t>držitelný</a:t>
            </a:r>
            <a:r>
              <a:rPr lang="cs-CZ" sz="6400" b="1" dirty="0">
                <a:solidFill>
                  <a:schemeClr val="tx1"/>
                </a:solidFill>
              </a:rPr>
              <a:t> ucelený </a:t>
            </a:r>
            <a:r>
              <a:rPr lang="cs-CZ" sz="6400" b="1" dirty="0" smtClean="0">
                <a:solidFill>
                  <a:schemeClr val="tx1"/>
                </a:solidFill>
              </a:rPr>
              <a:t>systém </a:t>
            </a:r>
            <a:r>
              <a:rPr lang="cs-CZ" sz="6400" dirty="0" smtClean="0">
                <a:solidFill>
                  <a:schemeClr val="tx1"/>
                </a:solidFill>
              </a:rPr>
              <a:t>v návaznosti na sociální služby</a:t>
            </a:r>
          </a:p>
          <a:p>
            <a:pPr algn="l"/>
            <a:endParaRPr lang="cs-CZ" sz="6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6400" dirty="0" smtClean="0">
                <a:solidFill>
                  <a:schemeClr val="tx1"/>
                </a:solidFill>
              </a:rPr>
              <a:t>Poradenství  </a:t>
            </a:r>
            <a:r>
              <a:rPr lang="cs-CZ" sz="6400" dirty="0">
                <a:solidFill>
                  <a:schemeClr val="tx1"/>
                </a:solidFill>
              </a:rPr>
              <a:t>a vzdělávání pro zaměstnávání </a:t>
            </a:r>
            <a:r>
              <a:rPr lang="cs-CZ" sz="6400" dirty="0" smtClean="0">
                <a:solidFill>
                  <a:schemeClr val="tx1"/>
                </a:solidFill>
              </a:rPr>
              <a:t>OZP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6400" dirty="0" smtClean="0">
                <a:solidFill>
                  <a:schemeClr val="tx1"/>
                </a:solidFill>
              </a:rPr>
              <a:t>Praktické kurzy a pracovní praxe pro OZP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6400" dirty="0" smtClean="0">
                <a:solidFill>
                  <a:schemeClr val="tx1"/>
                </a:solidFill>
              </a:rPr>
              <a:t>Rekvalifikační kurzy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6400" dirty="0" smtClean="0">
                <a:solidFill>
                  <a:schemeClr val="tx1"/>
                </a:solidFill>
              </a:rPr>
              <a:t>Pracovní </a:t>
            </a:r>
            <a:r>
              <a:rPr lang="cs-CZ" sz="6400" dirty="0">
                <a:solidFill>
                  <a:schemeClr val="tx1"/>
                </a:solidFill>
              </a:rPr>
              <a:t>agentura </a:t>
            </a:r>
            <a:endParaRPr lang="cs-CZ" sz="6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6400" dirty="0" smtClean="0">
                <a:solidFill>
                  <a:schemeClr val="tx1"/>
                </a:solidFill>
              </a:rPr>
              <a:t>Zaměstnávání OZP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cs-CZ" sz="6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6400" dirty="0" smtClean="0">
                <a:solidFill>
                  <a:schemeClr val="tx1"/>
                </a:solidFill>
              </a:rPr>
              <a:t>Podpořeno díky Blokovému </a:t>
            </a:r>
            <a:r>
              <a:rPr lang="cs-CZ" sz="6400" dirty="0">
                <a:solidFill>
                  <a:schemeClr val="tx1"/>
                </a:solidFill>
              </a:rPr>
              <a:t>grantu fondu pro nestátní neziskové organizace </a:t>
            </a:r>
            <a:r>
              <a:rPr lang="cs-CZ" sz="6400" dirty="0" smtClean="0">
                <a:solidFill>
                  <a:schemeClr val="tx1"/>
                </a:solidFill>
              </a:rPr>
              <a:t> a ESF prostřednictvím</a:t>
            </a:r>
            <a:r>
              <a:rPr lang="cs-CZ" sz="6400" dirty="0">
                <a:solidFill>
                  <a:schemeClr val="tx1"/>
                </a:solidFill>
              </a:rPr>
              <a:t> </a:t>
            </a:r>
            <a:r>
              <a:rPr lang="cs-CZ" sz="6400" dirty="0" smtClean="0">
                <a:solidFill>
                  <a:schemeClr val="tx1"/>
                </a:solidFill>
              </a:rPr>
              <a:t>OPLZZ (několik projektů)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cs-CZ" sz="2400" b="1" dirty="0">
              <a:solidFill>
                <a:schemeClr val="tx1"/>
              </a:solidFill>
              <a:cs typeface="Andalus" pitchFamily="2" charset="-78"/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478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6362091"/>
            <a:ext cx="42497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1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713</Words>
  <Application>Microsoft Office PowerPoint</Application>
  <PresentationFormat>Předvádění na obrazovce (4:3)</PresentationFormat>
  <Paragraphs>129</Paragraphs>
  <Slides>17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ZAHRADA2000 o.s., Jeseník</vt:lpstr>
      <vt:lpstr>Sociálně rehabilitační centrum</vt:lpstr>
      <vt:lpstr>Zázemí</vt:lpstr>
      <vt:lpstr>Cílová skupina</vt:lpstr>
      <vt:lpstr>Registrované sociální služby</vt:lpstr>
      <vt:lpstr>Sociální rehabilitace</vt:lpstr>
      <vt:lpstr>Sociální rehabilitace</vt:lpstr>
      <vt:lpstr>Sociálně terapeutické dílny </vt:lpstr>
      <vt:lpstr>Zaměstnávání s podporou</vt:lpstr>
      <vt:lpstr>Zaměstnání s podporou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Boxer</dc:creator>
  <cp:lastModifiedBy>St</cp:lastModifiedBy>
  <cp:revision>69</cp:revision>
  <dcterms:created xsi:type="dcterms:W3CDTF">2011-09-28T16:18:19Z</dcterms:created>
  <dcterms:modified xsi:type="dcterms:W3CDTF">2013-03-26T15:27:31Z</dcterms:modified>
</cp:coreProperties>
</file>