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69" r:id="rId2"/>
    <p:sldId id="386" r:id="rId3"/>
    <p:sldId id="392" r:id="rId4"/>
    <p:sldId id="393" r:id="rId5"/>
    <p:sldId id="391" r:id="rId6"/>
    <p:sldId id="378" r:id="rId7"/>
    <p:sldId id="389" r:id="rId8"/>
    <p:sldId id="379" r:id="rId9"/>
    <p:sldId id="390" r:id="rId10"/>
    <p:sldId id="384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529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pos="7151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10" orient="horz" pos="1434" userDrawn="1">
          <p15:clr>
            <a:srgbClr val="A4A3A4"/>
          </p15:clr>
        </p15:guide>
        <p15:guide id="11" orient="horz" pos="822" userDrawn="1">
          <p15:clr>
            <a:srgbClr val="A4A3A4"/>
          </p15:clr>
        </p15:guide>
        <p15:guide id="12" orient="horz" pos="1253" userDrawn="1">
          <p15:clr>
            <a:srgbClr val="A4A3A4"/>
          </p15:clr>
        </p15:guide>
        <p15:guide id="15" pos="41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F"/>
    <a:srgbClr val="6BB7EB"/>
    <a:srgbClr val="578A4C"/>
    <a:srgbClr val="A5C659"/>
    <a:srgbClr val="EABB47"/>
    <a:srgbClr val="C4262E"/>
    <a:srgbClr val="92D400"/>
    <a:srgbClr val="A1C05B"/>
    <a:srgbClr val="93C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63986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860" y="78"/>
      </p:cViewPr>
      <p:guideLst>
        <p:guide pos="3840"/>
        <p:guide pos="529"/>
        <p:guide orient="horz"/>
        <p:guide pos="7151"/>
        <p:guide orient="horz" pos="3861"/>
        <p:guide orient="horz" pos="1434"/>
        <p:guide orient="horz" pos="822"/>
        <p:guide orient="horz" pos="1253"/>
        <p:guide pos="41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40DC-3E09-D246-ACC8-8D44CF70B152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055B3-7155-F446-AC50-9C579597B3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53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322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28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Zajišťujeme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organizaci </a:t>
            </a:r>
            <a:r>
              <a:rPr lang="cs-CZ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seminářů pro žadatele a pro příjemce dotace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burzy partnerství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konferencí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propagačních aktivit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(např. Výroční akce)</a:t>
            </a:r>
          </a:p>
          <a:p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40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Šíříme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informace o programu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olomouckém území (např. krajský web – záložka regionální rozvoj/Česko-polská spolupráce, FB – Olomoucký kraj, FB – </a:t>
            </a:r>
            <a:r>
              <a:rPr lang="cs-CZ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Interreg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Olomouc, krajský měsíčník Olomouckého kraje, inzertní tiskoviny, regionální televize, Portál PO).</a:t>
            </a:r>
          </a:p>
          <a:p>
            <a:endParaRPr lang="cs-CZ" sz="14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4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Napomáháme </a:t>
            </a:r>
            <a:r>
              <a:rPr lang="cs-CZ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vyhledáváním projektového partnera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(např. ve spolupráci s kontaktním místem Opolského vojvodství).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7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3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394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57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ERDF</a:t>
            </a:r>
            <a:r>
              <a:rPr lang="cs-CZ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Evropský fond pro regionální rozvoj</a:t>
            </a:r>
            <a:endParaRPr lang="cs-CZ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Společné řízení specifických rizik v regionu Jeseník-</a:t>
            </a:r>
            <a:r>
              <a:rPr lang="cs-CZ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projektu bylo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zvýšení úrovně bezpečnosti občanů v příhraničí pořízením speciální záchranářské techniky (automobilový žebřík, zásahové vozidlo, vyprošťovací zařízení, termokamery aj.)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Projektoví partneři: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město Jeseník,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Glucholazy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Bezpečné pohraničí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projektu bylo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zlepšit přeshraniční připravenost na řešení mimořádných událostí a krizových situací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česko-polském příhraničí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 je výsledkem dlouhodobé spolupráce mezi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hasičskými sbory v České republice a Polsku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Projektoví partneři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cs-CZ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Komenda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Wojewódzka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Państwowej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Straży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Pożarnej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Katowicach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Komenda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Wojewódzka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Państwowej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Straży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Pożarnej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Wrocławiu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Hasičský záchranný sbor Libereckého kraje, Hasičský záchranný sbor Královéhradeckého kraje, Hasičský záchranný sbor Pardubického kraje,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Hasičský záchranný sbor Olomouckého kraje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Hasičský záchranný sbor Moravskoslezského kraje.</a:t>
            </a:r>
          </a:p>
          <a:p>
            <a:endParaRPr lang="cs-CZ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18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Zvýšení přeshraniční dostupnosti Písečná – </a:t>
            </a:r>
            <a:r>
              <a:rPr lang="cs-CZ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rekonstrukce silnice II/455 od obce Písečná po konec obce Supíkovice.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Projektoví partneři: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okres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Česko-polská Hřebenovka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Hlavním cílem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projektu bylo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vytvoření nového přeshraničního produktu cestovního ruchu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„Česko-polská Hřebenovka“. Došlo k obnovení a novému přeshraničnímu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propojení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historické pěší trasy spolu s vybudováním nových rozhleden, informačních center a další doprovodné infrastruktury.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Celá trasa byla nově proznačena včetně loga hřebenovky.</a:t>
            </a:r>
          </a:p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projektu bylo zapojeno celkem 16 projektových partnerů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Královéhradecký kraj, Pardubický kraj,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Olomoucký kraj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Liberecký kraj, Sdružení Neratov,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z.s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Obec Deštné v Orlických horách, Obec Olešnice v Orlických horách, Městys Nový Hrádek, Obec Vysoká Srbská,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Stowarzyszenie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Gmin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Ziemi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Kłodzkej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Powiat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Kłodzki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Gmina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Międzylesie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Gmina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Bystrzyca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Kłodzka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Gmina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Duszniki-Zdrój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Gmina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Radków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Gmina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Ruda, Gmina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Miejska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sng" dirty="0">
                <a:solidFill>
                  <a:srgbClr val="FF0000"/>
                </a:solidFill>
              </a:rPr>
              <a:t>Mobilní průvodce Opolským vojvodstvím a Olomouckým krajem</a:t>
            </a: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 projektu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propagace historického, přírodního a kulturního dědictví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Opolského vojvodství a Olomouckého kraje prostřednictvím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využití moderních reklamních a marketingových forem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V průběhu projektu vznikla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moderní produkt cestovního ruchu v podobě aplikace, která propaguje zajímavosti v regionech.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b="1" u="sng" baseline="0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sng" dirty="0">
                <a:solidFill>
                  <a:srgbClr val="FF0000"/>
                </a:solidFill>
              </a:rPr>
              <a:t>Kulturní a přírodní dědictví pro rozvoj polsko-českého pohraničí “Společné dědictví“</a:t>
            </a: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Hlavním cílem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tohoto vlajkového projektu je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zvýšit návštěvnost turistů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Polska a České republiky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také turistů z jiných zemí v polsko-českém příhraničí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 je realizován 11 partnery z 8 regionů polsko-českého příhraničí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u="sng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23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Zvyšování jazykové kompetence budoucích absolventů na přeshraničním trhu práce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Hlavním cílem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projektu bylo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zvyšování a rozšíření jazykového portfolia budoucích absolventů za účelem zvýšení jejich šance na uplatnění </a:t>
            </a: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česko-polském přeshraničním trhu práce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Projektovým partnerem</a:t>
            </a:r>
            <a:r>
              <a:rPr lang="cs-CZ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Vratislavská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Univerzita.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algn="l" defTabSz="914400" rtl="0" eaLnBrk="1" latinLnBrk="0" hangingPunct="1"/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Společnou přípravou na česko-polský trh práce</a:t>
            </a:r>
          </a:p>
          <a:p>
            <a:pPr marL="0" algn="l" defTabSz="914400" rtl="0" eaLnBrk="1" latinLnBrk="0" hangingPunct="1"/>
            <a:r>
              <a:rPr lang="cs-CZ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</a:t>
            </a:r>
            <a:r>
              <a:rPr lang="cs-CZ" sz="1200" b="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projektu </a:t>
            </a:r>
            <a:r>
              <a:rPr lang="cs-CZ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cs-CZ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zlepšit postavení osob vstupujících na trh práce, </a:t>
            </a:r>
            <a:r>
              <a:rPr lang="cs-CZ" sz="12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zejména</a:t>
            </a:r>
            <a:r>
              <a:rPr lang="cs-CZ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jejich odbornou přípravu a zvýšit prostupnost pracovního trhu pro </a:t>
            </a:r>
          </a:p>
          <a:p>
            <a:pPr marL="0" algn="l" defTabSz="914400" rtl="0" eaLnBrk="1" latinLnBrk="0" hangingPunct="1"/>
            <a:r>
              <a:rPr lang="cs-CZ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české a polské absolventy oborů hotelnictví a cestovního ruchu.</a:t>
            </a:r>
            <a:endParaRPr lang="cs-CZ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Projektovým partnerem</a:t>
            </a:r>
            <a:r>
              <a:rPr lang="cs-CZ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Odborná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škola v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Opoli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Inovace vzdělávání pro posílení uplatnitelnosti absolventů v ekoturistice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 řeší aktuální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problém zaměstnanosti absolventů vysokých škol v česko-polském příhraničí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 projektu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inovativní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posílení praktických komunikačních, znalostních i dovednostních kompetencí studentů tří univerzit tak, aby byli kvalitně připraveni pro vstup na přeshraniční trh práce jako manažeři udržitelného rozvoje ekoturistiky.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Projektoví partneři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Ostravská univerzita, Opolská univerzita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092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Centrum společných aktivit – kooperační síť samospráv a NNO partnerských měst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bylo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vytvoření kooperační sítě v oblasti společenského a kulturního života. Vytvoření Centra společných aktivit v Jeseníku a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Nyse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Projektoví partneři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Městská kulturní zařízení Jeseník, obec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knihovna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Nyse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sng" dirty="0">
                <a:solidFill>
                  <a:srgbClr val="6BB7EB"/>
                </a:solidFill>
              </a:rPr>
              <a:t>Judo spojuje pohraničí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u="sng" dirty="0">
                <a:solidFill>
                  <a:srgbClr val="6BB7EB"/>
                </a:solidFill>
              </a:rPr>
              <a:t>Cílem</a:t>
            </a:r>
            <a:r>
              <a:rPr lang="cs-CZ" sz="1200" b="1" u="sng" dirty="0">
                <a:solidFill>
                  <a:srgbClr val="6BB7EB"/>
                </a:solidFill>
              </a:rPr>
              <a:t> </a:t>
            </a:r>
            <a:r>
              <a:rPr lang="cs-CZ" sz="1200" b="0" u="none" dirty="0">
                <a:solidFill>
                  <a:srgbClr val="6BB7EB"/>
                </a:solidFill>
              </a:rPr>
              <a:t>bylo </a:t>
            </a:r>
            <a:r>
              <a:rPr lang="cs-CZ" sz="1200" b="1" u="none" dirty="0">
                <a:solidFill>
                  <a:srgbClr val="6BB7EB"/>
                </a:solidFill>
              </a:rPr>
              <a:t>navázání a zintenzivnění spolupráce mezi 4 kluby a jejich komunitami. Předávání dobré praxe a zvyšování úrovně všech zúčastněných.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u="non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sng" dirty="0">
                <a:solidFill>
                  <a:srgbClr val="6BB7EB"/>
                </a:solidFill>
              </a:rPr>
              <a:t>Jak zachraňujete u Vás?</a:t>
            </a:r>
          </a:p>
          <a:p>
            <a:r>
              <a:rPr lang="cs-CZ" u="sng" dirty="0"/>
              <a:t>Cílem </a:t>
            </a:r>
            <a:r>
              <a:rPr lang="cs-CZ" u="none" dirty="0"/>
              <a:t>projektu je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spolupráce polských a českých zdravotnických záchranných služeb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česko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polského pohraničí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území ESUS Novum s r.o.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Hlavním cílem projektu je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posílení a zvýšení intenzity spolupráce mezi jednotkami zdravotnických záchranných </a:t>
            </a:r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sborů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Polska a České Republiky.</a:t>
            </a:r>
            <a:endParaRPr lang="cs-CZ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u="non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055B3-7155-F446-AC50-9C579597B32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58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1F89291F-BFF3-F149-8545-E5BD693BB10A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9B8A71D6-4121-A049-9152-97C298ED2BB1}"/>
                </a:ext>
              </a:extLst>
            </p:cNvPr>
            <p:cNvSpPr/>
            <p:nvPr/>
          </p:nvSpPr>
          <p:spPr>
            <a:xfrm>
              <a:off x="-1" y="0"/>
              <a:ext cx="12192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Grafický objekt 19">
              <a:extLst>
                <a:ext uri="{FF2B5EF4-FFF2-40B4-BE49-F238E27FC236}">
                  <a16:creationId xmlns:a16="http://schemas.microsoft.com/office/drawing/2014/main" id="{D859EB27-7C8D-FB4C-ABB8-C95E4E30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768667" y="765706"/>
              <a:ext cx="4259696" cy="532462"/>
            </a:xfrm>
            <a:prstGeom prst="rect">
              <a:avLst/>
            </a:prstGeom>
          </p:spPr>
        </p:pic>
        <p:pic>
          <p:nvPicPr>
            <p:cNvPr id="10" name="Grafický objekt 7">
              <a:extLst>
                <a:ext uri="{FF2B5EF4-FFF2-40B4-BE49-F238E27FC236}">
                  <a16:creationId xmlns:a16="http://schemas.microsoft.com/office/drawing/2014/main" id="{8F093256-8D25-044F-BFF0-EF923A8B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0"/>
              <a:ext cx="7896226" cy="5687314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3D64F53-6641-8946-85D8-2D5EA31A8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4800" y="3636000"/>
            <a:ext cx="6750000" cy="153360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04E7A-2188-624C-A10B-9B1402196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4800" y="5374800"/>
            <a:ext cx="6750000" cy="936000"/>
          </a:xfrm>
        </p:spPr>
        <p:txBody>
          <a:bodyPr/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56646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01DDCC-3029-9F4E-95D9-4BDAF75A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EB361E-08D2-DE42-9AD2-2722B2FC9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58958E-BAF2-4043-9B6A-5788E57E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7D488-F6DF-344A-AE4B-C17C5131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984AC4-89DC-3048-BE97-584ACDBF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70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C61156-2D2A-6349-AB80-D946D1067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63548B-0631-3842-ADED-8A09B1C32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3FE42E-7771-CC48-BD71-BDE25A9F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9DAF4E-587E-474E-9EC6-282F2EBC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F5A078-CFCC-1D48-A208-343756D5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72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BC99E-F575-CD4F-BC8C-B6D0F1C7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6636C4-A3EA-684D-BB48-3F868DD7D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  <a:lvl2pPr>
              <a:defRPr>
                <a:solidFill>
                  <a:srgbClr val="00549F"/>
                </a:solidFill>
              </a:defRPr>
            </a:lvl2pPr>
            <a:lvl3pPr>
              <a:defRPr>
                <a:solidFill>
                  <a:srgbClr val="00549F"/>
                </a:solidFill>
              </a:defRPr>
            </a:lvl3pPr>
            <a:lvl4pPr>
              <a:defRPr>
                <a:solidFill>
                  <a:srgbClr val="00549F"/>
                </a:solidFill>
              </a:defRPr>
            </a:lvl4pPr>
            <a:lvl5pPr>
              <a:defRPr>
                <a:solidFill>
                  <a:srgbClr val="00549F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FA1B98-0F0A-804B-9EFB-6541F51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r>
              <a:rPr lang="cs-CZ"/>
              <a:t>01.05.2023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878FF5-0B17-9941-82F2-75724957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649C84-5642-254D-9462-884B5985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fld id="{F756C1FA-8DED-774F-A9BF-965BD70CC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66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1488F-B8BD-6C4D-AB8D-B06252DD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7B5E2E-DFC9-5A45-A199-DC7437FF0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549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65DA62-5DB1-1846-9E72-4AF265C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395789-FFA9-6A48-956B-EF1DC9A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AC4762-22A7-B142-A230-5302F205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58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75D58-12AD-B84A-9ACC-A82DD980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F0FCBF-CF8C-0C45-8F30-B1531CB45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0799"/>
            <a:ext cx="5181600" cy="4186163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E56DF1-50BA-E140-92EC-104EAB700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0799"/>
            <a:ext cx="5181600" cy="4186163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A118F6-91BB-5B4E-9105-4A744995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99D79A-A34B-5E4E-BD52-7B47EF30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C3DBA3-F30E-054A-A599-FE6A6D32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71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D6D53-2781-654E-BC8D-8DCFAA2C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6800"/>
            <a:ext cx="10515600" cy="684000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64ED1C-7B69-0348-A11D-AEEBDD71F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0799"/>
            <a:ext cx="5157787" cy="514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56A51F1-1974-AC48-A80F-20A9EEBA9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0F50A2-1C4A-5948-BE8B-49F769660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0799"/>
            <a:ext cx="5183188" cy="514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59BBBA-C966-8046-8253-6FA4A9736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31FEF3-E8E8-764A-8425-D76EC96F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7760BE4-BEDE-EC45-829F-8B835D7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5BC128-C9BD-2744-A437-600544B1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20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A329B-A10A-1844-81FE-4F1BA6E8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C71333-B3E7-D44C-923B-31A328BF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4F56B5-69F8-9842-89E0-8584572C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C60967-6179-1748-9882-4147B7FD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09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F1581-7E1B-4C4C-9E2B-241D2E59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2A342E-B1A3-1E42-96F5-03D898A2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1026D2-DDB7-2C4B-B64A-F7847D56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17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A16DA-D7E8-5649-9C03-290A0510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DB8DE4-6BC5-A348-A7D5-D9F5B9E40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3F7F5D-4343-F540-A8D8-A55E9F556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B22C0C-88B0-3D4C-ABC1-BFCC0119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D2AC44-F960-D746-856F-0488AAAB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E894C3-3974-3841-973A-EBDD4A18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09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43B6F-9D61-124F-9986-7DE8D91D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184FF4E-EDAE-4D40-BA8C-F6093CC30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206F0B-6F67-3746-8B9F-FB42DE5A4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AF41B-EB73-B049-ACCD-3FA0E9B4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01.05.2023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53D8BE-FDF7-5243-8A49-BBC8AEBE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3D8E34-C96A-0649-A500-4C741357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23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443AAB-CF41-0148-BC90-304F7189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800"/>
            <a:ext cx="10515600" cy="68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188D97-627F-714B-A0B0-855A906B5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68000"/>
            <a:ext cx="10515600" cy="386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5F214B-FF17-2E4F-97E8-98C001A5C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49F"/>
                </a:solidFill>
              </a:defRPr>
            </a:lvl1pPr>
          </a:lstStyle>
          <a:p>
            <a:r>
              <a:rPr lang="cs-CZ"/>
              <a:t>01.05.2023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8D8351-1CFF-8748-B796-579D5EEDD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49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6384A0-3575-644F-943F-3D8B6A8E5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49F"/>
                </a:solidFill>
              </a:defRPr>
            </a:lvl1pPr>
          </a:lstStyle>
          <a:p>
            <a:fld id="{F756C1FA-8DED-774F-A9BF-965BD70CC5B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F005F39-F40F-D346-82E7-15471EBD53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0"/>
            <a:ext cx="2111835" cy="152106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7DE0464-B0AE-E643-9683-91B407784A15}"/>
              </a:ext>
            </a:extLst>
          </p:cNvPr>
          <p:cNvCxnSpPr>
            <a:cxnSpLocks/>
          </p:cNvCxnSpPr>
          <p:nvPr userDrawn="1"/>
        </p:nvCxnSpPr>
        <p:spPr>
          <a:xfrm>
            <a:off x="0" y="629421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73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4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49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49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49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49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49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.malkova@olkraj.cz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mailto:s.husarikova@olkraj.cz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F89291F-BFF3-F149-8545-E5BD693BB10A}"/>
              </a:ext>
            </a:extLst>
          </p:cNvPr>
          <p:cNvGrpSpPr/>
          <p:nvPr/>
        </p:nvGrpSpPr>
        <p:grpSpPr>
          <a:xfrm>
            <a:off x="0" y="13063"/>
            <a:ext cx="12192001" cy="6858000"/>
            <a:chOff x="-1" y="0"/>
            <a:chExt cx="12192001" cy="685800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B8A71D6-4121-A049-9152-97C298ED2BB1}"/>
                </a:ext>
              </a:extLst>
            </p:cNvPr>
            <p:cNvSpPr/>
            <p:nvPr/>
          </p:nvSpPr>
          <p:spPr>
            <a:xfrm>
              <a:off x="-1" y="0"/>
              <a:ext cx="12192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D859EB27-7C8D-FB4C-ABB8-C95E4E30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768667" y="765706"/>
              <a:ext cx="4259696" cy="532462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8F093256-8D25-044F-BFF0-EF923A8B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0"/>
              <a:ext cx="7896226" cy="5687314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2A064BA-43CA-F941-BCEA-9499EDA1D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418" y="3429000"/>
            <a:ext cx="7218946" cy="783771"/>
          </a:xfrm>
        </p:spPr>
        <p:txBody>
          <a:bodyPr anchor="b">
            <a:normAutofit fontScale="90000"/>
          </a:bodyPr>
          <a:lstStyle/>
          <a:p>
            <a:r>
              <a:rPr lang="cs-CZ" sz="4000" dirty="0">
                <a:ea typeface="Inter" panose="02000503000000020004" pitchFamily="2" charset="0"/>
                <a:cs typeface="Arial" panose="020B0604020202020204" pitchFamily="34" charset="0"/>
              </a:rPr>
              <a:t>Seminář pro žadatele programu </a:t>
            </a:r>
            <a:r>
              <a:rPr lang="cs-CZ" sz="4000" dirty="0" err="1">
                <a:ea typeface="Inter" panose="02000503000000020004" pitchFamily="2" charset="0"/>
                <a:cs typeface="Arial" panose="020B0604020202020204" pitchFamily="34" charset="0"/>
              </a:rPr>
              <a:t>Interreg</a:t>
            </a:r>
            <a:r>
              <a:rPr lang="cs-CZ" sz="4000" dirty="0">
                <a:ea typeface="Inter" panose="02000503000000020004" pitchFamily="2" charset="0"/>
                <a:cs typeface="Arial" panose="020B0604020202020204" pitchFamily="34" charset="0"/>
              </a:rPr>
              <a:t> Česko-Polsko 2021-2027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0E3B1F-FFD6-DA4C-BD66-F1C7A0B2C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1690" y="4212771"/>
            <a:ext cx="6751435" cy="935027"/>
          </a:xfrm>
        </p:spPr>
        <p:txBody>
          <a:bodyPr>
            <a:normAutofit/>
          </a:bodyPr>
          <a:lstStyle/>
          <a:p>
            <a:r>
              <a:rPr lang="cs-CZ" sz="2800" dirty="0">
                <a:ea typeface="Inter" panose="02000503000000020004" pitchFamily="2" charset="0"/>
                <a:cs typeface="Arial" panose="020B0604020202020204" pitchFamily="34" charset="0"/>
              </a:rPr>
              <a:t>Zlaté Hory, 8. 11. 2023</a:t>
            </a:r>
            <a:endParaRPr lang="cs-CZ" sz="2800" dirty="0">
              <a:solidFill>
                <a:srgbClr val="00549F"/>
              </a:solidFill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E34DB439-B34D-40E5-A3A8-F6A34059E1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66" y="5687314"/>
            <a:ext cx="3542720" cy="979805"/>
          </a:xfrm>
          <a:prstGeom prst="rect">
            <a:avLst/>
          </a:prstGeom>
        </p:spPr>
      </p:pic>
      <p:pic>
        <p:nvPicPr>
          <p:cNvPr id="11" name="Obrázek 10" descr="logo CZ-PL 2014-202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04" y="5640549"/>
            <a:ext cx="6089275" cy="632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402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451" y="224839"/>
            <a:ext cx="9027622" cy="684000"/>
          </a:xfrm>
        </p:spPr>
        <p:txBody>
          <a:bodyPr>
            <a:noAutofit/>
          </a:bodyPr>
          <a:lstStyle/>
          <a:p>
            <a:pPr marL="0" lvl="1" indent="0" algn="l">
              <a:spcBef>
                <a:spcPts val="1000"/>
              </a:spcBef>
              <a:buNone/>
            </a:pPr>
            <a:endParaRPr lang="cs-CZ" sz="3200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4933767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endParaRPr lang="cs-CZ" sz="2600" b="1" dirty="0"/>
          </a:p>
          <a:p>
            <a:pPr marL="0" lvl="0" indent="0" algn="ctr">
              <a:spcBef>
                <a:spcPts val="0"/>
              </a:spcBef>
              <a:buNone/>
            </a:pPr>
            <a:endParaRPr lang="cs-CZ" sz="2600" b="1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cs-CZ" sz="3000" b="1" dirty="0"/>
              <a:t>Děkuji za pozornost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cs-CZ" sz="2600" dirty="0">
              <a:cs typeface="Calibri" panose="020F050202020403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cs-CZ" sz="2600" dirty="0">
              <a:cs typeface="Calibri" panose="020F050202020403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cs-CZ" sz="2600" dirty="0">
                <a:cs typeface="Calibri" panose="020F0502020204030204" pitchFamily="34" charset="0"/>
              </a:rPr>
              <a:t>Simona Husaříková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cs-CZ" sz="2600" dirty="0">
              <a:cs typeface="Calibri" panose="020F050202020403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cs-CZ" sz="2400" dirty="0">
                <a:cs typeface="Calibri" panose="020F0502020204030204" pitchFamily="34" charset="0"/>
              </a:rPr>
              <a:t>Odbor strategického rozvoje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cs-CZ" sz="2400" dirty="0"/>
              <a:t>oddělení regionálního rozvoje</a:t>
            </a:r>
            <a:endParaRPr lang="cs-CZ" sz="2400" dirty="0">
              <a:cs typeface="Calibri" panose="020F050202020403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34DB439-B34D-40E5-A3A8-F6A34059E1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6" y="5059720"/>
            <a:ext cx="3925570" cy="979805"/>
          </a:xfrm>
          <a:prstGeom prst="rect">
            <a:avLst/>
          </a:prstGeom>
        </p:spPr>
      </p:pic>
      <p:pic>
        <p:nvPicPr>
          <p:cNvPr id="7" name="Obrázek 6" descr="logo CZ-PL 2014-20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58" y="5059720"/>
            <a:ext cx="6089275" cy="632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8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68880" y="224839"/>
            <a:ext cx="9548949" cy="972194"/>
          </a:xfrm>
        </p:spPr>
        <p:txBody>
          <a:bodyPr>
            <a:noAutofit/>
          </a:bodyPr>
          <a:lstStyle/>
          <a:p>
            <a:pPr lvl="1" algn="l">
              <a:spcBef>
                <a:spcPts val="1000"/>
              </a:spcBef>
            </a:pPr>
            <a:r>
              <a:rPr lang="cs-CZ" sz="3000" b="1" dirty="0">
                <a:solidFill>
                  <a:srgbClr val="00549F"/>
                </a:solidFill>
              </a:rPr>
              <a:t/>
            </a:r>
            <a:br>
              <a:rPr lang="cs-CZ" sz="3000" b="1" dirty="0">
                <a:solidFill>
                  <a:srgbClr val="00549F"/>
                </a:solidFill>
              </a:rPr>
            </a:br>
            <a:r>
              <a:rPr lang="cs-CZ" sz="3000" b="1" dirty="0">
                <a:solidFill>
                  <a:srgbClr val="00549F"/>
                </a:solidFill>
              </a:rPr>
              <a:t>Krajské kontaktní místo v Olomouckém kraji</a:t>
            </a:r>
            <a:r>
              <a:rPr lang="cs-CZ" sz="3000" b="1" dirty="0"/>
              <a:t/>
            </a:r>
            <a:br>
              <a:rPr lang="cs-CZ" sz="3000" b="1" dirty="0"/>
            </a:br>
            <a:endParaRPr lang="cs-CZ" sz="30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515931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cs-CZ" sz="2000" b="1" dirty="0"/>
              <a:t>Působí v rámci implementace programů česko-polské spolupráce </a:t>
            </a:r>
            <a:r>
              <a:rPr lang="cs-CZ" sz="2000" b="1" u="sng" dirty="0" err="1"/>
              <a:t>Interreg</a:t>
            </a:r>
            <a:r>
              <a:rPr lang="cs-CZ" sz="2000" b="1" u="sng" dirty="0"/>
              <a:t> V-A Česká republika-Polsko 2014-2020 </a:t>
            </a:r>
            <a:r>
              <a:rPr lang="cs-CZ" sz="2000" b="1" dirty="0"/>
              <a:t>a </a:t>
            </a:r>
            <a:r>
              <a:rPr lang="cs-CZ" sz="2000" b="1" u="sng" dirty="0" err="1"/>
              <a:t>Interreg</a:t>
            </a:r>
            <a:r>
              <a:rPr lang="cs-CZ" sz="2000" b="1" u="sng" dirty="0"/>
              <a:t> Česko-Polsko 2021-2027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Odbor strategického rozvoje kraje, oddělení regionálního rozvoje 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dirty="0"/>
              <a:t>jako regionální subjekt zajišťujeme vztahy s veřejností na území Olomouckého kraje</a:t>
            </a:r>
          </a:p>
          <a:p>
            <a:r>
              <a:rPr lang="cs-CZ" sz="2000" dirty="0"/>
              <a:t>poskytujeme poradenství potenciálním žadatelům</a:t>
            </a:r>
          </a:p>
          <a:p>
            <a:r>
              <a:rPr lang="cs-CZ" sz="2000" dirty="0"/>
              <a:t>konzultujeme projektové záměry k připravovaným projektům</a:t>
            </a:r>
          </a:p>
          <a:p>
            <a:r>
              <a:rPr lang="cs-CZ" sz="2000" dirty="0"/>
              <a:t>provádíme informační a školící aktivity</a:t>
            </a:r>
          </a:p>
          <a:p>
            <a:r>
              <a:rPr lang="cs-CZ" sz="2000" dirty="0"/>
              <a:t>zajišťujeme publicitu v souladu s programem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u="sng" dirty="0"/>
              <a:t>Vše s cílem podpořit regionální projekty s přeshraniční tematikou.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/>
              <a:t>Je realizováno na základě </a:t>
            </a:r>
            <a:r>
              <a:rPr lang="cs-CZ" sz="2000" i="1" dirty="0"/>
              <a:t>Projektu technické pomoci Olomouckého kraje v rámci programu </a:t>
            </a:r>
            <a:r>
              <a:rPr lang="cs-CZ" sz="2000" i="1" dirty="0" err="1"/>
              <a:t>Interreg</a:t>
            </a:r>
            <a:r>
              <a:rPr lang="cs-CZ" sz="2000" i="1" dirty="0"/>
              <a:t> V-A Česká republika-Polsko 2014-2020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2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8" name="Obrázek 7" descr="Česko-polské vize budoucnosti EU – EURACTIV.cz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3869962"/>
            <a:ext cx="2639241" cy="15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/>
          <p:nvPr/>
        </p:nvPicPr>
        <p:blipFill rotWithShape="1">
          <a:blip r:embed="rId4"/>
          <a:srcRect l="23796" t="48520" r="59569" b="22356"/>
          <a:stretch/>
        </p:blipFill>
        <p:spPr bwMode="auto">
          <a:xfrm>
            <a:off x="10375129" y="2394839"/>
            <a:ext cx="1330325" cy="1310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624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68880" y="224839"/>
            <a:ext cx="9548949" cy="972194"/>
          </a:xfrm>
        </p:spPr>
        <p:txBody>
          <a:bodyPr>
            <a:noAutofit/>
          </a:bodyPr>
          <a:lstStyle/>
          <a:p>
            <a:pPr lvl="1" algn="l">
              <a:spcBef>
                <a:spcPts val="1000"/>
              </a:spcBef>
            </a:pPr>
            <a:r>
              <a:rPr lang="cs-CZ" sz="3000" b="1" dirty="0">
                <a:solidFill>
                  <a:srgbClr val="00549F"/>
                </a:solidFill>
              </a:rPr>
              <a:t/>
            </a:r>
            <a:br>
              <a:rPr lang="cs-CZ" sz="3000" b="1" dirty="0">
                <a:solidFill>
                  <a:srgbClr val="00549F"/>
                </a:solidFill>
              </a:rPr>
            </a:br>
            <a:r>
              <a:rPr lang="cs-CZ" sz="3000" b="1" dirty="0">
                <a:solidFill>
                  <a:srgbClr val="00549F"/>
                </a:solidFill>
              </a:rPr>
              <a:t>Krajské kontaktní místo v Olomouckém kraji</a:t>
            </a:r>
            <a:r>
              <a:rPr lang="cs-CZ" sz="3000" b="1" dirty="0"/>
              <a:t/>
            </a:r>
            <a:br>
              <a:rPr lang="cs-CZ" sz="3000" b="1" dirty="0"/>
            </a:br>
            <a:endParaRPr lang="cs-CZ" sz="30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5159317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cs-CZ" sz="2100" dirty="0"/>
              <a:t>poskytujeme individuální konzultace projektových záměrů</a:t>
            </a:r>
          </a:p>
          <a:p>
            <a:pPr lvl="0">
              <a:spcAft>
                <a:spcPts val="1200"/>
              </a:spcAft>
            </a:pPr>
            <a:r>
              <a:rPr lang="cs-CZ" sz="2100" dirty="0"/>
              <a:t>realizujeme konzultační dny na Krajském úřadě v Olomouci</a:t>
            </a:r>
          </a:p>
          <a:p>
            <a:pPr lvl="0">
              <a:spcAft>
                <a:spcPts val="1200"/>
              </a:spcAft>
            </a:pPr>
            <a:r>
              <a:rPr lang="cs-CZ" sz="2100" dirty="0"/>
              <a:t>pořádáme informační semináře k programu </a:t>
            </a:r>
            <a:r>
              <a:rPr lang="cs-CZ" sz="2100" dirty="0" err="1"/>
              <a:t>Interreg</a:t>
            </a:r>
            <a:r>
              <a:rPr lang="cs-CZ" sz="2100" dirty="0"/>
              <a:t> Česko-Polsko 2021 – 2027</a:t>
            </a:r>
          </a:p>
          <a:p>
            <a:pPr lvl="0">
              <a:spcAft>
                <a:spcPts val="1200"/>
              </a:spcAft>
            </a:pPr>
            <a:r>
              <a:rPr lang="cs-CZ" sz="2100" dirty="0"/>
              <a:t>realizujeme aktivity publicity a propagace programu na území Olomouckého kraje</a:t>
            </a:r>
          </a:p>
          <a:p>
            <a:pPr>
              <a:spcAft>
                <a:spcPts val="1200"/>
              </a:spcAft>
            </a:pPr>
            <a:r>
              <a:rPr lang="cs-CZ" sz="2100" dirty="0"/>
              <a:t>propagujeme program na seminářích a veletrzích pořádaných Krajským úřadem Olomouckého kraje – Veletrh podnikatelských příležitostí (10/2023), setkání regionalistů OK (10/2023), Veletrh KÚOK (11/2023)</a:t>
            </a:r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2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85" y="4654731"/>
            <a:ext cx="2584518" cy="15056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261" y="4654731"/>
            <a:ext cx="2090538" cy="1505677"/>
          </a:xfrm>
          <a:prstGeom prst="rect">
            <a:avLst/>
          </a:prstGeom>
        </p:spPr>
      </p:pic>
      <p:pic>
        <p:nvPicPr>
          <p:cNvPr id="7" name="Obrázek 6" descr="J:\OdRR\Česko-polská spolupráce\Propagace\Veletrh podpory podnikání a inovací_18.10.2023\IMG_0940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57" y="4654731"/>
            <a:ext cx="1547949" cy="150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029" y="4654730"/>
            <a:ext cx="2407827" cy="15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4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68880" y="224839"/>
            <a:ext cx="9548949" cy="972194"/>
          </a:xfrm>
        </p:spPr>
        <p:txBody>
          <a:bodyPr>
            <a:noAutofit/>
          </a:bodyPr>
          <a:lstStyle/>
          <a:p>
            <a:pPr lvl="1" algn="l">
              <a:spcBef>
                <a:spcPts val="1000"/>
              </a:spcBef>
            </a:pPr>
            <a:r>
              <a:rPr lang="cs-CZ" sz="3000" b="1" dirty="0">
                <a:solidFill>
                  <a:srgbClr val="00549F"/>
                </a:solidFill>
              </a:rPr>
              <a:t/>
            </a:r>
            <a:br>
              <a:rPr lang="cs-CZ" sz="3000" b="1" dirty="0">
                <a:solidFill>
                  <a:srgbClr val="00549F"/>
                </a:solidFill>
              </a:rPr>
            </a:br>
            <a:r>
              <a:rPr lang="cs-CZ" sz="3000" b="1" dirty="0">
                <a:solidFill>
                  <a:srgbClr val="00549F"/>
                </a:solidFill>
              </a:rPr>
              <a:t>Krajské kontaktní místo na Olomouckém kraji</a:t>
            </a:r>
            <a:r>
              <a:rPr lang="cs-CZ" sz="3000" b="1" dirty="0"/>
              <a:t/>
            </a:r>
            <a:br>
              <a:rPr lang="cs-CZ" sz="3000" b="1" dirty="0"/>
            </a:br>
            <a:endParaRPr lang="cs-CZ" sz="30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515931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 smtClean="0"/>
              <a:t>Edita </a:t>
            </a:r>
            <a:r>
              <a:rPr lang="cs-CZ" dirty="0"/>
              <a:t>Málková</a:t>
            </a:r>
          </a:p>
          <a:p>
            <a:pPr marL="0" lvl="0" indent="0">
              <a:buNone/>
            </a:pPr>
            <a:r>
              <a:rPr lang="cs-CZ" dirty="0">
                <a:hlinkClick r:id="rId3"/>
              </a:rPr>
              <a:t>e.malkova@olkraj.cz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585 508 388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 smtClean="0"/>
              <a:t>Simona </a:t>
            </a:r>
            <a:r>
              <a:rPr lang="cs-CZ" dirty="0"/>
              <a:t>Husaříková</a:t>
            </a:r>
          </a:p>
          <a:p>
            <a:pPr marL="0" lvl="0" indent="0">
              <a:buNone/>
            </a:pPr>
            <a:r>
              <a:rPr lang="cs-CZ" dirty="0">
                <a:hlinkClick r:id="rId4"/>
              </a:rPr>
              <a:t>s.husarikova@olkraj.cz</a:t>
            </a:r>
            <a:endParaRPr lang="cs-CZ" dirty="0"/>
          </a:p>
          <a:p>
            <a:pPr marL="0" lvl="0" indent="0">
              <a:buNone/>
            </a:pPr>
            <a:r>
              <a:rPr lang="cs-CZ" dirty="0"/>
              <a:t>585 508 321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Jeremenkova 40b (budova RCO), 12 NP, kancelář 1206, Olomouc</a:t>
            </a:r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2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7" name="Obrázek 6" descr="Kontakty - Káva z Region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33" y="2453638"/>
            <a:ext cx="1717040" cy="16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Veřejné konzultace – Czech BCS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86" y="2453638"/>
            <a:ext cx="3183890" cy="1446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42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F89291F-BFF3-F149-8545-E5BD693BB10A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B8A71D6-4121-A049-9152-97C298ED2BB1}"/>
                </a:ext>
              </a:extLst>
            </p:cNvPr>
            <p:cNvSpPr/>
            <p:nvPr/>
          </p:nvSpPr>
          <p:spPr>
            <a:xfrm>
              <a:off x="-1" y="0"/>
              <a:ext cx="12192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D859EB27-7C8D-FB4C-ABB8-C95E4E30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768667" y="765706"/>
              <a:ext cx="4259696" cy="532462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8F093256-8D25-044F-BFF0-EF923A8B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0"/>
              <a:ext cx="7896226" cy="5687314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2A064BA-43CA-F941-BCEA-9499EDA1D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58" y="3363689"/>
            <a:ext cx="7218946" cy="1533451"/>
          </a:xfrm>
        </p:spPr>
        <p:txBody>
          <a:bodyPr anchor="b">
            <a:normAutofit/>
          </a:bodyPr>
          <a:lstStyle/>
          <a:p>
            <a:r>
              <a:rPr lang="cs-CZ" sz="4000" dirty="0">
                <a:ea typeface="Inter" panose="02000503000000020004" pitchFamily="2" charset="0"/>
                <a:cs typeface="Arial" panose="020B0604020202020204" pitchFamily="34" charset="0"/>
              </a:rPr>
              <a:t>Příklady dobré praxe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0E3B1F-FFD6-DA4C-BD66-F1C7A0B2C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6368" y="5219800"/>
            <a:ext cx="6751435" cy="935027"/>
          </a:xfrm>
        </p:spPr>
        <p:txBody>
          <a:bodyPr>
            <a:normAutofit/>
          </a:bodyPr>
          <a:lstStyle/>
          <a:p>
            <a:endParaRPr lang="cs-CZ" sz="2800" dirty="0">
              <a:solidFill>
                <a:srgbClr val="00549F"/>
              </a:solidFill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E34DB439-B34D-40E5-A3A8-F6A34059E1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58" y="5677698"/>
            <a:ext cx="3925570" cy="979805"/>
          </a:xfrm>
          <a:prstGeom prst="rect">
            <a:avLst/>
          </a:prstGeom>
        </p:spPr>
      </p:pic>
      <p:pic>
        <p:nvPicPr>
          <p:cNvPr id="10" name="Obrázek 9" descr="logo CZ-PL 2014-202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65" y="5690761"/>
            <a:ext cx="6428716" cy="632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62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451" y="224839"/>
            <a:ext cx="9027622" cy="684000"/>
          </a:xfrm>
        </p:spPr>
        <p:txBody>
          <a:bodyPr>
            <a:noAutofit/>
          </a:bodyPr>
          <a:lstStyle/>
          <a:p>
            <a:pPr lvl="1" algn="l">
              <a:spcBef>
                <a:spcPts val="1000"/>
              </a:spcBef>
            </a:pPr>
            <a:r>
              <a:rPr lang="cs-CZ" sz="3200" b="1" dirty="0">
                <a:solidFill>
                  <a:srgbClr val="00549F"/>
                </a:solidFill>
              </a:rPr>
              <a:t/>
            </a:r>
            <a:br>
              <a:rPr lang="cs-CZ" sz="3200" b="1" dirty="0">
                <a:solidFill>
                  <a:srgbClr val="00549F"/>
                </a:solidFill>
              </a:rPr>
            </a:br>
            <a:r>
              <a:rPr lang="cs-CZ" sz="3200" b="1" dirty="0">
                <a:solidFill>
                  <a:srgbClr val="00549F"/>
                </a:solidFill>
              </a:rPr>
              <a:t>Projekty Olomouckého kraje realizované s polskými subjekty</a:t>
            </a:r>
            <a:r>
              <a:rPr lang="cs-CZ" sz="3200" b="1" dirty="0"/>
              <a:t/>
            </a:r>
            <a:br>
              <a:rPr lang="cs-CZ" sz="3200" b="1" dirty="0"/>
            </a:br>
            <a:endParaRPr lang="cs-CZ" sz="32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4933767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cs-CZ" sz="2200" b="1" dirty="0"/>
              <a:t>Ukázky dobré praxe z období </a:t>
            </a:r>
            <a:r>
              <a:rPr lang="cs-CZ" sz="2200" b="1" dirty="0" err="1"/>
              <a:t>Interreg</a:t>
            </a:r>
            <a:r>
              <a:rPr lang="cs-CZ" sz="2200" b="1" dirty="0"/>
              <a:t> V-A Česká republika – Polsko 2014-2020</a:t>
            </a:r>
            <a:endParaRPr lang="cs-CZ" sz="2200" dirty="0">
              <a:solidFill>
                <a:schemeClr val="tx2"/>
              </a:solidFill>
            </a:endParaRPr>
          </a:p>
          <a:p>
            <a:pPr marL="57150" indent="0">
              <a:buNone/>
            </a:pPr>
            <a:r>
              <a:rPr lang="cs-CZ" sz="2000" dirty="0">
                <a:solidFill>
                  <a:schemeClr val="tx2"/>
                </a:solidFill>
              </a:rPr>
              <a:t>Prioritní osa 1 – Společné řízení rizik</a:t>
            </a:r>
          </a:p>
          <a:p>
            <a:pPr marL="57150" indent="0">
              <a:buNone/>
            </a:pPr>
            <a:endParaRPr lang="cs-CZ" sz="2000" b="1" dirty="0">
              <a:solidFill>
                <a:srgbClr val="FFC000"/>
              </a:solidFill>
            </a:endParaRPr>
          </a:p>
          <a:p>
            <a:pPr marL="57150" indent="0">
              <a:buNone/>
            </a:pPr>
            <a:r>
              <a:rPr lang="cs-CZ" sz="2000" b="1" dirty="0">
                <a:solidFill>
                  <a:srgbClr val="FFC000"/>
                </a:solidFill>
              </a:rPr>
              <a:t>Společné řízení specifických rizik v regionu Jeseník-</a:t>
            </a:r>
            <a:r>
              <a:rPr lang="cs-CZ" sz="2000" b="1" dirty="0" err="1">
                <a:solidFill>
                  <a:srgbClr val="FFC000"/>
                </a:solidFill>
              </a:rPr>
              <a:t>Nysa</a:t>
            </a:r>
            <a:endParaRPr lang="cs-CZ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800" dirty="0"/>
              <a:t>Příjemce: Hasičský záchranný sbor Olomouckého kraje </a:t>
            </a:r>
          </a:p>
          <a:p>
            <a:pPr marL="0" indent="0">
              <a:buNone/>
            </a:pPr>
            <a:r>
              <a:rPr lang="cs-CZ" sz="1800" dirty="0"/>
              <a:t> Příspěvek z ERDF: 987 773,95 EUR</a:t>
            </a:r>
          </a:p>
          <a:p>
            <a:pPr marL="57150" indent="0">
              <a:buNone/>
            </a:pPr>
            <a:endParaRPr lang="cs-CZ" sz="2000" b="1" dirty="0">
              <a:solidFill>
                <a:srgbClr val="FFC000"/>
              </a:solidFill>
            </a:endParaRPr>
          </a:p>
          <a:p>
            <a:pPr marL="57150" indent="0">
              <a:buNone/>
            </a:pPr>
            <a:r>
              <a:rPr lang="cs-CZ" sz="2000" b="1" dirty="0">
                <a:solidFill>
                  <a:srgbClr val="FFC000"/>
                </a:solidFill>
              </a:rPr>
              <a:t>Bezpečné pohraničí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800" dirty="0"/>
              <a:t>Příjemce: Hasičský záchranný sbor Olomouckého kraje</a:t>
            </a:r>
          </a:p>
          <a:p>
            <a:pPr marL="0" indent="0">
              <a:buNone/>
            </a:pPr>
            <a:r>
              <a:rPr lang="cs-CZ" sz="1800" dirty="0"/>
              <a:t> Příspěvek z ERDF: 6 745 841,09 EUR</a:t>
            </a: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7" name="Zástupný symbol pro obsah 6" descr="C:\Users\OK_MAL~1\AppData\Local\Temp\7zO4BA92BE0\titulka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193" y="1640318"/>
            <a:ext cx="2518607" cy="145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OK_MAL~1\AppData\Local\Temp\7zO04905CD0\20180809_09582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262" y="3199874"/>
            <a:ext cx="2518607" cy="132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J:\OdRR\ORR-zálohy disků Q pracovníků\Málková\PO1\Bezpečné pohraničí\Bezpecne pohranici\PO1_Bezpecne pohranici_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193" y="4600473"/>
            <a:ext cx="2518608" cy="1584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23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451" y="224839"/>
            <a:ext cx="9027622" cy="684000"/>
          </a:xfrm>
        </p:spPr>
        <p:txBody>
          <a:bodyPr>
            <a:noAutofit/>
          </a:bodyPr>
          <a:lstStyle/>
          <a:p>
            <a:pPr lvl="1" algn="l">
              <a:spcBef>
                <a:spcPts val="1000"/>
              </a:spcBef>
            </a:pPr>
            <a:r>
              <a:rPr lang="cs-CZ" sz="3200" b="1" dirty="0">
                <a:solidFill>
                  <a:srgbClr val="00549F"/>
                </a:solidFill>
              </a:rPr>
              <a:t/>
            </a:r>
            <a:br>
              <a:rPr lang="cs-CZ" sz="3200" b="1" dirty="0">
                <a:solidFill>
                  <a:srgbClr val="00549F"/>
                </a:solidFill>
              </a:rPr>
            </a:br>
            <a:r>
              <a:rPr lang="cs-CZ" sz="3200" b="1" dirty="0">
                <a:solidFill>
                  <a:srgbClr val="00549F"/>
                </a:solidFill>
              </a:rPr>
              <a:t>Projekty Olomouckého kraje realizované s polskými subjekty</a:t>
            </a:r>
            <a:r>
              <a:rPr lang="cs-CZ" sz="3200" b="1" dirty="0"/>
              <a:t/>
            </a:r>
            <a:br>
              <a:rPr lang="cs-CZ" sz="3200" b="1" dirty="0"/>
            </a:br>
            <a:endParaRPr lang="cs-CZ" sz="32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8" y="1197033"/>
            <a:ext cx="10806545" cy="4933767"/>
          </a:xfrm>
        </p:spPr>
        <p:txBody>
          <a:bodyPr>
            <a:normAutofit lnSpcReduction="10000"/>
          </a:bodyPr>
          <a:lstStyle/>
          <a:p>
            <a:pPr marL="57150" indent="0">
              <a:buNone/>
            </a:pPr>
            <a:r>
              <a:rPr lang="cs-CZ" sz="2200" b="1" dirty="0"/>
              <a:t>Ukázky dobré praxe z období </a:t>
            </a:r>
            <a:r>
              <a:rPr lang="cs-CZ" sz="2200" b="1" dirty="0" err="1"/>
              <a:t>Interreg</a:t>
            </a:r>
            <a:r>
              <a:rPr lang="cs-CZ" sz="2200" b="1" dirty="0"/>
              <a:t> V-A Česká republika – Polsko 2014-2020</a:t>
            </a:r>
            <a:endParaRPr lang="cs-CZ" sz="2200" dirty="0"/>
          </a:p>
          <a:p>
            <a:pPr marL="0" indent="0">
              <a:buNone/>
            </a:pPr>
            <a:r>
              <a:rPr lang="cs-CZ" sz="2000" dirty="0">
                <a:solidFill>
                  <a:schemeClr val="tx2"/>
                </a:solidFill>
              </a:rPr>
              <a:t>Prioritní osa 2 – Rozvoj potenciálu přírodních a kulturních zdrojů pro podporu zaměstnanosti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Zvýšení přeshraniční dostupnosti Písečná – </a:t>
            </a:r>
            <a:r>
              <a:rPr lang="cs-CZ" sz="2000" b="1" dirty="0" err="1">
                <a:solidFill>
                  <a:srgbClr val="FF0000"/>
                </a:solidFill>
              </a:rPr>
              <a:t>Nysa</a:t>
            </a: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1600" dirty="0"/>
              <a:t> Příjemce: Olomoucký kraj </a:t>
            </a:r>
          </a:p>
          <a:p>
            <a:pPr marL="0" indent="0">
              <a:buNone/>
            </a:pPr>
            <a:r>
              <a:rPr lang="cs-CZ" sz="1600" dirty="0"/>
              <a:t> Příspěvek z ERDF: 3 154 292,25 EUR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Česko-polská Hřebenovka – východní část</a:t>
            </a:r>
          </a:p>
          <a:p>
            <a:pPr marL="0" indent="0">
              <a:buNone/>
            </a:pPr>
            <a:r>
              <a:rPr lang="cs-CZ" sz="1600" dirty="0"/>
              <a:t> Příjemce: Olomoucký kraj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Příspěvek z ERDF: 2 959 053  EUR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dirty="0">
                <a:solidFill>
                  <a:srgbClr val="FF0000"/>
                </a:solidFill>
              </a:rPr>
              <a:t>Mobilní průvodce Opolským vojvodstvím a Olomouckým krajem</a:t>
            </a:r>
          </a:p>
          <a:p>
            <a:pPr marL="0" indent="0">
              <a:buNone/>
            </a:pPr>
            <a:r>
              <a:rPr lang="cs-CZ" sz="1600" dirty="0"/>
              <a:t> Příjemce: Jeseníky - SCR, Střední Morava - SCR, Olomoucký kraj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 Příspěvek z ERDF: 364 283,27  EUR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Kulturní a přírodní dědictví pro rozvoj polsko-českého pohraničí “Společné dědictví“</a:t>
            </a:r>
          </a:p>
          <a:p>
            <a:pPr marL="0" indent="0">
              <a:buNone/>
            </a:pPr>
            <a:r>
              <a:rPr lang="cs-CZ" sz="1600" dirty="0"/>
              <a:t> Příjemce: Jeseníky - SCR, Střední Morava – SCR</a:t>
            </a:r>
          </a:p>
          <a:p>
            <a:pPr marL="0" indent="0">
              <a:buNone/>
            </a:pPr>
            <a:r>
              <a:rPr lang="cs-CZ" sz="1600" dirty="0"/>
              <a:t> Příspěvek z ERDF: 1 884 548,11 EUR</a:t>
            </a: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8" name="Obrázek 7" descr="C:\Users\OK_HUS~1\AppData\Local\Temp\7zO85688063\Archiv KHK - Sněžné jám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463" y="1994636"/>
            <a:ext cx="2503429" cy="140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J:\OdRR\ORR-zálohy disků Q pracovníků\Málková\PO2\Kulturní a přírodní dědictví\Atla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463" y="3553097"/>
            <a:ext cx="2503429" cy="1401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60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451" y="224839"/>
            <a:ext cx="9027622" cy="684000"/>
          </a:xfrm>
        </p:spPr>
        <p:txBody>
          <a:bodyPr>
            <a:noAutofit/>
          </a:bodyPr>
          <a:lstStyle/>
          <a:p>
            <a:pPr marL="0" lvl="1" indent="0" algn="l">
              <a:spcBef>
                <a:spcPts val="1000"/>
              </a:spcBef>
              <a:buNone/>
            </a:pPr>
            <a:r>
              <a:rPr lang="cs-CZ" sz="3200" b="1" dirty="0">
                <a:solidFill>
                  <a:srgbClr val="00549F"/>
                </a:solidFill>
              </a:rPr>
              <a:t>Projekty Olomouckého kraje realizované s polskými subjekty</a:t>
            </a:r>
            <a:endParaRPr lang="cs-CZ" sz="32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4933767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cs-CZ" sz="2200" b="1" dirty="0"/>
              <a:t>Ukázky dobré praxe z období </a:t>
            </a:r>
            <a:r>
              <a:rPr lang="cs-CZ" sz="2200" b="1" dirty="0" err="1"/>
              <a:t>Interreg</a:t>
            </a:r>
            <a:r>
              <a:rPr lang="cs-CZ" sz="2200" b="1" dirty="0"/>
              <a:t> V-A Česká republika – Polsko 2014-2020</a:t>
            </a:r>
            <a:endParaRPr lang="cs-CZ" sz="2200" dirty="0"/>
          </a:p>
          <a:p>
            <a:pPr marL="57150" indent="0">
              <a:buNone/>
            </a:pPr>
            <a:r>
              <a:rPr lang="cs-CZ" sz="2000" dirty="0">
                <a:solidFill>
                  <a:schemeClr val="tx2"/>
                </a:solidFill>
              </a:rPr>
              <a:t>Prioritní osa 3 – Vzdělání a kvalifikace</a:t>
            </a:r>
          </a:p>
          <a:p>
            <a:pPr marL="57150" indent="0">
              <a:buNone/>
            </a:pPr>
            <a:r>
              <a:rPr lang="cs-CZ" sz="2000" b="1" dirty="0">
                <a:solidFill>
                  <a:srgbClr val="00B050"/>
                </a:solidFill>
              </a:rPr>
              <a:t>Zvyšování jazykové kompetence budoucích absolventů na přeshraničním trhu práce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1800" dirty="0"/>
              <a:t>Příjemce: Univerzita Palackého v Olomouci </a:t>
            </a:r>
          </a:p>
          <a:p>
            <a:pPr marL="0" indent="0">
              <a:buNone/>
            </a:pPr>
            <a:r>
              <a:rPr lang="cs-CZ" sz="1800" dirty="0"/>
              <a:t> Příspěvek z ERDF: 572 426,63 EUR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0B050"/>
                </a:solidFill>
              </a:rPr>
              <a:t>Společnou přípravou na česko-polský trh práce</a:t>
            </a:r>
          </a:p>
          <a:p>
            <a:pPr marL="0" indent="0">
              <a:buNone/>
            </a:pPr>
            <a:r>
              <a:rPr lang="cs-CZ" sz="1800" dirty="0"/>
              <a:t> Příjemce: Hotelová škola </a:t>
            </a:r>
            <a:r>
              <a:rPr lang="cs-CZ" sz="1800" dirty="0" err="1"/>
              <a:t>Vincenze</a:t>
            </a:r>
            <a:r>
              <a:rPr lang="cs-CZ" sz="1800" dirty="0"/>
              <a:t> </a:t>
            </a:r>
            <a:r>
              <a:rPr lang="cs-CZ" sz="1800" dirty="0" err="1"/>
              <a:t>Priessnitze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a Obchodní akademie Jeseník</a:t>
            </a:r>
          </a:p>
          <a:p>
            <a:pPr marL="0" indent="0">
              <a:buNone/>
            </a:pPr>
            <a:r>
              <a:rPr lang="cs-CZ" sz="1800" dirty="0"/>
              <a:t> Příspěvek z ERDF: 452 457,89 EUR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0B050"/>
                </a:solidFill>
              </a:rPr>
              <a:t>Inovace vzdělávání pro posílení uplatnitelnosti absolventů v ekoturistice</a:t>
            </a:r>
          </a:p>
          <a:p>
            <a:pPr marL="0" indent="0">
              <a:buNone/>
            </a:pPr>
            <a:r>
              <a:rPr lang="cs-CZ" sz="1800" dirty="0"/>
              <a:t> Příjemce: Univerzita Palackého v Olomouci </a:t>
            </a:r>
          </a:p>
          <a:p>
            <a:pPr marL="0" indent="0">
              <a:buNone/>
            </a:pPr>
            <a:r>
              <a:rPr lang="cs-CZ" sz="1800" dirty="0"/>
              <a:t> Příspěvek z ERDF: 546 835,52 EUR</a:t>
            </a: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57150" indent="0">
              <a:buNone/>
            </a:pPr>
            <a:endParaRPr lang="cs-CZ" sz="2000" b="1" dirty="0">
              <a:solidFill>
                <a:srgbClr val="00B050"/>
              </a:solidFill>
            </a:endParaRPr>
          </a:p>
          <a:p>
            <a:pPr marL="5715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2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7" name="Obrázek 6" descr="C:\Users\OK_MAL~1\AppData\Local\Temp\7zOC28ED9E3\20211011_111710-828x1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76" y="3821097"/>
            <a:ext cx="1849396" cy="208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J:\OdRR\ORR-zálohy disků Q pracovníků\Málková\PO3\Inovace v ekoturistice\2020_33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82" y="2497439"/>
            <a:ext cx="2438900" cy="1664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2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451" y="224839"/>
            <a:ext cx="9027622" cy="684000"/>
          </a:xfrm>
        </p:spPr>
        <p:txBody>
          <a:bodyPr>
            <a:noAutofit/>
          </a:bodyPr>
          <a:lstStyle/>
          <a:p>
            <a:pPr marL="0" lvl="1" indent="0" algn="l">
              <a:spcBef>
                <a:spcPts val="1000"/>
              </a:spcBef>
              <a:buNone/>
            </a:pPr>
            <a:r>
              <a:rPr lang="cs-CZ" sz="3200" b="1" dirty="0">
                <a:solidFill>
                  <a:srgbClr val="00549F"/>
                </a:solidFill>
              </a:rPr>
              <a:t>Projekty Olomouckého kraje realizované s polskými subjekty</a:t>
            </a:r>
            <a:endParaRPr lang="cs-CZ" sz="3200" b="1" dirty="0">
              <a:solidFill>
                <a:srgbClr val="00549F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7527" y="1197033"/>
            <a:ext cx="10806545" cy="4933767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cs-CZ" sz="2200" b="1" dirty="0"/>
              <a:t>Ukázky dobré praxe z období </a:t>
            </a:r>
            <a:r>
              <a:rPr lang="cs-CZ" sz="2200" b="1" dirty="0" err="1"/>
              <a:t>Interreg</a:t>
            </a:r>
            <a:r>
              <a:rPr lang="cs-CZ" sz="2200" b="1" dirty="0"/>
              <a:t> V-A Česká republika – Polsko 2014-2020</a:t>
            </a:r>
            <a:endParaRPr lang="cs-CZ" sz="2200" dirty="0"/>
          </a:p>
          <a:p>
            <a:pPr marL="57150" indent="0">
              <a:buNone/>
            </a:pPr>
            <a:r>
              <a:rPr lang="cs-CZ" sz="2000" dirty="0">
                <a:solidFill>
                  <a:schemeClr val="tx2"/>
                </a:solidFill>
              </a:rPr>
              <a:t>Prioritní osa 4 – Spolupráce institucí a komunit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6BB7EB"/>
                </a:solidFill>
              </a:rPr>
              <a:t>Centrum společných aktivit – kooperační síť samospráv a NNO partnerských měst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800" dirty="0"/>
              <a:t>Příjemce: Město Jeseník </a:t>
            </a:r>
          </a:p>
          <a:p>
            <a:pPr marL="0" indent="0">
              <a:buNone/>
            </a:pPr>
            <a:r>
              <a:rPr lang="cs-CZ" sz="1800" dirty="0"/>
              <a:t> Příspěvek z ERDF: 655 560,22 EUR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6BB7EB"/>
                </a:solidFill>
              </a:rPr>
              <a:t>Judo spojuje pohraničí</a:t>
            </a:r>
          </a:p>
          <a:p>
            <a:pPr marL="0" indent="0">
              <a:buNone/>
            </a:pPr>
            <a:r>
              <a:rPr lang="cs-CZ" sz="1800" dirty="0"/>
              <a:t> Příjemce: Judo Železo Hranice, </a:t>
            </a:r>
            <a:r>
              <a:rPr lang="cs-CZ" sz="1800" dirty="0" err="1"/>
              <a:t>z.s</a:t>
            </a:r>
            <a:r>
              <a:rPr lang="cs-CZ" sz="1800" dirty="0"/>
              <a:t>.</a:t>
            </a:r>
          </a:p>
          <a:p>
            <a:pPr marL="0" indent="0">
              <a:buNone/>
            </a:pPr>
            <a:r>
              <a:rPr lang="cs-CZ" sz="1800" dirty="0"/>
              <a:t> Příspěvek z ERDF: 225 536 EUR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6BB7EB"/>
                </a:solidFill>
              </a:rPr>
              <a:t>Jak zachraňujete u Vás?</a:t>
            </a:r>
          </a:p>
          <a:p>
            <a:pPr marL="0" indent="0">
              <a:buNone/>
            </a:pPr>
            <a:r>
              <a:rPr lang="cs-CZ" sz="1800" dirty="0"/>
              <a:t> Příjemce: Zdravotnická záchranná služba Olomouckého kraje</a:t>
            </a:r>
          </a:p>
          <a:p>
            <a:pPr marL="0" indent="0">
              <a:buNone/>
            </a:pPr>
            <a:r>
              <a:rPr lang="cs-CZ" sz="1800" dirty="0"/>
              <a:t> Příspěvek z ERDF: 330 756,27 EUR</a:t>
            </a:r>
          </a:p>
          <a:p>
            <a:pPr marL="57150" indent="0">
              <a:buNone/>
            </a:pPr>
            <a:endParaRPr lang="cs-CZ" sz="2000" b="1" dirty="0">
              <a:solidFill>
                <a:srgbClr val="00B050"/>
              </a:solidFill>
            </a:endParaRPr>
          </a:p>
          <a:p>
            <a:pPr marL="5715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cs-CZ" sz="2200" dirty="0">
              <a:solidFill>
                <a:srgbClr val="CC2D3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" name="Obrázek 4" descr="C:\Users\OK_MAL~1\AppData\Local\Temp\7zO8A0BDCE1\knihovna_odd.pro dět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545583"/>
            <a:ext cx="2785703" cy="184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17" y="2542919"/>
            <a:ext cx="2468879" cy="1851660"/>
          </a:xfrm>
          <a:prstGeom prst="rect">
            <a:avLst/>
          </a:prstGeom>
        </p:spPr>
      </p:pic>
      <p:pic>
        <p:nvPicPr>
          <p:cNvPr id="9" name="Obrázek 8" descr="J:\OdRR\ORR-zálohy disků Q pracovníků\Málková\PO4\Jak zachraňujete u Vás\ZZS 2.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03" y="4563035"/>
            <a:ext cx="2785703" cy="1623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7435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lomoucký kraj">
      <a:dk1>
        <a:srgbClr val="000000"/>
      </a:dk1>
      <a:lt1>
        <a:srgbClr val="FFFFFF"/>
      </a:lt1>
      <a:dk2>
        <a:srgbClr val="02539F"/>
      </a:dk2>
      <a:lt2>
        <a:srgbClr val="E7E6E6"/>
      </a:lt2>
      <a:accent1>
        <a:srgbClr val="02539F"/>
      </a:accent1>
      <a:accent2>
        <a:srgbClr val="58894C"/>
      </a:accent2>
      <a:accent3>
        <a:srgbClr val="C4262D"/>
      </a:accent3>
      <a:accent4>
        <a:srgbClr val="9FBF5B"/>
      </a:accent4>
      <a:accent5>
        <a:srgbClr val="6AB6EA"/>
      </a:accent5>
      <a:accent6>
        <a:srgbClr val="E9BB4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3175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lIns="38100" tIns="38100" rIns="38100" bIns="38100"/>
      <a:lstStyle>
        <a:defPPr algn="l">
          <a:lnSpc>
            <a:spcPct val="150000"/>
          </a:lnSpc>
          <a:defRPr sz="1400" dirty="0">
            <a:solidFill>
              <a:schemeClr val="tx2"/>
            </a:solidFill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 OK.potx" id="{6F3F9BF8-1F67-4B46-B308-B76B3766940E}" vid="{C58A957F-67F5-6440-9449-FF9D378E82F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OK</Template>
  <TotalTime>2335</TotalTime>
  <Words>1392</Words>
  <Application>Microsoft Office PowerPoint</Application>
  <PresentationFormat>Širokoúhlá obrazovka</PresentationFormat>
  <Paragraphs>176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Inter</vt:lpstr>
      <vt:lpstr>Motiv Office</vt:lpstr>
      <vt:lpstr>Seminář pro žadatele programu Interreg Česko-Polsko 2021-2027</vt:lpstr>
      <vt:lpstr> Krajské kontaktní místo v Olomouckém kraji </vt:lpstr>
      <vt:lpstr> Krajské kontaktní místo v Olomouckém kraji </vt:lpstr>
      <vt:lpstr> Krajské kontaktní místo na Olomouckém kraji </vt:lpstr>
      <vt:lpstr>Příklady dobré praxe</vt:lpstr>
      <vt:lpstr> Projekty Olomouckého kraje realizované s polskými subjekty </vt:lpstr>
      <vt:lpstr> Projekty Olomouckého kraje realizované s polskými subjekty </vt:lpstr>
      <vt:lpstr>Projekty Olomouckého kraje realizované s polskými subjekty</vt:lpstr>
      <vt:lpstr>Projekty Olomouckého kraje realizované s polskými subjekty</vt:lpstr>
      <vt:lpstr>Prezentace aplikace PowerPoint</vt:lpstr>
    </vt:vector>
  </TitlesOfParts>
  <Company>VDI0101W10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Niče Luděk</dc:creator>
  <cp:lastModifiedBy>Málková Edita</cp:lastModifiedBy>
  <cp:revision>231</cp:revision>
  <dcterms:created xsi:type="dcterms:W3CDTF">2022-03-10T07:10:19Z</dcterms:created>
  <dcterms:modified xsi:type="dcterms:W3CDTF">2023-11-06T16:25:03Z</dcterms:modified>
</cp:coreProperties>
</file>