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84" r:id="rId2"/>
  </p:sldMasterIdLst>
  <p:notesMasterIdLst>
    <p:notesMasterId r:id="rId11"/>
  </p:notesMasterIdLst>
  <p:handoutMasterIdLst>
    <p:handoutMasterId r:id="rId12"/>
  </p:handoutMasterIdLst>
  <p:sldIdLst>
    <p:sldId id="463" r:id="rId3"/>
    <p:sldId id="443" r:id="rId4"/>
    <p:sldId id="459" r:id="rId5"/>
    <p:sldId id="461" r:id="rId6"/>
    <p:sldId id="464" r:id="rId7"/>
    <p:sldId id="465" r:id="rId8"/>
    <p:sldId id="440" r:id="rId9"/>
    <p:sldId id="298" r:id="rId10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94"/>
    <a:srgbClr val="77BBEA"/>
    <a:srgbClr val="C2E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8107" autoAdjust="0"/>
  </p:normalViewPr>
  <p:slideViewPr>
    <p:cSldViewPr>
      <p:cViewPr varScale="1">
        <p:scale>
          <a:sx n="68" d="100"/>
          <a:sy n="68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2FE93-7F7A-4406-85BA-C661D29C4DF8}" type="datetimeFigureOut">
              <a:rPr lang="cs-CZ" smtClean="0"/>
              <a:t>07.06.2022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427"/>
            <a:ext cx="2946400" cy="4972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0340B-D48D-4190-BBAB-448415C8D0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021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866ECE-C9A1-4453-9B0A-68EC2033AAE2}" type="datetimeFigureOut">
              <a:rPr lang="cs-CZ"/>
              <a:pPr>
                <a:defRPr/>
              </a:pPr>
              <a:t>07.06.2022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714"/>
            <a:ext cx="5438775" cy="4466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7828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4316DF5-D416-4D45-B1B7-60B66AE6EF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96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123318-BF99-4B10-B86F-CE11C7C89D5D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897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Výroční akce – v roce 2021 jsme organizovali Výroční akci programu ve Zlatách Horách ve skanzenu</a:t>
            </a:r>
            <a:r>
              <a:rPr lang="cs-CZ" altLang="cs-CZ" baseline="0" dirty="0" smtClean="0"/>
              <a:t> pro širokou veřejnost, součástí byl kulturní program, ve spolupráci s CRR</a:t>
            </a:r>
          </a:p>
          <a:p>
            <a:r>
              <a:rPr lang="cs-CZ" altLang="cs-CZ" baseline="0" dirty="0" smtClean="0"/>
              <a:t>Ve větší míře využíváme krajský web, sociální sítě, měsíčník kraje, který je distribuován do všech domácností v kraji zdarma, v nákladu 291 300 kusů. A pro zajištění opakované publicity a většího zacílení využíváme možnosti inzertních tiskovin nebo regionální televize. Samozřejmostí je zveřejnění informací na Portálu příspěvkových organizací kraje.</a:t>
            </a:r>
          </a:p>
          <a:p>
            <a:r>
              <a:rPr lang="cs-CZ" altLang="cs-CZ" baseline="0" dirty="0" smtClean="0"/>
              <a:t>Jsme k dispozici pro individuální konzultace. Ať už telefonicky, mailem nebo osobně se na nás můžete obrátit. Pomůžeme Vám najít projektového partnera, hlavně ve spolupráci s kontaktním místem Opolského vojvodství, který je naším přirozeným partnerem, ale také v Dolnoslezském nebo Slezském vojvodství</a:t>
            </a:r>
            <a:endParaRPr lang="cs-CZ" alt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5A102C-EA8E-4FBA-B82E-53E07F39AA42}" type="slidenum">
              <a:rPr lang="cs-CZ" smtClean="0"/>
              <a:pPr>
                <a:defRPr/>
              </a:pPr>
              <a:t>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645728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Příklady projektů</a:t>
            </a:r>
            <a:r>
              <a:rPr lang="cs-CZ" altLang="cs-CZ" baseline="0" dirty="0" smtClean="0"/>
              <a:t> z území kraje, které byly nebo jsou realizovány přímo Olomouckým krajem, jeho organizacemi, nebo které měly velký dopad na území kraje.</a:t>
            </a:r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Bezpečné</a:t>
            </a:r>
            <a:r>
              <a:rPr lang="cs-CZ" altLang="cs-CZ" baseline="0" dirty="0" smtClean="0"/>
              <a:t> pohraničí - pro všechny hasičské záchranářské služby a subjekty působící v pohraničí, zvýšení úrovně spolupráce a posílení celého systému bezpečnosti v pohraničí. Výměna zkušeností, společná cvičení, stáže.</a:t>
            </a:r>
          </a:p>
          <a:p>
            <a:r>
              <a:rPr lang="cs-CZ" altLang="cs-CZ" dirty="0" smtClean="0"/>
              <a:t>Společné řízení specifických</a:t>
            </a:r>
            <a:r>
              <a:rPr lang="cs-CZ" altLang="cs-CZ" baseline="0" dirty="0" smtClean="0"/>
              <a:t> rizik v regionu Jeseník – </a:t>
            </a:r>
            <a:r>
              <a:rPr lang="cs-CZ" altLang="cs-CZ" baseline="0" dirty="0" err="1" smtClean="0"/>
              <a:t>Nysa</a:t>
            </a:r>
            <a:r>
              <a:rPr lang="cs-CZ" altLang="cs-CZ" baseline="0" dirty="0" smtClean="0"/>
              <a:t> – partneři Gmina </a:t>
            </a:r>
            <a:r>
              <a:rPr lang="cs-CZ" altLang="cs-CZ" baseline="0" dirty="0" err="1" smtClean="0"/>
              <a:t>Glucholazy</a:t>
            </a:r>
            <a:r>
              <a:rPr lang="cs-CZ" altLang="cs-CZ" baseline="0" dirty="0" smtClean="0"/>
              <a:t>, Gmina </a:t>
            </a:r>
            <a:r>
              <a:rPr lang="cs-CZ" altLang="cs-CZ" baseline="0" dirty="0" err="1" smtClean="0"/>
              <a:t>Nysa</a:t>
            </a:r>
            <a:r>
              <a:rPr lang="cs-CZ" altLang="cs-CZ" baseline="0" dirty="0" smtClean="0"/>
              <a:t>, Město Jeseník, přeshraniční připravenosti záchranných složek a orgánů krizového řízení pro řešení mimořádných událostí a krizových situací, společná multikriteriální analýza specifických rizik v regionu. Rovněž společná cvičení.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rgbClr val="003994"/>
                </a:solidFill>
              </a:rPr>
              <a:t>Zvýšení</a:t>
            </a:r>
            <a:r>
              <a:rPr lang="cs-CZ" sz="1200" baseline="0" dirty="0" smtClean="0">
                <a:solidFill>
                  <a:srgbClr val="003994"/>
                </a:solidFill>
              </a:rPr>
              <a:t> přeshraniční dostupnosti Písečná – </a:t>
            </a:r>
            <a:r>
              <a:rPr lang="cs-CZ" sz="1200" baseline="0" dirty="0" err="1" smtClean="0">
                <a:solidFill>
                  <a:srgbClr val="003994"/>
                </a:solidFill>
              </a:rPr>
              <a:t>Nysa</a:t>
            </a:r>
            <a:r>
              <a:rPr lang="cs-CZ" sz="1200" baseline="0" dirty="0" smtClean="0">
                <a:solidFill>
                  <a:srgbClr val="003994"/>
                </a:solidFill>
              </a:rPr>
              <a:t> – partner </a:t>
            </a:r>
            <a:r>
              <a:rPr lang="cs-CZ" sz="1200" baseline="0" dirty="0" err="1" smtClean="0">
                <a:solidFill>
                  <a:srgbClr val="003994"/>
                </a:solidFill>
              </a:rPr>
              <a:t>Powiat</a:t>
            </a:r>
            <a:r>
              <a:rPr lang="cs-CZ" sz="1200" baseline="0" dirty="0" smtClean="0">
                <a:solidFill>
                  <a:srgbClr val="003994"/>
                </a:solidFill>
              </a:rPr>
              <a:t> </a:t>
            </a:r>
            <a:r>
              <a:rPr lang="cs-CZ" sz="1200" baseline="0" dirty="0" err="1" smtClean="0">
                <a:solidFill>
                  <a:srgbClr val="003994"/>
                </a:solidFill>
              </a:rPr>
              <a:t>Nyski</a:t>
            </a:r>
            <a:r>
              <a:rPr lang="cs-CZ" sz="1200" baseline="0" dirty="0" smtClean="0">
                <a:solidFill>
                  <a:srgbClr val="003994"/>
                </a:solidFill>
              </a:rPr>
              <a:t>, rekonstrukce silnic od obce Písečná přes Supíkovice po obec Velké Kunětice na straně české a okresních silnic od města </a:t>
            </a:r>
            <a:r>
              <a:rPr lang="cs-CZ" sz="1200" baseline="0" dirty="0" err="1" smtClean="0">
                <a:solidFill>
                  <a:srgbClr val="003994"/>
                </a:solidFill>
              </a:rPr>
              <a:t>Nysa</a:t>
            </a:r>
            <a:r>
              <a:rPr lang="cs-CZ" sz="1200" baseline="0" dirty="0" smtClean="0">
                <a:solidFill>
                  <a:srgbClr val="003994"/>
                </a:solidFill>
              </a:rPr>
              <a:t> přes obce </a:t>
            </a:r>
            <a:r>
              <a:rPr lang="cs-CZ" sz="1200" baseline="0" dirty="0" err="1" smtClean="0">
                <a:solidFill>
                  <a:srgbClr val="003994"/>
                </a:solidFill>
              </a:rPr>
              <a:t>Biala</a:t>
            </a:r>
            <a:r>
              <a:rPr lang="cs-CZ" sz="1200" baseline="0" dirty="0" smtClean="0">
                <a:solidFill>
                  <a:srgbClr val="003994"/>
                </a:solidFill>
              </a:rPr>
              <a:t> </a:t>
            </a:r>
            <a:r>
              <a:rPr lang="cs-CZ" sz="1200" baseline="0" dirty="0" err="1" smtClean="0">
                <a:solidFill>
                  <a:srgbClr val="003994"/>
                </a:solidFill>
              </a:rPr>
              <a:t>Nyska</a:t>
            </a:r>
            <a:r>
              <a:rPr lang="cs-CZ" sz="1200" baseline="0" dirty="0" smtClean="0">
                <a:solidFill>
                  <a:srgbClr val="003994"/>
                </a:solidFill>
              </a:rPr>
              <a:t>, </a:t>
            </a:r>
            <a:r>
              <a:rPr lang="cs-CZ" sz="1200" baseline="0" dirty="0" err="1" smtClean="0">
                <a:solidFill>
                  <a:srgbClr val="003994"/>
                </a:solidFill>
              </a:rPr>
              <a:t>Koperniki</a:t>
            </a:r>
            <a:r>
              <a:rPr lang="cs-CZ" sz="1200" baseline="0" dirty="0" smtClean="0">
                <a:solidFill>
                  <a:srgbClr val="003994"/>
                </a:solidFill>
              </a:rPr>
              <a:t> a </a:t>
            </a:r>
            <a:r>
              <a:rPr lang="cs-CZ" sz="1200" baseline="0" dirty="0" err="1" smtClean="0">
                <a:solidFill>
                  <a:srgbClr val="003994"/>
                </a:solidFill>
              </a:rPr>
              <a:t>Kijów</a:t>
            </a:r>
            <a:r>
              <a:rPr lang="cs-CZ" sz="1200" baseline="0" dirty="0" smtClean="0">
                <a:solidFill>
                  <a:srgbClr val="003994"/>
                </a:solidFill>
              </a:rPr>
              <a:t> do obce </a:t>
            </a:r>
            <a:r>
              <a:rPr lang="cs-CZ" sz="1200" baseline="0" dirty="0" err="1" smtClean="0">
                <a:solidFill>
                  <a:srgbClr val="003994"/>
                </a:solidFill>
              </a:rPr>
              <a:t>Sławniowice</a:t>
            </a:r>
            <a:r>
              <a:rPr lang="cs-CZ" sz="1200" baseline="0" dirty="0" smtClean="0">
                <a:solidFill>
                  <a:srgbClr val="003994"/>
                </a:solidFill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rgbClr val="003994"/>
                </a:solidFill>
              </a:rPr>
              <a:t>Přeshraniční</a:t>
            </a:r>
            <a:r>
              <a:rPr lang="cs-CZ" sz="1200" baseline="0" dirty="0" smtClean="0">
                <a:solidFill>
                  <a:srgbClr val="003994"/>
                </a:solidFill>
              </a:rPr>
              <a:t> dostupnost Hanušovice -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Stronie</a:t>
            </a:r>
            <a:r>
              <a:rPr lang="cs-CZ" altLang="cs-CZ" sz="1200" dirty="0" smtClean="0">
                <a:solidFill>
                  <a:srgbClr val="003994"/>
                </a:solidFill>
              </a:rPr>
              <a:t>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Śląskie</a:t>
            </a:r>
            <a:r>
              <a:rPr lang="cs-CZ" altLang="cs-CZ" sz="1200" dirty="0" smtClean="0">
                <a:solidFill>
                  <a:srgbClr val="003994"/>
                </a:solidFill>
              </a:rPr>
              <a:t> – partner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Powiat</a:t>
            </a:r>
            <a:r>
              <a:rPr lang="cs-CZ" altLang="cs-CZ" sz="1200" dirty="0" smtClean="0">
                <a:solidFill>
                  <a:srgbClr val="003994"/>
                </a:solidFill>
              </a:rPr>
              <a:t>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Kłodzki</a:t>
            </a:r>
            <a:r>
              <a:rPr lang="cs-CZ" altLang="cs-CZ" sz="1200" dirty="0" smtClean="0">
                <a:solidFill>
                  <a:srgbClr val="003994"/>
                </a:solidFill>
              </a:rPr>
              <a:t>, rekonstrukce silnic II/446 od Hanušovic až po křižovatku se silnicí III/44649 na straně české a okresní silnice č.3230D od obce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Stronie</a:t>
            </a:r>
            <a:r>
              <a:rPr lang="cs-CZ" altLang="cs-CZ" sz="1200" dirty="0" smtClean="0">
                <a:solidFill>
                  <a:srgbClr val="003994"/>
                </a:solidFill>
              </a:rPr>
              <a:t>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Ślaskie</a:t>
            </a:r>
            <a:r>
              <a:rPr lang="cs-CZ" altLang="cs-CZ" sz="1200" dirty="0" smtClean="0">
                <a:solidFill>
                  <a:srgbClr val="003994"/>
                </a:solidFill>
              </a:rPr>
              <a:t> přes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Bolesławów</a:t>
            </a:r>
            <a:r>
              <a:rPr lang="cs-CZ" altLang="cs-CZ" sz="1200" dirty="0" smtClean="0">
                <a:solidFill>
                  <a:srgbClr val="003994"/>
                </a:solidFill>
              </a:rPr>
              <a:t> -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Nowa</a:t>
            </a:r>
            <a:r>
              <a:rPr lang="cs-CZ" altLang="cs-CZ" sz="1200" dirty="0" smtClean="0">
                <a:solidFill>
                  <a:srgbClr val="003994"/>
                </a:solidFill>
              </a:rPr>
              <a:t>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Morawa</a:t>
            </a:r>
            <a:r>
              <a:rPr lang="cs-CZ" altLang="cs-CZ" sz="1200" dirty="0" smtClean="0">
                <a:solidFill>
                  <a:srgbClr val="003994"/>
                </a:solidFill>
              </a:rPr>
              <a:t> ke státní hranici na straně polské.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>
                <a:solidFill>
                  <a:srgbClr val="003994"/>
                </a:solidFill>
              </a:rPr>
              <a:t>Kulturní a přírodní dědictví pro rozvoj polsko-českého pohraničí “Společné dědictví“ - Vypracována společná vizualizace projektu; vytvoření www stránek; ON-LINE TV; propagační materiály, mobilní aplikace, vytvoření společných tematických značkových Stezek kulturní a přírodovědné turistiky, budování</a:t>
            </a:r>
            <a:r>
              <a:rPr lang="cs-CZ" altLang="cs-CZ" sz="1200" baseline="0" dirty="0" smtClean="0">
                <a:solidFill>
                  <a:srgbClr val="003994"/>
                </a:solidFill>
              </a:rPr>
              <a:t> sítě spolupráce</a:t>
            </a:r>
            <a:r>
              <a:rPr lang="cs-CZ" altLang="cs-CZ" sz="1200" dirty="0" smtClean="0">
                <a:solidFill>
                  <a:srgbClr val="003994"/>
                </a:solidFill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>
                <a:solidFill>
                  <a:srgbClr val="003994"/>
                </a:solidFill>
              </a:rPr>
              <a:t>Mobilní průvodce Opolským vojvodstvím a Olomouckým krajem (E-turista) -  informační a propagační aktivity zaměřené na přírodní, historické a kulturní zdroje obou regionů, k čemuž budou využity především moderní mobilní technologie – aplikace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>
                <a:solidFill>
                  <a:srgbClr val="003994"/>
                </a:solidFill>
              </a:rPr>
              <a:t>Česko-polská Hřebenovka - východní část - proznačení turistické hřebenové trasy, která jednak vychází z historických souvislostí a je zároveň doplněna o propojky ke stávajícím a nově vzniklým atraktivitám na trase. Hřebenová trasa z velké části kopíruje hranici a v několika místech volně přechází do druhého státu, což zajišťuje vysoké přeshraniční efekty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>
              <a:solidFill>
                <a:srgbClr val="003994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>
              <a:solidFill>
                <a:srgbClr val="003994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>
              <a:solidFill>
                <a:srgbClr val="003994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>
              <a:solidFill>
                <a:srgbClr val="003994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baseline="0" dirty="0" smtClean="0">
              <a:solidFill>
                <a:srgbClr val="003994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sz="1200" dirty="0" smtClean="0">
              <a:solidFill>
                <a:srgbClr val="003994"/>
              </a:solidFill>
            </a:endParaRPr>
          </a:p>
          <a:p>
            <a:endParaRPr lang="cs-CZ" alt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5A102C-EA8E-4FBA-B82E-53E07F39AA42}" type="slidenum">
              <a:rPr lang="cs-CZ" smtClean="0"/>
              <a:pPr>
                <a:defRPr/>
              </a:pPr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57723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err="1" smtClean="0">
                <a:solidFill>
                  <a:srgbClr val="003994"/>
                </a:solidFill>
              </a:rPr>
              <a:t>Drugstop</a:t>
            </a:r>
            <a:r>
              <a:rPr lang="cs-CZ" altLang="cs-CZ" sz="1200" dirty="0" smtClean="0">
                <a:solidFill>
                  <a:srgbClr val="003994"/>
                </a:solidFill>
              </a:rPr>
              <a:t> - přeshraniční spolupráce policejních jednotek v oblasti boje s drogovou kriminalitou - zvyšování povědomí místní veřejnosti, společná prevence a zvýšení efektivity objasňování (školením a moderním vybavením), posílení spolupráce mezi institucemi a veřejností v oblasti prevence drogové</a:t>
            </a:r>
            <a:r>
              <a:rPr lang="cs-CZ" altLang="cs-CZ" sz="1200" baseline="0" dirty="0" smtClean="0">
                <a:solidFill>
                  <a:srgbClr val="003994"/>
                </a:solidFill>
              </a:rPr>
              <a:t> kriminality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rgbClr val="003994"/>
                </a:solidFill>
              </a:rPr>
              <a:t>Jak zachraňujete u vás? – zapojení</a:t>
            </a:r>
            <a:r>
              <a:rPr lang="cs-CZ" sz="1200" baseline="0" dirty="0" smtClean="0">
                <a:solidFill>
                  <a:srgbClr val="003994"/>
                </a:solidFill>
              </a:rPr>
              <a:t> zdravotních záchranných složek v pohraničí,</a:t>
            </a:r>
            <a:r>
              <a:rPr lang="cs-CZ" sz="1200" dirty="0" smtClean="0">
                <a:solidFill>
                  <a:srgbClr val="003994"/>
                </a:solidFill>
              </a:rPr>
              <a:t> výměnné stáže zdravotnického personálu, společná cvičení složek zdravotnické záchranné služby, školení zdravotníků záchranné služby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>
                <a:solidFill>
                  <a:srgbClr val="003994"/>
                </a:solidFill>
              </a:rPr>
              <a:t>Zefektivnění česko-polské spolupráce v boji proti </a:t>
            </a:r>
            <a:r>
              <a:rPr lang="cs-CZ" altLang="cs-CZ" sz="1200" dirty="0" err="1" smtClean="0">
                <a:solidFill>
                  <a:srgbClr val="003994"/>
                </a:solidFill>
              </a:rPr>
              <a:t>kyberkriminalitě</a:t>
            </a:r>
            <a:r>
              <a:rPr lang="cs-CZ" altLang="cs-CZ" sz="1200" dirty="0" smtClean="0">
                <a:solidFill>
                  <a:srgbClr val="003994"/>
                </a:solidFill>
              </a:rPr>
              <a:t> – Krajská</a:t>
            </a:r>
            <a:r>
              <a:rPr lang="cs-CZ" altLang="cs-CZ" sz="1200" baseline="0" dirty="0" smtClean="0">
                <a:solidFill>
                  <a:srgbClr val="003994"/>
                </a:solidFill>
              </a:rPr>
              <a:t> ředitelství policie na pohraničí + UPOL, cílem byla </a:t>
            </a:r>
            <a:r>
              <a:rPr lang="cs-CZ" altLang="cs-CZ" sz="1200" dirty="0" smtClean="0">
                <a:solidFill>
                  <a:srgbClr val="003994"/>
                </a:solidFill>
              </a:rPr>
              <a:t>společná síť pro rychlé předávání dat a informací mezi všemi partnery přes hranice od lokální až po krajskou úroveň. Nástrojem pro vytvoření společné sítě byla</a:t>
            </a:r>
            <a:r>
              <a:rPr lang="cs-CZ" altLang="cs-CZ" sz="1200" baseline="0" dirty="0" smtClean="0">
                <a:solidFill>
                  <a:srgbClr val="003994"/>
                </a:solidFill>
              </a:rPr>
              <a:t> osobní setkání</a:t>
            </a:r>
            <a:r>
              <a:rPr lang="cs-CZ" altLang="cs-CZ" sz="1200" dirty="0" smtClean="0">
                <a:solidFill>
                  <a:srgbClr val="003994"/>
                </a:solidFill>
              </a:rPr>
              <a:t>, metodika, vzájemně kompatibilní HW a SW vybavení, sjednocená odborná úroveň policistů a využívání společných policejních česko-polských pracovišť.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>
                <a:solidFill>
                  <a:srgbClr val="003994"/>
                </a:solidFill>
              </a:rPr>
              <a:t>Společné využití kamerových systémů pro efektivní řízení bezpečnosti v příhraničních regionech</a:t>
            </a:r>
            <a:r>
              <a:rPr lang="cs-CZ" altLang="cs-CZ" sz="1200" baseline="0" dirty="0" smtClean="0">
                <a:solidFill>
                  <a:srgbClr val="003994"/>
                </a:solidFill>
              </a:rPr>
              <a:t> - vytvoření systémového a institucionálně udržitelného nástroje pro monitoring a efektivní zajišťování bezpečnosti přeshraničního regionu Jeseník-</a:t>
            </a:r>
            <a:r>
              <a:rPr lang="cs-CZ" altLang="cs-CZ" sz="1200" baseline="0" dirty="0" err="1" smtClean="0">
                <a:solidFill>
                  <a:srgbClr val="003994"/>
                </a:solidFill>
              </a:rPr>
              <a:t>Nysa</a:t>
            </a:r>
            <a:r>
              <a:rPr lang="cs-CZ" altLang="cs-CZ" sz="1200" baseline="0" dirty="0" smtClean="0">
                <a:solidFill>
                  <a:srgbClr val="003994"/>
                </a:solidFill>
              </a:rPr>
              <a:t> s využitím přeshraničního sdílení kamerových záznamů.</a:t>
            </a:r>
            <a:endParaRPr lang="cs-CZ" sz="1200" dirty="0" smtClean="0">
              <a:solidFill>
                <a:srgbClr val="003994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>
                <a:solidFill>
                  <a:srgbClr val="003994"/>
                </a:solidFill>
              </a:rPr>
              <a:t>Správná praxe při zajištění výkonu veřejné správy a činnosti bezpečnostních složek při vzniku pandemie - výměna zkušeností se zvládáním pandemie v jednotlivých oblastech výkonu veřejné správy</a:t>
            </a:r>
            <a:endParaRPr lang="cs-CZ" sz="1200" dirty="0" smtClean="0">
              <a:solidFill>
                <a:srgbClr val="003994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200" dirty="0" smtClean="0">
                <a:solidFill>
                  <a:srgbClr val="003994"/>
                </a:solidFill>
              </a:rPr>
              <a:t>Přes hranice online</a:t>
            </a:r>
            <a:r>
              <a:rPr lang="cs-CZ" altLang="cs-CZ" sz="1200" baseline="0" dirty="0" smtClean="0">
                <a:solidFill>
                  <a:srgbClr val="003994"/>
                </a:solidFill>
              </a:rPr>
              <a:t> - </a:t>
            </a:r>
            <a:r>
              <a:rPr lang="cs-CZ" sz="1200" dirty="0" smtClean="0">
                <a:solidFill>
                  <a:srgbClr val="003994"/>
                </a:solidFill>
              </a:rPr>
              <a:t>aktivity, které povedou ke zvýšení povědomí o turistických atraktivitách, službách cestovního ruchu a další návazné infrastruktuře v celém česko-polském příhraničí</a:t>
            </a:r>
          </a:p>
          <a:p>
            <a:endParaRPr lang="cs-CZ" alt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5A102C-EA8E-4FBA-B82E-53E07F39AA42}" type="slidenum">
              <a:rPr lang="cs-CZ" smtClean="0"/>
              <a:pPr>
                <a:defRPr/>
              </a:pPr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998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5A102C-EA8E-4FBA-B82E-53E07F39AA42}" type="slidenum">
              <a:rPr lang="cs-CZ" smtClean="0"/>
              <a:pPr>
                <a:defRPr/>
              </a:pPr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89726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 smtClean="0"/>
              <a:t>Společně</a:t>
            </a:r>
            <a:r>
              <a:rPr lang="cs-CZ" altLang="cs-CZ" baseline="0" dirty="0" smtClean="0"/>
              <a:t> řešíme problémy – projekt ukončen, zřízeny pracovní skupiny (administrativní problémy, ochrana zdraví a bezpečnosti, územní plánování, doprava, ochrana životního prostředí, hospodářská spolupráce a podnikání), výměna zkušeností, setkání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 kontaktu - přeshraniční spolupráce navzdory překážkám – projekt</a:t>
            </a:r>
            <a:r>
              <a:rPr lang="cs-CZ" baseline="0" dirty="0" smtClean="0"/>
              <a:t> v realizaci, odbourání negativních dopadů pandemie, zřízení česko-polského informačního střediska, organizace </a:t>
            </a:r>
            <a:r>
              <a:rPr lang="cs-CZ" baseline="0" dirty="0" err="1" smtClean="0"/>
              <a:t>webinářů</a:t>
            </a:r>
            <a:r>
              <a:rPr lang="cs-CZ" baseline="0" dirty="0" smtClean="0"/>
              <a:t>, setkávání expertních skupin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Akcent@net</a:t>
            </a:r>
            <a:r>
              <a:rPr lang="cs-CZ" dirty="0" smtClean="0"/>
              <a:t>  - projekt</a:t>
            </a:r>
            <a:r>
              <a:rPr lang="cs-CZ" baseline="0" dirty="0" smtClean="0"/>
              <a:t> ukončen,</a:t>
            </a:r>
            <a:r>
              <a:rPr lang="cs-CZ" dirty="0" smtClean="0"/>
              <a:t> vytvoření kooperační sítě učitelů z obou stran hranice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Vzdělávání nezná hranic – projekt</a:t>
            </a:r>
            <a:r>
              <a:rPr lang="cs-CZ" baseline="0" dirty="0" smtClean="0"/>
              <a:t> v realizaci, výuka polské a českého jazyka, vytvoření e-</a:t>
            </a:r>
            <a:r>
              <a:rPr lang="cs-CZ" baseline="0" dirty="0" err="1" smtClean="0"/>
              <a:t>learningu</a:t>
            </a:r>
            <a:r>
              <a:rPr lang="cs-CZ" baseline="0" dirty="0" smtClean="0"/>
              <a:t>, workshopy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Spa</a:t>
            </a:r>
            <a:r>
              <a:rPr lang="cs-CZ" dirty="0" smtClean="0"/>
              <a:t> 4 </a:t>
            </a:r>
            <a:r>
              <a:rPr lang="cs-CZ" dirty="0" err="1" smtClean="0"/>
              <a:t>Development</a:t>
            </a:r>
            <a:r>
              <a:rPr lang="cs-CZ" dirty="0" smtClean="0"/>
              <a:t> – projekt ukončen, vytvořil se atlas lázeňství</a:t>
            </a:r>
            <a:r>
              <a:rPr lang="cs-CZ" baseline="0" dirty="0" smtClean="0"/>
              <a:t> na česko-polském pohraničí, vytvořena strategie rozvoje lázní, výměna zkušeností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Jak zachraňujete u Vás – projekt ukončen, </a:t>
            </a:r>
            <a:r>
              <a:rPr lang="cs-CZ" sz="1200" dirty="0" smtClean="0">
                <a:solidFill>
                  <a:srgbClr val="003994"/>
                </a:solidFill>
              </a:rPr>
              <a:t>zapojení</a:t>
            </a:r>
            <a:r>
              <a:rPr lang="cs-CZ" sz="1200" baseline="0" dirty="0" smtClean="0">
                <a:solidFill>
                  <a:srgbClr val="003994"/>
                </a:solidFill>
              </a:rPr>
              <a:t> zdravotních záchranných složek v pohraničí,</a:t>
            </a:r>
            <a:r>
              <a:rPr lang="cs-CZ" sz="1200" dirty="0" smtClean="0">
                <a:solidFill>
                  <a:srgbClr val="003994"/>
                </a:solidFill>
              </a:rPr>
              <a:t> výměnné stáže zdravotnického personálu, společná cvičení složek zdravotnické záchranné služby, školení zdravotníků záchranné služby</a:t>
            </a: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5A102C-EA8E-4FBA-B82E-53E07F39AA42}" type="slidenum">
              <a:rPr lang="cs-CZ" smtClean="0"/>
              <a:pPr>
                <a:defRPr/>
              </a:pPr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76793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dirty="0" smtClean="0"/>
              <a:t>Projektové záměry aktuálně konzultujeme – umělecké</a:t>
            </a:r>
            <a:r>
              <a:rPr lang="cs-CZ" altLang="cs-CZ" baseline="0" dirty="0" smtClean="0"/>
              <a:t> školy, zdravotnické záchranné služby, projekt na rozšíření spolupráce i s ukrajinským uprchlíky, hledáme partnery v Polsku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baseline="0" dirty="0" smtClean="0"/>
              <a:t>Semináře nebo burzy partnerství připravujeme uspořádat na podzim roku 2022 i ve spolupráci s kolegy z kontaktního místa Opolského vojvodství  </a:t>
            </a:r>
            <a:endParaRPr lang="cs-CZ" alt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15A102C-EA8E-4FBA-B82E-53E07F39AA42}" type="slidenum">
              <a:rPr lang="cs-CZ" smtClean="0"/>
              <a:pPr>
                <a:defRPr/>
              </a:pPr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51295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01BF458-1A19-4CDE-8676-0047A2112587}" type="slidenum">
              <a:rPr lang="cs-CZ" altLang="cs-CZ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cs-CZ" alt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4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EC821-3C3E-4FC5-87C8-01659EBA9A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F71EA-006C-45D4-877D-6AFB6FA232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D6A60-C9AF-4BE9-9BC0-0E896DB84D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 baseline="0">
                <a:solidFill>
                  <a:srgbClr val="CC2D3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9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>
            <a:lvl1pPr>
              <a:defRPr sz="3600">
                <a:solidFill>
                  <a:srgbClr val="CC2D3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505200" y="6308725"/>
            <a:ext cx="2133600" cy="476250"/>
          </a:xfrm>
          <a:ln/>
        </p:spPr>
        <p:txBody>
          <a:bodyPr/>
          <a:lstStyle>
            <a:lvl1pPr algn="ctr">
              <a:defRPr/>
            </a:lvl1pPr>
          </a:lstStyle>
          <a:p>
            <a:fld id="{01F2D967-41F4-4721-BA97-B4CFE2839E1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6722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E365D-BCD7-4174-8993-2DFF4D5C0A4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9728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CC2D3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2C3E5-A757-4212-BECB-F74FAEDB56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3729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CC2D3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BA04B-E65D-48F8-82BE-F512A5A9DD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4945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CC2D3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398A63-B1B1-4C41-B853-92A3B7A603D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8983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1C8ACC-7326-4BA0-A726-349C3C5468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9896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7D5E75-7038-463B-A01A-8ED3330DD9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3170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F29D1-4752-4395-ABBF-7C100EA0FB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D24BD-8D07-438F-B82C-E15F9820DE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F6430-AC49-411F-A509-8DF24D1F34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F29D8-A0E0-46D5-9F83-2727B306AB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2264C-A848-4DCB-B17C-70D36F380E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C2761-B9C4-4E40-88EC-DECC361E03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59958-88D4-4EBA-86EE-B1F07658A3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44E88-07FE-4837-AEA0-B87B2965A2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824C7444-5675-4FF9-862F-9CAF624099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DA86DB-F8D5-487C-9800-EABD8A9F2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041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2D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2D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lice.navratilova@olkraj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f.bohac@olkraj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raded.c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://www.euro-glacensis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wt-novum.e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-pl.e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s://www.olkraj.cz/regionalni-rozvoj-cl-16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.novotna@olkraj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924800" cy="1470025"/>
          </a:xfrm>
        </p:spPr>
        <p:txBody>
          <a:bodyPr/>
          <a:lstStyle/>
          <a:p>
            <a:r>
              <a:rPr lang="cs-CZ" dirty="0" smtClean="0"/>
              <a:t>Činnost regionálního kontaktního místa Olomouckého kraje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685800"/>
          </a:xfrm>
        </p:spPr>
        <p:txBody>
          <a:bodyPr/>
          <a:lstStyle/>
          <a:p>
            <a:r>
              <a:rPr lang="cs-CZ" dirty="0"/>
              <a:t>9</a:t>
            </a:r>
            <a:r>
              <a:rPr lang="cs-CZ" dirty="0" smtClean="0"/>
              <a:t>. června 2022, Olomouc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4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18864" y="258447"/>
            <a:ext cx="8229600" cy="1143000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CC2D30"/>
                </a:solidFill>
              </a:rPr>
              <a:t>Krajské kontaktní místo Olomouckého kraje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endParaRPr lang="cs-CZ" altLang="cs-CZ" sz="2400" dirty="0"/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29415" y="1700808"/>
            <a:ext cx="8714585" cy="4608512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994"/>
                </a:solidFill>
                <a:ea typeface="+mn-ea"/>
                <a:cs typeface="+mn-cs"/>
              </a:rPr>
              <a:t>Je realizováno na základě Projektu technické pomoci Olomouckého kraje v rámci programu </a:t>
            </a:r>
            <a:r>
              <a:rPr lang="cs-CZ" altLang="cs-CZ" dirty="0" err="1">
                <a:solidFill>
                  <a:srgbClr val="003994"/>
                </a:solidFill>
                <a:ea typeface="+mn-ea"/>
                <a:cs typeface="+mn-cs"/>
              </a:rPr>
              <a:t>Interreg</a:t>
            </a:r>
            <a:r>
              <a:rPr lang="cs-CZ" altLang="cs-CZ" dirty="0">
                <a:solidFill>
                  <a:srgbClr val="003994"/>
                </a:solidFill>
                <a:ea typeface="+mn-ea"/>
                <a:cs typeface="+mn-cs"/>
              </a:rPr>
              <a:t> V-A Česká republika-Polsko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994"/>
                </a:solidFill>
                <a:ea typeface="+mn-ea"/>
                <a:cs typeface="+mn-cs"/>
              </a:rPr>
              <a:t>Organizace seminářů pro žadatele a pro příjemce, burz partnerství, konference, propagační aktivity (např. Výroční akce), šíření informací o programu v území (např. krajský web, FB, měsíčník, inzertní tiskoviny, regionální televize, Portál PO), individuální konzultace (telefonicky, mailem, osobně), vyhledání projektového partnera (např. ve spolupráci s </a:t>
            </a:r>
            <a:r>
              <a:rPr lang="cs-CZ" altLang="cs-CZ" dirty="0" smtClean="0">
                <a:solidFill>
                  <a:srgbClr val="003994"/>
                </a:solidFill>
                <a:ea typeface="+mn-ea"/>
                <a:cs typeface="+mn-cs"/>
              </a:rPr>
              <a:t>kontaktním místem </a:t>
            </a:r>
            <a:r>
              <a:rPr lang="cs-CZ" altLang="cs-CZ" dirty="0">
                <a:solidFill>
                  <a:srgbClr val="003994"/>
                </a:solidFill>
                <a:ea typeface="+mn-ea"/>
                <a:cs typeface="+mn-cs"/>
              </a:rPr>
              <a:t>Opolského vojvodství) 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dirty="0">
                <a:solidFill>
                  <a:srgbClr val="003994"/>
                </a:solidFill>
                <a:ea typeface="+mn-ea"/>
                <a:cs typeface="+mn-cs"/>
              </a:rPr>
              <a:t>Odbor strategického rozvoje kraje, Oddělení regionálního rozvoje 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dirty="0">
                <a:solidFill>
                  <a:srgbClr val="003994"/>
                </a:solidFill>
                <a:ea typeface="+mn-ea"/>
                <a:cs typeface="+mn-cs"/>
              </a:rPr>
              <a:t>Mgr. et Mgr. Alice Navrátilová, </a:t>
            </a:r>
            <a:r>
              <a:rPr lang="cs-CZ" dirty="0">
                <a:solidFill>
                  <a:srgbClr val="003994"/>
                </a:solidFill>
                <a:ea typeface="+mn-ea"/>
                <a:cs typeface="+mn-cs"/>
                <a:hlinkClick r:id="rId3"/>
              </a:rPr>
              <a:t>alice.navratilova@olkraj.cz</a:t>
            </a:r>
            <a:r>
              <a:rPr lang="cs-CZ" dirty="0">
                <a:solidFill>
                  <a:srgbClr val="003994"/>
                </a:solidFill>
                <a:ea typeface="+mn-ea"/>
                <a:cs typeface="+mn-cs"/>
              </a:rPr>
              <a:t>, </a:t>
            </a:r>
            <a:r>
              <a:rPr lang="cs-CZ" dirty="0" smtClean="0">
                <a:solidFill>
                  <a:srgbClr val="003994"/>
                </a:solidFill>
                <a:ea typeface="+mn-ea"/>
                <a:cs typeface="+mn-cs"/>
              </a:rPr>
              <a:t/>
            </a:r>
            <a:br>
              <a:rPr lang="cs-CZ" dirty="0" smtClean="0">
                <a:solidFill>
                  <a:srgbClr val="003994"/>
                </a:solidFill>
                <a:ea typeface="+mn-ea"/>
                <a:cs typeface="+mn-cs"/>
              </a:rPr>
            </a:br>
            <a:r>
              <a:rPr lang="cs-CZ" dirty="0" smtClean="0">
                <a:solidFill>
                  <a:srgbClr val="003994"/>
                </a:solidFill>
                <a:ea typeface="+mn-ea"/>
                <a:cs typeface="+mn-cs"/>
              </a:rPr>
              <a:t>tel</a:t>
            </a:r>
            <a:r>
              <a:rPr lang="cs-CZ" dirty="0">
                <a:solidFill>
                  <a:srgbClr val="003994"/>
                </a:solidFill>
                <a:ea typeface="+mn-ea"/>
                <a:cs typeface="+mn-cs"/>
              </a:rPr>
              <a:t>.: 585 508 388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dirty="0">
                <a:solidFill>
                  <a:srgbClr val="003994"/>
                </a:solidFill>
                <a:ea typeface="+mn-ea"/>
                <a:cs typeface="+mn-cs"/>
              </a:rPr>
              <a:t>Mgr. Filip Boháč, </a:t>
            </a:r>
            <a:r>
              <a:rPr lang="cs-CZ" dirty="0">
                <a:solidFill>
                  <a:srgbClr val="003994"/>
                </a:solidFill>
                <a:ea typeface="+mn-ea"/>
                <a:cs typeface="+mn-cs"/>
                <a:hlinkClick r:id="rId4"/>
              </a:rPr>
              <a:t>f.bohac@olkraj.cz</a:t>
            </a:r>
            <a:r>
              <a:rPr lang="cs-CZ" dirty="0">
                <a:solidFill>
                  <a:srgbClr val="003994"/>
                </a:solidFill>
                <a:ea typeface="+mn-ea"/>
                <a:cs typeface="+mn-cs"/>
              </a:rPr>
              <a:t>, tel.: 585 508 321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endParaRPr lang="cs-CZ" sz="1800" dirty="0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29415" y="1344253"/>
            <a:ext cx="8229601" cy="381719"/>
          </a:xfrm>
        </p:spPr>
        <p:txBody>
          <a:bodyPr/>
          <a:lstStyle/>
          <a:p>
            <a:pPr algn="just"/>
            <a:r>
              <a:rPr lang="cs-CZ" dirty="0">
                <a:solidFill>
                  <a:srgbClr val="CC2D30"/>
                </a:solidFill>
              </a:rPr>
              <a:t>Kde získáte informace</a:t>
            </a:r>
          </a:p>
        </p:txBody>
      </p:sp>
    </p:spTree>
    <p:extLst>
      <p:ext uri="{BB962C8B-B14F-4D97-AF65-F5344CB8AC3E}">
        <p14:creationId xmlns:p14="http://schemas.microsoft.com/office/powerpoint/2010/main" val="40868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0766" y="212181"/>
            <a:ext cx="8229600" cy="908720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CC2D30"/>
                </a:solidFill>
              </a:rPr>
              <a:t>Úspěšnost OK v období 2014-2020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1518" y="1268760"/>
            <a:ext cx="8589639" cy="470500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8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800" dirty="0" smtClean="0">
                <a:solidFill>
                  <a:srgbClr val="003994"/>
                </a:solidFill>
              </a:rPr>
              <a:t>PO1 Společné řízení rizik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dirty="0" smtClean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altLang="cs-CZ" sz="1400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altLang="cs-CZ" sz="1400" dirty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altLang="cs-CZ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8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800" dirty="0" smtClean="0">
                <a:solidFill>
                  <a:srgbClr val="003994"/>
                </a:solidFill>
              </a:rPr>
              <a:t>PO2 Rozvoj potenciálu přírodních a kulturních zdrojů pro podporu zaměstnanosti</a:t>
            </a:r>
            <a:r>
              <a:rPr lang="cs-CZ" altLang="cs-CZ" sz="1800" dirty="0"/>
              <a:t>	</a:t>
            </a:r>
            <a:endParaRPr lang="cs-CZ" altLang="cs-CZ" sz="2000" dirty="0" smtClean="0"/>
          </a:p>
          <a:p>
            <a:pPr marL="0" indent="0">
              <a:spcAft>
                <a:spcPts val="600"/>
              </a:spcAft>
              <a:buNone/>
            </a:pPr>
            <a:endParaRPr lang="cs-CZ" altLang="cs-CZ" sz="2000" u="sng" dirty="0"/>
          </a:p>
          <a:p>
            <a:pPr>
              <a:spcAft>
                <a:spcPts val="600"/>
              </a:spcAft>
            </a:pPr>
            <a:endParaRPr lang="cs-CZ" altLang="cs-CZ" sz="2000" dirty="0"/>
          </a:p>
          <a:p>
            <a:pPr>
              <a:spcAft>
                <a:spcPts val="600"/>
              </a:spcAft>
            </a:pPr>
            <a:endParaRPr lang="cs-CZ" altLang="cs-CZ" sz="2000" u="sng" dirty="0"/>
          </a:p>
          <a:p>
            <a:pPr marL="400050" lvl="2" indent="0">
              <a:buNone/>
              <a:defRPr/>
            </a:pPr>
            <a:endParaRPr lang="cs-CZ" altLang="cs-CZ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dirty="0" smtClean="0"/>
          </a:p>
        </p:txBody>
      </p:sp>
      <p:sp>
        <p:nvSpPr>
          <p:cNvPr id="4" name="Zástupný symbol pro text 4"/>
          <p:cNvSpPr txBox="1">
            <a:spLocks/>
          </p:cNvSpPr>
          <p:nvPr/>
        </p:nvSpPr>
        <p:spPr>
          <a:xfrm>
            <a:off x="450765" y="1170461"/>
            <a:ext cx="8229601" cy="3817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cs-CZ" sz="2400" dirty="0" smtClean="0">
                <a:solidFill>
                  <a:srgbClr val="CC2D30"/>
                </a:solidFill>
              </a:rPr>
              <a:t>Příklady projektů se zapojením subjektů OK   </a:t>
            </a:r>
            <a:endParaRPr lang="cs-CZ" sz="2400" dirty="0">
              <a:solidFill>
                <a:srgbClr val="CC2D3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99" y="6068425"/>
            <a:ext cx="5652120" cy="541409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88034"/>
              </p:ext>
            </p:extLst>
          </p:nvPr>
        </p:nvGraphicFramePr>
        <p:xfrm>
          <a:off x="2681" y="1881761"/>
          <a:ext cx="9143999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7151">
                  <a:extLst>
                    <a:ext uri="{9D8B030D-6E8A-4147-A177-3AD203B41FA5}">
                      <a16:colId xmlns:a16="http://schemas.microsoft.com/office/drawing/2014/main" val="505198912"/>
                    </a:ext>
                  </a:extLst>
                </a:gridCol>
                <a:gridCol w="1874889">
                  <a:extLst>
                    <a:ext uri="{9D8B030D-6E8A-4147-A177-3AD203B41FA5}">
                      <a16:colId xmlns:a16="http://schemas.microsoft.com/office/drawing/2014/main" val="2703387306"/>
                    </a:ext>
                  </a:extLst>
                </a:gridCol>
                <a:gridCol w="2081082">
                  <a:extLst>
                    <a:ext uri="{9D8B030D-6E8A-4147-A177-3AD203B41FA5}">
                      <a16:colId xmlns:a16="http://schemas.microsoft.com/office/drawing/2014/main" val="2698677253"/>
                    </a:ext>
                  </a:extLst>
                </a:gridCol>
                <a:gridCol w="2130877">
                  <a:extLst>
                    <a:ext uri="{9D8B030D-6E8A-4147-A177-3AD203B41FA5}">
                      <a16:colId xmlns:a16="http://schemas.microsoft.com/office/drawing/2014/main" val="3077561688"/>
                    </a:ext>
                  </a:extLst>
                </a:gridCol>
              </a:tblGrid>
              <a:tr h="25599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Název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Příjemce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Celkové způsobilé výdaje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Částka hrazena z fondů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EU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11326"/>
                  </a:ext>
                </a:extLst>
              </a:tr>
              <a:tr h="24966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Bezpečné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pohraničí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Hasičský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záchranný sbor </a:t>
                      </a: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Olomouckého kraje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7936283,64 €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6745841,09 €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952119"/>
                  </a:ext>
                </a:extLst>
              </a:tr>
              <a:tr h="286137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Společné řízení specifických rizik v regionu Jeseník -</a:t>
                      </a:r>
                      <a:r>
                        <a:rPr lang="cs-CZ" sz="1200" dirty="0" err="1" smtClean="0">
                          <a:solidFill>
                            <a:srgbClr val="003994"/>
                          </a:solidFill>
                        </a:rPr>
                        <a:t>Nysa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Hasičský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záchranný sbor </a:t>
                      </a: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Olomouckého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kraje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1162087,00 €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987773,95 €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92620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154078"/>
              </p:ext>
            </p:extLst>
          </p:nvPr>
        </p:nvGraphicFramePr>
        <p:xfrm>
          <a:off x="2681" y="3406297"/>
          <a:ext cx="9143999" cy="2562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3175">
                  <a:extLst>
                    <a:ext uri="{9D8B030D-6E8A-4147-A177-3AD203B41FA5}">
                      <a16:colId xmlns:a16="http://schemas.microsoft.com/office/drawing/2014/main" val="50519891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70338730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698677253"/>
                    </a:ext>
                  </a:extLst>
                </a:gridCol>
                <a:gridCol w="2054400">
                  <a:extLst>
                    <a:ext uri="{9D8B030D-6E8A-4147-A177-3AD203B41FA5}">
                      <a16:colId xmlns:a16="http://schemas.microsoft.com/office/drawing/2014/main" val="3077561688"/>
                    </a:ext>
                  </a:extLst>
                </a:gridCol>
              </a:tblGrid>
              <a:tr h="252593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Název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Příjemce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Celkové způsobilé výdaje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Částka hrazena z fondů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EU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11326"/>
                  </a:ext>
                </a:extLst>
              </a:tr>
              <a:tr h="276541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Zvýšení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přeshraniční dostupnosti Písečná - </a:t>
                      </a:r>
                      <a:r>
                        <a:rPr lang="cs-CZ" sz="1200" baseline="0" dirty="0" err="1" smtClean="0">
                          <a:solidFill>
                            <a:srgbClr val="003994"/>
                          </a:solidFill>
                        </a:rPr>
                        <a:t>Nysa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Olomoucký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kraj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3710932,06 €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3154292,25 €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952119"/>
                  </a:ext>
                </a:extLst>
              </a:tr>
              <a:tr h="252593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Přeshraniční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dostupnost Hanušovice - </a:t>
                      </a:r>
                      <a:r>
                        <a:rPr lang="cs-CZ" altLang="cs-CZ" sz="1200" dirty="0" err="1" smtClean="0">
                          <a:solidFill>
                            <a:srgbClr val="003994"/>
                          </a:solidFill>
                        </a:rPr>
                        <a:t>Stronie</a:t>
                      </a:r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 </a:t>
                      </a:r>
                      <a:r>
                        <a:rPr lang="cs-CZ" altLang="cs-CZ" sz="1200" dirty="0" err="1" smtClean="0">
                          <a:solidFill>
                            <a:srgbClr val="003994"/>
                          </a:solidFill>
                        </a:rPr>
                        <a:t>Śląskie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Olomoucký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kraj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5889729,91 €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5006270,41 €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92620"/>
                  </a:ext>
                </a:extLst>
              </a:tr>
              <a:tr h="420988">
                <a:tc>
                  <a:txBody>
                    <a:bodyPr/>
                    <a:lstStyle/>
                    <a:p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Kulturní a přírodní dědictví pro rozvoj polsko-českého pohraničí “Společné dědictví“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Jeseníky-SCR, Střední Morava-SCR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2217115,43 €</a:t>
                      </a:r>
                    </a:p>
                    <a:p>
                      <a:pPr algn="ctr"/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1884548,11 €</a:t>
                      </a:r>
                    </a:p>
                    <a:p>
                      <a:pPr algn="ctr"/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849668"/>
                  </a:ext>
                </a:extLst>
              </a:tr>
              <a:tr h="445810">
                <a:tc>
                  <a:txBody>
                    <a:bodyPr/>
                    <a:lstStyle/>
                    <a:p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Mobilní průvodce Opolským vojvodstvím a Olomouckým krajem (E-turista)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Jeseníky-S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CR</a:t>
                      </a: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,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Střední Morava-SCR, Olomoucký kraj</a:t>
                      </a:r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428568,56 €</a:t>
                      </a:r>
                    </a:p>
                    <a:p>
                      <a:pPr algn="ctr"/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364283,27 €</a:t>
                      </a:r>
                    </a:p>
                    <a:p>
                      <a:pPr algn="ctr"/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94994"/>
                  </a:ext>
                </a:extLst>
              </a:tr>
              <a:tr h="276642">
                <a:tc>
                  <a:txBody>
                    <a:bodyPr/>
                    <a:lstStyle/>
                    <a:p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Česko-polská Hřebenovka - východní část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Olomoucký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kraj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3481346,11 €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2959053 €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676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91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1518" y="163844"/>
            <a:ext cx="8229600" cy="908720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CC2D30"/>
                </a:solidFill>
              </a:rPr>
              <a:t>Úspěšnost OK v období 2014-2020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1518" y="1268760"/>
            <a:ext cx="8589639" cy="470500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18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800" dirty="0" smtClean="0">
                <a:solidFill>
                  <a:srgbClr val="003994"/>
                </a:solidFill>
              </a:rPr>
              <a:t>PO4 </a:t>
            </a:r>
            <a:r>
              <a:rPr lang="cs-CZ" altLang="cs-CZ" sz="1800" dirty="0">
                <a:solidFill>
                  <a:srgbClr val="003994"/>
                </a:solidFill>
              </a:rPr>
              <a:t>Spolupráce institucí a komunit</a:t>
            </a:r>
          </a:p>
          <a:p>
            <a:pPr marL="0" indent="0">
              <a:spcAft>
                <a:spcPts val="600"/>
              </a:spcAft>
              <a:buNone/>
            </a:pPr>
            <a:endParaRPr lang="cs-CZ" altLang="cs-CZ" sz="2000" u="sng" dirty="0"/>
          </a:p>
          <a:p>
            <a:pPr>
              <a:spcAft>
                <a:spcPts val="600"/>
              </a:spcAft>
            </a:pPr>
            <a:endParaRPr lang="cs-CZ" altLang="cs-CZ" sz="2000" dirty="0"/>
          </a:p>
          <a:p>
            <a:pPr>
              <a:spcAft>
                <a:spcPts val="600"/>
              </a:spcAft>
            </a:pPr>
            <a:endParaRPr lang="cs-CZ" altLang="cs-CZ" sz="2000" u="sng" dirty="0"/>
          </a:p>
          <a:p>
            <a:pPr marL="400050" lvl="2" indent="0">
              <a:buNone/>
              <a:defRPr/>
            </a:pPr>
            <a:endParaRPr lang="cs-CZ" altLang="cs-CZ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sz="1400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altLang="cs-CZ" sz="1400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altLang="cs-CZ" sz="1400" dirty="0" smtClean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cs-CZ" altLang="cs-CZ" sz="1400" dirty="0"/>
          </a:p>
          <a:p>
            <a:pPr marL="742950" lvl="2" indent="-342900" algn="just">
              <a:buFont typeface="Arial" panose="020B0604020202020204" pitchFamily="34" charset="0"/>
              <a:buChar char="•"/>
              <a:defRPr/>
            </a:pPr>
            <a:endParaRPr lang="cs-CZ" altLang="cs-CZ" dirty="0" smtClean="0"/>
          </a:p>
        </p:txBody>
      </p:sp>
      <p:sp>
        <p:nvSpPr>
          <p:cNvPr id="4" name="Zástupný symbol pro text 4"/>
          <p:cNvSpPr txBox="1">
            <a:spLocks/>
          </p:cNvSpPr>
          <p:nvPr/>
        </p:nvSpPr>
        <p:spPr>
          <a:xfrm>
            <a:off x="417162" y="1192366"/>
            <a:ext cx="8403309" cy="3817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cs-CZ" sz="2400" dirty="0">
                <a:solidFill>
                  <a:srgbClr val="CC2D30"/>
                </a:solidFill>
              </a:rPr>
              <a:t>Příklady projektů se zapojením subjektů OK   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99" y="6068425"/>
            <a:ext cx="5652120" cy="541409"/>
          </a:xfrm>
          <a:prstGeom prst="rect">
            <a:avLst/>
          </a:prstGeom>
        </p:spPr>
      </p:pic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06515"/>
              </p:ext>
            </p:extLst>
          </p:nvPr>
        </p:nvGraphicFramePr>
        <p:xfrm>
          <a:off x="1" y="1966477"/>
          <a:ext cx="9143999" cy="33856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3887">
                  <a:extLst>
                    <a:ext uri="{9D8B030D-6E8A-4147-A177-3AD203B41FA5}">
                      <a16:colId xmlns:a16="http://schemas.microsoft.com/office/drawing/2014/main" val="505198912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703387306"/>
                    </a:ext>
                  </a:extLst>
                </a:gridCol>
                <a:gridCol w="1900183">
                  <a:extLst>
                    <a:ext uri="{9D8B030D-6E8A-4147-A177-3AD203B41FA5}">
                      <a16:colId xmlns:a16="http://schemas.microsoft.com/office/drawing/2014/main" val="2698677253"/>
                    </a:ext>
                  </a:extLst>
                </a:gridCol>
                <a:gridCol w="2095752">
                  <a:extLst>
                    <a:ext uri="{9D8B030D-6E8A-4147-A177-3AD203B41FA5}">
                      <a16:colId xmlns:a16="http://schemas.microsoft.com/office/drawing/2014/main" val="3077561688"/>
                    </a:ext>
                  </a:extLst>
                </a:gridCol>
              </a:tblGrid>
              <a:tr h="252593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Název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Příjemce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Celkové způsobilé výdaje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Částka hrazena z fondů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EU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11326"/>
                  </a:ext>
                </a:extLst>
              </a:tr>
              <a:tr h="252593">
                <a:tc>
                  <a:txBody>
                    <a:bodyPr/>
                    <a:lstStyle/>
                    <a:p>
                      <a:r>
                        <a:rPr lang="cs-CZ" altLang="cs-CZ" sz="1200" dirty="0" err="1" smtClean="0">
                          <a:solidFill>
                            <a:srgbClr val="003994"/>
                          </a:solidFill>
                        </a:rPr>
                        <a:t>Drugstop</a:t>
                      </a:r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 - přeshraniční spolupráce policejních jednotek v oblasti boje s drogovou kriminalitou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Krajské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ředitelství policie OK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2457545,5 €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2088913,68 €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392620"/>
                  </a:ext>
                </a:extLst>
              </a:tr>
              <a:tr h="420988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Jak zachraňujete u vás?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Zdravotnická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záchranná služba OK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389125,01 €</a:t>
                      </a:r>
                    </a:p>
                    <a:p>
                      <a:pPr algn="ctr"/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330756,27 €</a:t>
                      </a:r>
                    </a:p>
                    <a:p>
                      <a:pPr algn="ctr"/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849668"/>
                  </a:ext>
                </a:extLst>
              </a:tr>
              <a:tr h="445810">
                <a:tc>
                  <a:txBody>
                    <a:bodyPr/>
                    <a:lstStyle/>
                    <a:p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Zefektivnění česko-polské spolupráce v boji proti </a:t>
                      </a:r>
                      <a:r>
                        <a:rPr lang="cs-CZ" altLang="cs-CZ" sz="1200" dirty="0" err="1" smtClean="0">
                          <a:solidFill>
                            <a:srgbClr val="003994"/>
                          </a:solidFill>
                        </a:rPr>
                        <a:t>kyberkriminalitě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Krajské ředitelství policie OK</a:t>
                      </a:r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3064440,62 €</a:t>
                      </a:r>
                    </a:p>
                    <a:p>
                      <a:pPr algn="ctr"/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2604774,52 €</a:t>
                      </a:r>
                    </a:p>
                    <a:p>
                      <a:pPr algn="ctr"/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94994"/>
                  </a:ext>
                </a:extLst>
              </a:tr>
              <a:tr h="276642">
                <a:tc>
                  <a:txBody>
                    <a:bodyPr/>
                    <a:lstStyle/>
                    <a:p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Společné využití kamerových systémů pro efektivní řízení bezpečnosti v příhraničních regionech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Hasičský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</a:rPr>
                        <a:t> záchranný sbor OK, Krajské ředitelství policie OK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248115,00 €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210897,75 €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676741"/>
                  </a:ext>
                </a:extLst>
              </a:tr>
              <a:tr h="276642">
                <a:tc>
                  <a:txBody>
                    <a:bodyPr/>
                    <a:lstStyle/>
                    <a:p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Správná praxe při zajištění výkonu veřejné správy a činnosti bezpečnostních složek při vzniku pandemie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Hasičský záchranný sbor OK,</a:t>
                      </a:r>
                      <a:r>
                        <a:rPr lang="cs-CZ" altLang="cs-CZ" sz="1200" baseline="0" dirty="0" smtClean="0">
                          <a:solidFill>
                            <a:srgbClr val="003994"/>
                          </a:solidFill>
                        </a:rPr>
                        <a:t> Krajské ředitelství policie</a:t>
                      </a:r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 OK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121937,00 €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103646,45 €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 smtClean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684076"/>
                  </a:ext>
                </a:extLst>
              </a:tr>
              <a:tr h="276642">
                <a:tc>
                  <a:txBody>
                    <a:bodyPr/>
                    <a:lstStyle/>
                    <a:p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Přes hranice online</a:t>
                      </a:r>
                      <a:endParaRPr lang="cs-CZ" sz="1200" dirty="0">
                        <a:solidFill>
                          <a:srgbClr val="00399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1200" dirty="0" smtClean="0">
                          <a:solidFill>
                            <a:srgbClr val="003994"/>
                          </a:solidFill>
                        </a:rPr>
                        <a:t>Jeseníky-SCR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101886,90 €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86603,86 €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25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42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94491"/>
            <a:ext cx="8229600" cy="1143000"/>
          </a:xfrm>
        </p:spPr>
        <p:txBody>
          <a:bodyPr/>
          <a:lstStyle/>
          <a:p>
            <a:r>
              <a:rPr lang="cs-CZ" altLang="cs-CZ" sz="2400" b="1" dirty="0" smtClean="0">
                <a:solidFill>
                  <a:srgbClr val="CC2D30"/>
                </a:solidFill>
              </a:rPr>
              <a:t>Spolupráce se subjekty v česko-polském pohraničí</a:t>
            </a:r>
            <a:endParaRPr lang="cs-CZ" altLang="cs-CZ" sz="2400" b="1" dirty="0">
              <a:solidFill>
                <a:srgbClr val="CC2D30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endParaRPr lang="cs-CZ" altLang="cs-CZ" sz="2400" dirty="0"/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cs-CZ" altLang="cs-CZ" sz="2200" dirty="0"/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755576" y="1339976"/>
            <a:ext cx="7931224" cy="446352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dirty="0" smtClean="0">
                <a:solidFill>
                  <a:srgbClr val="003994"/>
                </a:solidFill>
                <a:ea typeface="+mn-ea"/>
                <a:cs typeface="+mn-cs"/>
              </a:rPr>
              <a:t>Od roku 2005 je Olomoucký kraj mimořádným členem Euroregionu </a:t>
            </a:r>
            <a:r>
              <a:rPr lang="cs-CZ" dirty="0" err="1" smtClean="0">
                <a:solidFill>
                  <a:srgbClr val="003994"/>
                </a:solidFill>
                <a:ea typeface="+mn-ea"/>
                <a:cs typeface="+mn-cs"/>
              </a:rPr>
              <a:t>Glacensis</a:t>
            </a:r>
            <a:endParaRPr lang="cs-CZ" dirty="0" smtClean="0">
              <a:solidFill>
                <a:srgbClr val="003994"/>
              </a:solidFill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dirty="0" smtClean="0">
                <a:solidFill>
                  <a:srgbClr val="003994"/>
                </a:solidFill>
                <a:ea typeface="+mn-ea"/>
                <a:cs typeface="+mn-cs"/>
              </a:rPr>
              <a:t>Od roku 2009 je Olomoucký kraj přidruženým členem Euroregionu Praděd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dirty="0" smtClean="0">
                <a:solidFill>
                  <a:srgbClr val="003994"/>
                </a:solidFill>
                <a:ea typeface="+mn-ea"/>
                <a:cs typeface="+mn-cs"/>
              </a:rPr>
              <a:t>Olomoucký kraj má své zástupce v orgánech euroregionů – Rada a Euroregionální řídící výbor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altLang="cs-CZ" dirty="0" smtClean="0">
                <a:solidFill>
                  <a:srgbClr val="003994"/>
                </a:solidFill>
              </a:rPr>
              <a:t>Rozdělení OK mezi </a:t>
            </a:r>
            <a:r>
              <a:rPr lang="cs-CZ" altLang="cs-CZ" dirty="0">
                <a:solidFill>
                  <a:srgbClr val="003994"/>
                </a:solidFill>
              </a:rPr>
              <a:t>2 euroregiony – Euroregion Praděd (okres Olomouc, Prostějov, Přerov, Jeseník), Euroregion </a:t>
            </a:r>
            <a:r>
              <a:rPr lang="cs-CZ" altLang="cs-CZ" dirty="0" err="1">
                <a:solidFill>
                  <a:srgbClr val="003994"/>
                </a:solidFill>
              </a:rPr>
              <a:t>Glacensis</a:t>
            </a:r>
            <a:r>
              <a:rPr lang="cs-CZ" altLang="cs-CZ" dirty="0">
                <a:solidFill>
                  <a:srgbClr val="003994"/>
                </a:solidFill>
              </a:rPr>
              <a:t> (okres Šumperk a obec Bílá Voda</a:t>
            </a:r>
            <a:r>
              <a:rPr lang="cs-CZ" altLang="cs-CZ" dirty="0" smtClean="0">
                <a:solidFill>
                  <a:srgbClr val="003994"/>
                </a:solidFill>
              </a:rPr>
              <a:t>)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994"/>
                </a:solidFill>
                <a:hlinkClick r:id="rId3"/>
              </a:rPr>
              <a:t>www.europraded.cz</a:t>
            </a:r>
            <a:r>
              <a:rPr lang="cs-CZ" altLang="cs-CZ" dirty="0">
                <a:solidFill>
                  <a:srgbClr val="003994"/>
                </a:solidFill>
              </a:rPr>
              <a:t>, </a:t>
            </a:r>
            <a:r>
              <a:rPr lang="cs-CZ" altLang="cs-CZ" dirty="0">
                <a:solidFill>
                  <a:srgbClr val="003994"/>
                </a:solidFill>
                <a:hlinkClick r:id="rId4"/>
              </a:rPr>
              <a:t>www.euro-glacensis.cz</a:t>
            </a:r>
            <a:endParaRPr lang="cs-CZ" altLang="cs-CZ" dirty="0">
              <a:solidFill>
                <a:srgbClr val="003994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endParaRPr lang="cs-CZ" dirty="0" smtClean="0">
              <a:solidFill>
                <a:srgbClr val="003994"/>
              </a:solidFill>
              <a:ea typeface="+mn-ea"/>
              <a:cs typeface="+mn-cs"/>
            </a:endParaRPr>
          </a:p>
          <a:p>
            <a:pPr marL="0" lvl="1" indent="0">
              <a:buNone/>
              <a:defRPr/>
            </a:pPr>
            <a:endParaRPr lang="cs-CZ" dirty="0">
              <a:solidFill>
                <a:srgbClr val="003994"/>
              </a:solidFill>
              <a:ea typeface="+mn-ea"/>
              <a:cs typeface="+mn-cs"/>
            </a:endParaRPr>
          </a:p>
        </p:txBody>
      </p:sp>
      <p:pic>
        <p:nvPicPr>
          <p:cNvPr id="2050" name="Picture 2" descr="Publicita a propagace » Euroregion Praděd » Loga ke stažení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740151"/>
            <a:ext cx="950865" cy="131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líží se konec výzvy na kodifikaci loga Euroregionu Glacensis - For 25  years the Euroregion Glacensi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664" y="4822190"/>
            <a:ext cx="1248663" cy="122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4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CC2D30"/>
                </a:solidFill>
              </a:rPr>
              <a:t>Evropské seskupení pro územní spolupráci NOVUM s.r.o.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257300"/>
            <a:ext cx="8562206" cy="45259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altLang="cs-CZ" sz="2000" dirty="0">
                <a:solidFill>
                  <a:srgbClr val="003994"/>
                </a:solidFill>
                <a:ea typeface="+mn-ea"/>
                <a:cs typeface="+mn-cs"/>
              </a:rPr>
              <a:t>Využívá prostředky programů Evropské územní spolupráce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altLang="cs-CZ" sz="2000" dirty="0">
                <a:solidFill>
                  <a:srgbClr val="003994"/>
                </a:solidFill>
                <a:ea typeface="+mn-ea"/>
                <a:cs typeface="+mn-cs"/>
              </a:rPr>
              <a:t>Působí na česko-polském území, 9 členů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sz="2000" dirty="0">
                <a:solidFill>
                  <a:srgbClr val="003994"/>
                </a:solidFill>
                <a:ea typeface="+mn-ea"/>
                <a:cs typeface="+mn-cs"/>
              </a:rPr>
              <a:t>Registrace 12/2015 podle polského práva, sídlo Jelení Hora</a:t>
            </a:r>
          </a:p>
          <a:p>
            <a:pPr marL="342900" lvl="1" indent="-342900">
              <a:buFont typeface="Arial" panose="020B0604020202020204" pitchFamily="34" charset="0"/>
              <a:buChar char="–"/>
              <a:defRPr/>
            </a:pPr>
            <a:r>
              <a:rPr lang="cs-CZ" sz="2000" dirty="0">
                <a:solidFill>
                  <a:srgbClr val="003994"/>
                </a:solidFill>
                <a:ea typeface="+mn-ea"/>
                <a:cs typeface="+mn-cs"/>
              </a:rPr>
              <a:t>V orgánech ESÚS představitelé OK (Valné shromáždění, Dozorčí rada</a:t>
            </a:r>
            <a:r>
              <a:rPr lang="cs-CZ" sz="2000" dirty="0" smtClean="0">
                <a:solidFill>
                  <a:srgbClr val="003994"/>
                </a:solidFill>
                <a:ea typeface="+mn-ea"/>
                <a:cs typeface="+mn-cs"/>
              </a:rPr>
              <a:t>)</a:t>
            </a:r>
          </a:p>
          <a:p>
            <a:pPr marL="0" lvl="1" indent="0">
              <a:buNone/>
              <a:defRPr/>
            </a:pPr>
            <a:endParaRPr lang="cs-CZ" sz="2000" dirty="0">
              <a:solidFill>
                <a:srgbClr val="003994"/>
              </a:solidFill>
              <a:ea typeface="+mn-ea"/>
              <a:cs typeface="+mn-cs"/>
            </a:endParaRPr>
          </a:p>
          <a:p>
            <a:pPr marL="0" lvl="1" indent="0">
              <a:buNone/>
              <a:defRPr/>
            </a:pPr>
            <a:endParaRPr lang="cs-CZ" altLang="cs-CZ" sz="2000" b="1" dirty="0">
              <a:solidFill>
                <a:srgbClr val="003994"/>
              </a:solidFill>
              <a:ea typeface="+mn-ea"/>
              <a:cs typeface="+mn-cs"/>
              <a:hlinkClick r:id="rId3"/>
            </a:endParaRPr>
          </a:p>
          <a:p>
            <a:pPr marL="0" lvl="1" indent="0">
              <a:buNone/>
              <a:defRPr/>
            </a:pPr>
            <a:endParaRPr lang="cs-CZ" altLang="cs-CZ" sz="1800" dirty="0" smtClean="0">
              <a:solidFill>
                <a:srgbClr val="003994"/>
              </a:solidFill>
              <a:ea typeface="+mn-ea"/>
              <a:cs typeface="+mn-cs"/>
              <a:hlinkClick r:id="rId3"/>
            </a:endParaRPr>
          </a:p>
          <a:p>
            <a:pPr marL="0" lvl="1" indent="0">
              <a:buNone/>
              <a:defRPr/>
            </a:pPr>
            <a:endParaRPr lang="cs-CZ" altLang="cs-CZ" sz="1800" dirty="0">
              <a:solidFill>
                <a:srgbClr val="003994"/>
              </a:solidFill>
              <a:ea typeface="+mn-ea"/>
              <a:cs typeface="+mn-cs"/>
              <a:hlinkClick r:id="rId3"/>
            </a:endParaRPr>
          </a:p>
          <a:p>
            <a:pPr marL="0" lvl="1" indent="0">
              <a:buNone/>
              <a:defRPr/>
            </a:pPr>
            <a:endParaRPr lang="cs-CZ" altLang="cs-CZ" sz="1800" dirty="0" smtClean="0">
              <a:solidFill>
                <a:srgbClr val="003994"/>
              </a:solidFill>
              <a:ea typeface="+mn-ea"/>
              <a:cs typeface="+mn-cs"/>
              <a:hlinkClick r:id="rId3"/>
            </a:endParaRPr>
          </a:p>
          <a:p>
            <a:pPr marL="0" lvl="1" indent="0">
              <a:buNone/>
              <a:defRPr/>
            </a:pPr>
            <a:endParaRPr lang="cs-CZ" altLang="cs-CZ" sz="1800" dirty="0">
              <a:solidFill>
                <a:srgbClr val="003994"/>
              </a:solidFill>
              <a:ea typeface="+mn-ea"/>
              <a:cs typeface="+mn-cs"/>
              <a:hlinkClick r:id="rId3"/>
            </a:endParaRPr>
          </a:p>
          <a:p>
            <a:pPr marL="0" lvl="1" indent="0">
              <a:buNone/>
              <a:defRPr/>
            </a:pPr>
            <a:endParaRPr lang="cs-CZ" altLang="cs-CZ" sz="1800" dirty="0" smtClean="0">
              <a:solidFill>
                <a:srgbClr val="003994"/>
              </a:solidFill>
              <a:ea typeface="+mn-ea"/>
              <a:cs typeface="+mn-cs"/>
              <a:hlinkClick r:id="rId3"/>
            </a:endParaRPr>
          </a:p>
          <a:p>
            <a:pPr marL="0" lvl="1" indent="0">
              <a:buNone/>
              <a:defRPr/>
            </a:pPr>
            <a:endParaRPr lang="cs-CZ" altLang="cs-CZ" sz="1800" dirty="0">
              <a:solidFill>
                <a:srgbClr val="003994"/>
              </a:solidFill>
              <a:ea typeface="+mn-ea"/>
              <a:cs typeface="+mn-cs"/>
              <a:hlinkClick r:id="rId3"/>
            </a:endParaRPr>
          </a:p>
          <a:p>
            <a:pPr marL="0" lvl="1" indent="0">
              <a:buNone/>
              <a:defRPr/>
            </a:pPr>
            <a:r>
              <a:rPr lang="cs-CZ" altLang="cs-CZ" sz="1800" dirty="0" smtClean="0">
                <a:solidFill>
                  <a:srgbClr val="003994"/>
                </a:solidFill>
                <a:ea typeface="+mn-ea"/>
                <a:cs typeface="+mn-cs"/>
                <a:hlinkClick r:id="rId3"/>
              </a:rPr>
              <a:t>www.euwt-novum.eu</a:t>
            </a:r>
            <a:endParaRPr lang="cs-CZ" altLang="cs-CZ" sz="1800" dirty="0">
              <a:solidFill>
                <a:srgbClr val="003994"/>
              </a:solidFill>
              <a:ea typeface="+mn-ea"/>
              <a:cs typeface="+mn-cs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cs-CZ" altLang="cs-CZ" sz="2200" dirty="0" smtClean="0"/>
          </a:p>
          <a:p>
            <a:pPr marL="457200" lvl="1" indent="0">
              <a:buNone/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219230"/>
              </p:ext>
            </p:extLst>
          </p:nvPr>
        </p:nvGraphicFramePr>
        <p:xfrm>
          <a:off x="1259632" y="2852936"/>
          <a:ext cx="6762834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4091">
                  <a:extLst>
                    <a:ext uri="{9D8B030D-6E8A-4147-A177-3AD203B41FA5}">
                      <a16:colId xmlns:a16="http://schemas.microsoft.com/office/drawing/2014/main" val="2323401985"/>
                    </a:ext>
                  </a:extLst>
                </a:gridCol>
                <a:gridCol w="2608743">
                  <a:extLst>
                    <a:ext uri="{9D8B030D-6E8A-4147-A177-3AD203B41FA5}">
                      <a16:colId xmlns:a16="http://schemas.microsoft.com/office/drawing/2014/main" val="26688599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Název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Částka hrazena z fondů EU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7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Společně řešíme problémy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280700,54 €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733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V kontaktu - přeshraniční spolupráce navzdory překážkám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187768,15 €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026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Akcent@net</a:t>
                      </a:r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205262,36 €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45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Vzdělávání nezná hranic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314610,87 €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730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err="1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Spa</a:t>
                      </a:r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 4 </a:t>
                      </a:r>
                      <a:r>
                        <a:rPr lang="cs-CZ" sz="1200" dirty="0" err="1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192673,34 €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186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Jak zachraňujete</a:t>
                      </a:r>
                      <a:r>
                        <a:rPr lang="cs-CZ" sz="1200" baseline="0" dirty="0" smtClean="0">
                          <a:solidFill>
                            <a:srgbClr val="003994"/>
                          </a:solidFill>
                          <a:latin typeface="+mn-lt"/>
                          <a:ea typeface="+mn-ea"/>
                          <a:cs typeface="+mn-cs"/>
                        </a:rPr>
                        <a:t> u Vás?</a:t>
                      </a:r>
                      <a:endParaRPr lang="cs-CZ" sz="1200" dirty="0">
                        <a:solidFill>
                          <a:srgbClr val="00399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003994"/>
                          </a:solidFill>
                        </a:rPr>
                        <a:t>330756,27 €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773208"/>
                  </a:ext>
                </a:extLst>
              </a:tr>
            </a:tbl>
          </a:graphicData>
        </a:graphic>
      </p:graphicFrame>
      <p:pic>
        <p:nvPicPr>
          <p:cNvPr id="7" name="Picture 2" descr="Evropské seskupení pro územní spolupráci NOVUM - ESÚS NOVUM S R.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783263"/>
            <a:ext cx="2834710" cy="59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5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cs-CZ" altLang="cs-CZ" sz="2400" b="1" dirty="0">
                <a:solidFill>
                  <a:srgbClr val="CC2D30"/>
                </a:solidFill>
              </a:rPr>
              <a:t>Na čem aktuálně pracujeme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457200" lvl="1" indent="-457200">
              <a:buFont typeface="+mj-lt"/>
              <a:buAutoNum type="arabicPeriod"/>
              <a:defRPr/>
            </a:pPr>
            <a:r>
              <a:rPr lang="cs-CZ" altLang="cs-CZ" sz="2000" dirty="0">
                <a:solidFill>
                  <a:srgbClr val="003994"/>
                </a:solidFill>
                <a:ea typeface="+mn-ea"/>
                <a:cs typeface="+mn-cs"/>
              </a:rPr>
              <a:t>Konzultujeme projektové </a:t>
            </a:r>
            <a:r>
              <a:rPr lang="cs-CZ" altLang="cs-CZ" sz="2000" dirty="0" smtClean="0">
                <a:solidFill>
                  <a:srgbClr val="003994"/>
                </a:solidFill>
                <a:ea typeface="+mn-ea"/>
                <a:cs typeface="+mn-cs"/>
              </a:rPr>
              <a:t>záměry a </a:t>
            </a:r>
            <a:r>
              <a:rPr lang="cs-CZ" altLang="cs-CZ" sz="2000" dirty="0">
                <a:solidFill>
                  <a:srgbClr val="003994"/>
                </a:solidFill>
                <a:ea typeface="+mn-ea"/>
                <a:cs typeface="+mn-cs"/>
              </a:rPr>
              <a:t>projektové žádosti, propagujeme program v </a:t>
            </a:r>
            <a:r>
              <a:rPr lang="cs-CZ" altLang="cs-CZ" sz="2000" dirty="0" smtClean="0">
                <a:solidFill>
                  <a:srgbClr val="003994"/>
                </a:solidFill>
                <a:ea typeface="+mn-ea"/>
                <a:cs typeface="+mn-cs"/>
              </a:rPr>
              <a:t>území</a:t>
            </a: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cs-CZ" altLang="cs-CZ" sz="2000" dirty="0" smtClean="0">
                <a:solidFill>
                  <a:srgbClr val="003994"/>
                </a:solidFill>
                <a:ea typeface="+mn-ea"/>
                <a:cs typeface="+mn-cs"/>
              </a:rPr>
              <a:t>Komunikujeme s odbory a s příspěvkovými organizacemi</a:t>
            </a:r>
            <a:endParaRPr lang="cs-CZ" altLang="cs-CZ" sz="2000" dirty="0">
              <a:solidFill>
                <a:srgbClr val="003994"/>
              </a:solidFill>
              <a:ea typeface="+mn-ea"/>
              <a:cs typeface="+mn-cs"/>
            </a:endParaRP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cs-CZ" altLang="cs-CZ" sz="2000" dirty="0">
                <a:solidFill>
                  <a:srgbClr val="003994"/>
                </a:solidFill>
                <a:ea typeface="+mn-ea"/>
                <a:cs typeface="+mn-cs"/>
              </a:rPr>
              <a:t>Zapojujeme se do přípravy programu pro roky 2021-2027 prostřednictvím </a:t>
            </a:r>
            <a:r>
              <a:rPr lang="cs-CZ" altLang="cs-CZ" sz="2000" dirty="0" err="1">
                <a:solidFill>
                  <a:srgbClr val="003994"/>
                </a:solidFill>
                <a:ea typeface="+mn-ea"/>
                <a:cs typeface="+mn-cs"/>
              </a:rPr>
              <a:t>Task</a:t>
            </a:r>
            <a:r>
              <a:rPr lang="cs-CZ" altLang="cs-CZ" sz="2000" dirty="0">
                <a:solidFill>
                  <a:srgbClr val="003994"/>
                </a:solidFill>
                <a:ea typeface="+mn-ea"/>
                <a:cs typeface="+mn-cs"/>
              </a:rPr>
              <a:t> </a:t>
            </a:r>
            <a:r>
              <a:rPr lang="cs-CZ" altLang="cs-CZ" sz="2000" dirty="0" err="1" smtClean="0">
                <a:solidFill>
                  <a:srgbClr val="003994"/>
                </a:solidFill>
                <a:ea typeface="+mn-ea"/>
                <a:cs typeface="+mn-cs"/>
              </a:rPr>
              <a:t>Force</a:t>
            </a:r>
            <a:endParaRPr lang="cs-CZ" altLang="cs-CZ" sz="2000" dirty="0" smtClean="0">
              <a:solidFill>
                <a:srgbClr val="003994"/>
              </a:solidFill>
              <a:ea typeface="+mn-ea"/>
              <a:cs typeface="+mn-cs"/>
            </a:endParaRPr>
          </a:p>
          <a:p>
            <a:pPr marL="457200" lvl="1" indent="-457200">
              <a:buFont typeface="+mj-lt"/>
              <a:buAutoNum type="arabicPeriod"/>
              <a:defRPr/>
            </a:pPr>
            <a:r>
              <a:rPr lang="cs-CZ" altLang="cs-CZ" sz="2000" dirty="0" smtClean="0">
                <a:solidFill>
                  <a:srgbClr val="003994"/>
                </a:solidFill>
                <a:ea typeface="+mn-ea"/>
                <a:cs typeface="+mn-cs"/>
              </a:rPr>
              <a:t>Připravujeme semináře / burzy partnerství na podzim 2022</a:t>
            </a:r>
          </a:p>
          <a:p>
            <a:pPr marL="0" lvl="1" indent="0">
              <a:buNone/>
              <a:defRPr/>
            </a:pPr>
            <a:endParaRPr lang="cs-CZ" altLang="cs-CZ" sz="2000" dirty="0">
              <a:solidFill>
                <a:srgbClr val="003994"/>
              </a:solidFill>
              <a:ea typeface="+mn-ea"/>
              <a:cs typeface="+mn-cs"/>
            </a:endParaRPr>
          </a:p>
          <a:p>
            <a:pPr marL="0" lvl="1" indent="0" algn="ctr">
              <a:lnSpc>
                <a:spcPct val="150000"/>
              </a:lnSpc>
              <a:buNone/>
              <a:defRPr/>
            </a:pPr>
            <a:endParaRPr lang="cs-CZ" altLang="cs-CZ" sz="2000" dirty="0" smtClean="0">
              <a:solidFill>
                <a:srgbClr val="003994"/>
              </a:solidFill>
              <a:ea typeface="+mn-ea"/>
              <a:cs typeface="+mn-cs"/>
              <a:hlinkClick r:id="rId3"/>
            </a:endParaRPr>
          </a:p>
          <a:p>
            <a:pPr marL="0" lvl="1" indent="0" algn="ctr">
              <a:lnSpc>
                <a:spcPct val="150000"/>
              </a:lnSpc>
              <a:buNone/>
              <a:defRPr/>
            </a:pPr>
            <a:r>
              <a:rPr lang="cs-CZ" altLang="cs-CZ" sz="2000" dirty="0" smtClean="0">
                <a:solidFill>
                  <a:srgbClr val="003994"/>
                </a:solidFill>
                <a:ea typeface="+mn-ea"/>
                <a:cs typeface="+mn-cs"/>
                <a:hlinkClick r:id="rId3"/>
              </a:rPr>
              <a:t>www.cz-pl.eu</a:t>
            </a:r>
            <a:r>
              <a:rPr lang="cs-CZ" altLang="cs-CZ" sz="2000" dirty="0">
                <a:solidFill>
                  <a:srgbClr val="003994"/>
                </a:solidFill>
                <a:ea typeface="+mn-ea"/>
                <a:cs typeface="+mn-cs"/>
              </a:rPr>
              <a:t/>
            </a:r>
            <a:br>
              <a:rPr lang="cs-CZ" altLang="cs-CZ" sz="2000" dirty="0">
                <a:solidFill>
                  <a:srgbClr val="003994"/>
                </a:solidFill>
                <a:ea typeface="+mn-ea"/>
                <a:cs typeface="+mn-cs"/>
              </a:rPr>
            </a:br>
            <a:r>
              <a:rPr lang="cs-CZ" altLang="cs-CZ" sz="2000" dirty="0">
                <a:solidFill>
                  <a:srgbClr val="003994"/>
                </a:solidFill>
                <a:ea typeface="+mn-ea"/>
                <a:cs typeface="+mn-cs"/>
                <a:hlinkClick r:id="rId4"/>
              </a:rPr>
              <a:t>https://www.olkraj.cz/regionalni-rozvoj-cl-16.html</a:t>
            </a:r>
            <a:endParaRPr lang="cs-CZ" altLang="cs-CZ" sz="2000" dirty="0">
              <a:solidFill>
                <a:srgbClr val="003994"/>
              </a:solidFill>
              <a:ea typeface="+mn-ea"/>
              <a:cs typeface="+mn-cs"/>
            </a:endParaRPr>
          </a:p>
          <a:p>
            <a:pPr marL="0" indent="0" algn="ctr">
              <a:lnSpc>
                <a:spcPct val="150000"/>
              </a:lnSpc>
              <a:buNone/>
              <a:defRPr/>
            </a:pPr>
            <a:endParaRPr lang="cs-CZ" alt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35" t="18500" r="18835" b="68900"/>
          <a:stretch/>
        </p:blipFill>
        <p:spPr>
          <a:xfrm>
            <a:off x="6562375" y="5999103"/>
            <a:ext cx="1970066" cy="56287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416" y="5999103"/>
            <a:ext cx="3580225" cy="56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382000" cy="4572000"/>
          </a:xfrm>
        </p:spPr>
        <p:txBody>
          <a:bodyPr/>
          <a:lstStyle/>
          <a:p>
            <a:pPr marL="0" indent="0">
              <a:buFontTx/>
              <a:buNone/>
            </a:pPr>
            <a:endParaRPr lang="cs-CZ" altLang="cs-CZ" dirty="0" smtClean="0"/>
          </a:p>
          <a:p>
            <a:pPr marL="0" indent="0">
              <a:buFontTx/>
              <a:buNone/>
            </a:pPr>
            <a:endParaRPr lang="cs-CZ" altLang="cs-CZ" sz="2400" b="1" dirty="0" smtClean="0">
              <a:solidFill>
                <a:srgbClr val="FFC000"/>
              </a:solidFill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CC2D30"/>
                </a:solidFill>
                <a:latin typeface="+mj-lt"/>
                <a:ea typeface="+mj-ea"/>
                <a:cs typeface="+mj-cs"/>
              </a:rPr>
              <a:t>Děkuji za pozornost.</a:t>
            </a:r>
          </a:p>
          <a:p>
            <a:pPr marL="0" indent="0">
              <a:buFontTx/>
              <a:buNone/>
            </a:pPr>
            <a:endParaRPr lang="cs-CZ" altLang="cs-CZ" dirty="0" smtClean="0">
              <a:solidFill>
                <a:srgbClr val="33339A"/>
              </a:solidFill>
            </a:endParaRPr>
          </a:p>
          <a:p>
            <a:pPr marL="0" indent="0">
              <a:buFontTx/>
              <a:buNone/>
            </a:pPr>
            <a:r>
              <a:rPr lang="cs-CZ" altLang="cs-CZ" dirty="0" smtClean="0">
                <a:solidFill>
                  <a:srgbClr val="33339A"/>
                </a:solidFill>
              </a:rPr>
              <a:t>				</a:t>
            </a:r>
            <a:r>
              <a:rPr lang="cs-CZ" altLang="cs-CZ" sz="2000" b="1" dirty="0" smtClean="0">
                <a:solidFill>
                  <a:srgbClr val="003994"/>
                </a:solidFill>
              </a:rPr>
              <a:t>Ing. </a:t>
            </a:r>
            <a:r>
              <a:rPr lang="cs-CZ" altLang="cs-CZ" sz="2000" b="1" dirty="0" smtClean="0">
                <a:solidFill>
                  <a:srgbClr val="003994"/>
                </a:solidFill>
              </a:rPr>
              <a:t>Marta Novotná</a:t>
            </a:r>
            <a:r>
              <a:rPr lang="cs-CZ" altLang="cs-CZ" sz="2000" dirty="0">
                <a:solidFill>
                  <a:srgbClr val="003994"/>
                </a:solidFill>
              </a:rPr>
              <a:t>					</a:t>
            </a:r>
            <a:r>
              <a:rPr lang="cs-CZ" altLang="cs-CZ" sz="2000" dirty="0" smtClean="0">
                <a:solidFill>
                  <a:srgbClr val="003994"/>
                </a:solidFill>
              </a:rPr>
              <a:t>	vedoucí oddělení </a:t>
            </a:r>
            <a:r>
              <a:rPr lang="cs-CZ" altLang="cs-CZ" sz="2000" dirty="0">
                <a:solidFill>
                  <a:srgbClr val="003994"/>
                </a:solidFill>
              </a:rPr>
              <a:t>regionálního rozvoje</a:t>
            </a:r>
          </a:p>
          <a:p>
            <a:pPr marL="0" indent="0">
              <a:buFontTx/>
              <a:buNone/>
            </a:pPr>
            <a:r>
              <a:rPr lang="cs-CZ" altLang="cs-CZ" sz="2000" dirty="0">
                <a:solidFill>
                  <a:srgbClr val="003994"/>
                </a:solidFill>
              </a:rPr>
              <a:t>				</a:t>
            </a:r>
            <a:r>
              <a:rPr lang="cs-CZ" sz="2000" dirty="0">
                <a:solidFill>
                  <a:srgbClr val="003994"/>
                </a:solidFill>
              </a:rPr>
              <a:t>e-mail:</a:t>
            </a:r>
            <a:r>
              <a:rPr lang="cs-CZ" sz="2000" dirty="0" smtClean="0">
                <a:cs typeface="Calibri" panose="020F0502020204030204" pitchFamily="34" charset="0"/>
              </a:rPr>
              <a:t> </a:t>
            </a:r>
            <a:r>
              <a:rPr lang="cs-CZ" sz="2000" dirty="0" smtClean="0">
                <a:cs typeface="Calibri" panose="020F0502020204030204" pitchFamily="34" charset="0"/>
                <a:hlinkClick r:id="rId3"/>
              </a:rPr>
              <a:t>m.novotna@olkraj.cz</a:t>
            </a:r>
            <a:r>
              <a:rPr lang="cs-CZ" sz="2000" dirty="0" smtClean="0">
                <a:cs typeface="Calibri" panose="020F0502020204030204" pitchFamily="34" charset="0"/>
              </a:rPr>
              <a:t>,</a:t>
            </a:r>
          </a:p>
          <a:p>
            <a:pPr marL="0" indent="0">
              <a:buFontTx/>
              <a:buNone/>
            </a:pPr>
            <a:r>
              <a:rPr lang="cs-CZ" sz="2000" dirty="0">
                <a:cs typeface="Calibri" panose="020F0502020204030204" pitchFamily="34" charset="0"/>
              </a:rPr>
              <a:t>	</a:t>
            </a:r>
            <a:r>
              <a:rPr lang="cs-CZ" sz="2000" dirty="0" smtClean="0">
                <a:cs typeface="Calibri" panose="020F0502020204030204" pitchFamily="34" charset="0"/>
              </a:rPr>
              <a:t>			</a:t>
            </a:r>
            <a:r>
              <a:rPr lang="cs-CZ" sz="2000" dirty="0">
                <a:solidFill>
                  <a:srgbClr val="003994"/>
                </a:solidFill>
              </a:rPr>
              <a:t>tel. č.: 585 508 330</a:t>
            </a:r>
          </a:p>
          <a:p>
            <a:pPr marL="0" indent="0">
              <a:buFontTx/>
              <a:buNone/>
            </a:pPr>
            <a:r>
              <a:rPr lang="cs-CZ" altLang="cs-CZ" sz="2000" dirty="0">
                <a:solidFill>
                  <a:srgbClr val="003994"/>
                </a:solidFill>
              </a:rPr>
              <a:t/>
            </a:r>
            <a:br>
              <a:rPr lang="cs-CZ" altLang="cs-CZ" sz="2000" dirty="0">
                <a:solidFill>
                  <a:srgbClr val="003994"/>
                </a:solidFill>
              </a:rPr>
            </a:br>
            <a:r>
              <a:rPr lang="cs-CZ" altLang="cs-CZ" sz="2000" dirty="0" smtClean="0"/>
              <a:t>				</a:t>
            </a:r>
            <a:br>
              <a:rPr lang="cs-CZ" altLang="cs-CZ" sz="2000" dirty="0" smtClean="0"/>
            </a:br>
            <a:endParaRPr lang="cs-CZ" alt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Prezentace OK">
      <a:dk1>
        <a:srgbClr val="002D6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2D60"/>
      </a:accent2>
      <a:accent3>
        <a:srgbClr val="FFFFFF"/>
      </a:accent3>
      <a:accent4>
        <a:srgbClr val="000000"/>
      </a:accent4>
      <a:accent5>
        <a:srgbClr val="DAEDEF"/>
      </a:accent5>
      <a:accent6>
        <a:srgbClr val="002D60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15377</TotalTime>
  <Words>1563</Words>
  <Application>Microsoft Office PowerPoint</Application>
  <PresentationFormat>Předvádění na obrazovce (4:3)</PresentationFormat>
  <Paragraphs>195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2_Výchozí návrh</vt:lpstr>
      <vt:lpstr>Výchozí návrh</vt:lpstr>
      <vt:lpstr>Činnost regionálního kontaktního místa Olomouckého kraje</vt:lpstr>
      <vt:lpstr>Krajské kontaktní místo Olomouckého kraje</vt:lpstr>
      <vt:lpstr>Úspěšnost OK v období 2014-2020</vt:lpstr>
      <vt:lpstr>Úspěšnost OK v období 2014-2020</vt:lpstr>
      <vt:lpstr>Spolupráce se subjekty v česko-polském pohraničí</vt:lpstr>
      <vt:lpstr>Evropské seskupení pro územní spolupráci NOVUM s.r.o.</vt:lpstr>
      <vt:lpstr>Na čem aktuálně pracujeme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Novotná Marta</cp:lastModifiedBy>
  <cp:revision>1015</cp:revision>
  <cp:lastPrinted>2017-08-31T06:05:10Z</cp:lastPrinted>
  <dcterms:created xsi:type="dcterms:W3CDTF">2008-01-15T11:19:01Z</dcterms:created>
  <dcterms:modified xsi:type="dcterms:W3CDTF">2022-06-07T07:55:49Z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Status">
    <vt:lpwstr/>
  </property>
</Properties>
</file>