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9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97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04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77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00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64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80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54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02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04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9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A350-40B0-468E-8427-A85E6E6AEB18}" type="datetimeFigureOut">
              <a:rPr lang="cs-CZ" smtClean="0"/>
              <a:t>06.01.2021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1516-0E50-4891-8434-462AA4B222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88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dotace@olkraj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5" y="952240"/>
            <a:ext cx="3533705" cy="154157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12916" y="3167149"/>
            <a:ext cx="953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Vyplňování formuláře žádosti o dotace poskytované Olomouckým krajem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522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16" y="0"/>
            <a:ext cx="6627044" cy="68235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504" y="2048772"/>
            <a:ext cx="3554166" cy="28540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376" y="2048772"/>
            <a:ext cx="4154603" cy="25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36393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28437 -0.0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985" y="0"/>
            <a:ext cx="6465794" cy="6758643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75414" y="716436"/>
            <a:ext cx="3327662" cy="1800520"/>
          </a:xfrm>
          <a:prstGeom prst="wedgeEllipseCallout">
            <a:avLst>
              <a:gd name="adj1" fmla="val 113279"/>
              <a:gd name="adj2" fmla="val 5202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u právnické osoby zadáme IČ, doplní se další údaje dle rejstříku ARES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14779" y="2799761"/>
            <a:ext cx="3157980" cy="30637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Zkontrolujeme správnost předvyplněných údajů a doplníme chybějící údaje.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/>
              <a:t>Zatrhneme podmínky užití a klikneme na tlačítko „Registrovat“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2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4" y="1518400"/>
            <a:ext cx="11431022" cy="42156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58624" y="622169"/>
            <a:ext cx="1157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Pokud jsme se zaregistrovali a aktivovali účet přes odkaz zaslaný na e-mail, nebo máme přihlašovací údaje z dřívější registrace, </a:t>
            </a:r>
            <a:r>
              <a:rPr lang="cs-CZ" b="1" u="sng" dirty="0" smtClean="0"/>
              <a:t>můžeme se přihlásit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953" y="2963758"/>
            <a:ext cx="3564590" cy="243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" y="789709"/>
            <a:ext cx="11109641" cy="6068291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5050452" y="1873192"/>
            <a:ext cx="5590095" cy="11972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 prvním přihlášení je sekce „Moje formuláře“ prázdná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5879784" y="4663554"/>
            <a:ext cx="4985208" cy="11972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máme odeslané, nebo rozpracované žádosti z minula, vidíme jejich dlaždice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1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88" y="837940"/>
            <a:ext cx="3219450" cy="446722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989215" y="1296786"/>
            <a:ext cx="714894" cy="3657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989215" y="1432193"/>
            <a:ext cx="714894" cy="13330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88" y="837940"/>
            <a:ext cx="4829625" cy="4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898094"/>
            <a:ext cx="12062883" cy="4705469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115178" y="4967352"/>
            <a:ext cx="5260158" cy="1291472"/>
          </a:xfrm>
          <a:prstGeom prst="wedgeEllipseCallout">
            <a:avLst>
              <a:gd name="adj1" fmla="val -36801"/>
              <a:gd name="adj2" fmla="val -1693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levém menu „Dotace“ v </a:t>
            </a:r>
            <a:r>
              <a:rPr lang="cs-CZ" dirty="0" err="1" smtClean="0"/>
              <a:t>podmenu</a:t>
            </a:r>
            <a:r>
              <a:rPr lang="cs-CZ" dirty="0" smtClean="0"/>
              <a:t> „Dotační tituly/programy“ vybereme dotační program</a:t>
            </a:r>
            <a:endParaRPr lang="cs-CZ" dirty="0"/>
          </a:p>
        </p:txBody>
      </p:sp>
      <p:sp>
        <p:nvSpPr>
          <p:cNvPr id="8" name="Oválný bublinový popisek 7"/>
          <p:cNvSpPr/>
          <p:nvPr/>
        </p:nvSpPr>
        <p:spPr>
          <a:xfrm>
            <a:off x="6636470" y="2281287"/>
            <a:ext cx="4485959" cy="1359688"/>
          </a:xfrm>
          <a:prstGeom prst="wedgeEllipseCallout">
            <a:avLst>
              <a:gd name="adj1" fmla="val -134181"/>
              <a:gd name="adj2" fmla="val 735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 nabízených dlaždic vybereme požadovaný dotační titul klinutím na „ Detail formuláře“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44450" y="1746250"/>
            <a:ext cx="1524000" cy="2921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215900" y="2057400"/>
            <a:ext cx="1339850" cy="2857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4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1" y="774174"/>
            <a:ext cx="11982989" cy="4314875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1687398" y="1225484"/>
            <a:ext cx="1112363" cy="3770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ný bublinový popisek 6"/>
          <p:cNvSpPr/>
          <p:nvPr/>
        </p:nvSpPr>
        <p:spPr>
          <a:xfrm>
            <a:off x="1687398" y="1781666"/>
            <a:ext cx="1809946" cy="942680"/>
          </a:xfrm>
          <a:prstGeom prst="wedgeEllipseCallout">
            <a:avLst>
              <a:gd name="adj1" fmla="val 2696"/>
              <a:gd name="adj2" fmla="val -69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Klikneme na „Vyplnit formulář“</a:t>
            </a:r>
            <a:endParaRPr lang="cs-CZ" dirty="0"/>
          </a:p>
        </p:txBody>
      </p:sp>
      <p:sp>
        <p:nvSpPr>
          <p:cNvPr id="8" name="Oválný bublinový popisek 7"/>
          <p:cNvSpPr/>
          <p:nvPr/>
        </p:nvSpPr>
        <p:spPr>
          <a:xfrm>
            <a:off x="8477839" y="3277322"/>
            <a:ext cx="3522483" cy="1502068"/>
          </a:xfrm>
          <a:prstGeom prst="wedgeEllipseCallout">
            <a:avLst>
              <a:gd name="adj1" fmla="val -77275"/>
              <a:gd name="adj2" fmla="val -10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Tento název slouží pouze k rozlišení rozpracovaných a odeslaných formulářů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5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36" y="313014"/>
            <a:ext cx="9676270" cy="6018656"/>
          </a:xfrm>
          <a:prstGeom prst="rect">
            <a:avLst/>
          </a:prstGeom>
        </p:spPr>
      </p:pic>
      <p:sp>
        <p:nvSpPr>
          <p:cNvPr id="7" name="Zaoblený obdélníkový bublinový popisek 6"/>
          <p:cNvSpPr/>
          <p:nvPr/>
        </p:nvSpPr>
        <p:spPr>
          <a:xfrm>
            <a:off x="1187777" y="2168164"/>
            <a:ext cx="3685881" cy="942680"/>
          </a:xfrm>
          <a:prstGeom prst="wedgeRoundRectCallout">
            <a:avLst>
              <a:gd name="adj1" fmla="val 41998"/>
              <a:gd name="adj2" fmla="val 1655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Růžová pole jsou kontrolována, zda jsou vyplněná</a:t>
            </a:r>
            <a:endParaRPr lang="cs-CZ" dirty="0"/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6297105" y="2356701"/>
            <a:ext cx="3318235" cy="565607"/>
          </a:xfrm>
          <a:prstGeom prst="wedgeRoundRectCallout">
            <a:avLst>
              <a:gd name="adj1" fmla="val -69697"/>
              <a:gd name="adj2" fmla="val 2225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 najetí kurzorem na některá pole, se zobrazí nápověda</a:t>
            </a:r>
            <a:endParaRPr lang="cs-CZ" dirty="0"/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1310325" y="3827282"/>
            <a:ext cx="2554664" cy="1027522"/>
          </a:xfrm>
          <a:prstGeom prst="wedgeRoundRectCallout">
            <a:avLst>
              <a:gd name="adj1" fmla="val 98355"/>
              <a:gd name="adj2" fmla="val 13956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Zelená pole vyplňte prosím, pokud jsou relevantní</a:t>
            </a:r>
            <a:endParaRPr lang="cs-CZ" dirty="0"/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8729221" y="3205113"/>
            <a:ext cx="3167406" cy="867266"/>
          </a:xfrm>
          <a:prstGeom prst="wedgeRoundRectCallout">
            <a:avLst>
              <a:gd name="adj1" fmla="val -92857"/>
              <a:gd name="adj2" fmla="val 1364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Základní údaje o žadateli se přetahují z registrace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2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90512"/>
            <a:ext cx="8134350" cy="6276975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200025" y="999241"/>
            <a:ext cx="1939860" cy="2382622"/>
          </a:xfrm>
          <a:prstGeom prst="wedgeRoundRectCallout">
            <a:avLst>
              <a:gd name="adj1" fmla="val 65765"/>
              <a:gd name="adj2" fmla="val -6635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Žádost průběžně ukládejte. Uloženou žádost můžete zavřít a pokračovat ve vyplňování později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506" y="1389542"/>
            <a:ext cx="3316123" cy="199232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404" y="4082437"/>
            <a:ext cx="4695565" cy="1929186"/>
          </a:xfrm>
          <a:prstGeom prst="rect">
            <a:avLst/>
          </a:prstGeom>
        </p:spPr>
      </p:pic>
      <p:sp>
        <p:nvSpPr>
          <p:cNvPr id="15" name="Zaoblený obdélník 14"/>
          <p:cNvSpPr/>
          <p:nvPr/>
        </p:nvSpPr>
        <p:spPr>
          <a:xfrm>
            <a:off x="4312506" y="5432711"/>
            <a:ext cx="796393" cy="23253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6657095" y="5432711"/>
            <a:ext cx="280604" cy="2338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90512"/>
            <a:ext cx="8134350" cy="6276975"/>
          </a:xfrm>
          <a:prstGeom prst="rect">
            <a:avLst/>
          </a:prstGeom>
        </p:spPr>
      </p:pic>
      <p:sp>
        <p:nvSpPr>
          <p:cNvPr id="5" name="Zaoblený obdélníkový bublinový popisek 4"/>
          <p:cNvSpPr/>
          <p:nvPr/>
        </p:nvSpPr>
        <p:spPr>
          <a:xfrm>
            <a:off x="200025" y="999241"/>
            <a:ext cx="1939860" cy="2382622"/>
          </a:xfrm>
          <a:prstGeom prst="wedgeRoundRectCallout">
            <a:avLst>
              <a:gd name="adj1" fmla="val 65765"/>
              <a:gd name="adj2" fmla="val -6635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Žádost průběžně ukládejte. Uloženou žádost můžete zavřít a </a:t>
            </a:r>
            <a:r>
              <a:rPr lang="cs-CZ" dirty="0" smtClean="0"/>
              <a:t>pokračovat </a:t>
            </a:r>
            <a:r>
              <a:rPr lang="cs-CZ" dirty="0" smtClean="0"/>
              <a:t>ve vyplňování později</a:t>
            </a:r>
            <a:endParaRPr lang="cs-CZ" dirty="0"/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2250354" y="999241"/>
            <a:ext cx="5253381" cy="612648"/>
          </a:xfrm>
          <a:prstGeom prst="wedgeRoundRectCallout">
            <a:avLst>
              <a:gd name="adj1" fmla="val -27897"/>
              <a:gd name="adj2" fmla="val -1052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Tento opis k tisku slouží jako náhled rozpracované žádosti. Nelze jej použít pro odeslání žádosti.</a:t>
            </a:r>
            <a:endParaRPr lang="cs-CZ" dirty="0"/>
          </a:p>
        </p:txBody>
      </p:sp>
      <p:sp>
        <p:nvSpPr>
          <p:cNvPr id="11" name="Šipka nahoru 10"/>
          <p:cNvSpPr/>
          <p:nvPr/>
        </p:nvSpPr>
        <p:spPr>
          <a:xfrm rot="16200000">
            <a:off x="7670550" y="2766253"/>
            <a:ext cx="448795" cy="782425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>
            <a:off x="9162855" y="1838227"/>
            <a:ext cx="452486" cy="782425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 rot="17118212">
            <a:off x="8039983" y="2388844"/>
            <a:ext cx="379233" cy="463614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8229600" y="2604153"/>
            <a:ext cx="3648173" cy="16496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Celkové předpokládané uznatelné výdaje akce/projektu se sčítají automaticky z výše požadované dotace, vlastních zdrojů a cizích zdrojů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4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9" grpId="0" animBg="1"/>
      <p:bldP spid="1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" y="1345546"/>
            <a:ext cx="12141200" cy="687452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2342" y="756458"/>
            <a:ext cx="1003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titulní straně Olomouckého kraje na adrese: </a:t>
            </a:r>
            <a:r>
              <a:rPr lang="cs-CZ" sz="2400" b="1" u="sng" dirty="0" smtClean="0"/>
              <a:t>www.olkraj.cz</a:t>
            </a:r>
            <a:endParaRPr lang="cs-CZ" sz="2400" b="1" u="sng" dirty="0"/>
          </a:p>
        </p:txBody>
      </p:sp>
    </p:spTree>
    <p:extLst>
      <p:ext uri="{BB962C8B-B14F-4D97-AF65-F5344CB8AC3E}">
        <p14:creationId xmlns:p14="http://schemas.microsoft.com/office/powerpoint/2010/main" val="2762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23" y="2212246"/>
            <a:ext cx="6357854" cy="6020405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367646" y="487210"/>
            <a:ext cx="4157220" cy="1234912"/>
          </a:xfrm>
          <a:prstGeom prst="wedgeRoundRectCallout">
            <a:avLst>
              <a:gd name="adj1" fmla="val 32955"/>
              <a:gd name="adj2" fmla="val 16708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potřebujete přiložit přílohu, která obsahově neodpovídá nadpisům příloh, vložte jí do kteréhokoliv řádku</a:t>
            </a:r>
            <a:endParaRPr lang="cs-CZ" dirty="0"/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433633" y="2752627"/>
            <a:ext cx="2856322" cy="820132"/>
          </a:xfrm>
          <a:prstGeom prst="wedgeRoundRectCallout">
            <a:avLst>
              <a:gd name="adj1" fmla="val 66956"/>
              <a:gd name="adj2" fmla="val 8319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 jednoho řádku lze vložit více příloh</a:t>
            </a:r>
            <a:endParaRPr lang="cs-CZ" dirty="0"/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75415" y="4364610"/>
            <a:ext cx="2780907" cy="857839"/>
          </a:xfrm>
          <a:prstGeom prst="wedgeRoundRectCallout">
            <a:avLst>
              <a:gd name="adj1" fmla="val 83574"/>
              <a:gd name="adj2" fmla="val -10123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Soubor prosím pojmenujte shodně s obsahem přílohy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26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37" y="1343766"/>
            <a:ext cx="7335134" cy="55142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91" y="2697342"/>
            <a:ext cx="3095625" cy="1933575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193249" y="2055043"/>
            <a:ext cx="10939807" cy="348792"/>
          </a:xfrm>
          <a:prstGeom prst="wedgeRoundRectCallout">
            <a:avLst>
              <a:gd name="adj1" fmla="val 2119"/>
              <a:gd name="adj2" fmla="val -16805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máte žádost řádně vyplněnou, zkontrolovanou (včetně vložených příloh) a uloženou, můžete jí Odeslat.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990" y="2697342"/>
            <a:ext cx="30956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92" y="1918447"/>
            <a:ext cx="12153146" cy="4481513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2884602" y="2224079"/>
            <a:ext cx="7588577" cy="6975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 odeslané žádosti, klikneme na „Detail žádosti“</a:t>
            </a:r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3980329" y="3490916"/>
            <a:ext cx="2115671" cy="278437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6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44" y="0"/>
            <a:ext cx="8413643" cy="6885252"/>
          </a:xfrm>
          <a:prstGeom prst="rect">
            <a:avLst/>
          </a:prstGeom>
        </p:spPr>
      </p:pic>
      <p:sp>
        <p:nvSpPr>
          <p:cNvPr id="6" name="Zaoblený obdélníkový bublinový popisek 5"/>
          <p:cNvSpPr/>
          <p:nvPr/>
        </p:nvSpPr>
        <p:spPr>
          <a:xfrm>
            <a:off x="8474697" y="1046375"/>
            <a:ext cx="3233394" cy="1159497"/>
          </a:xfrm>
          <a:prstGeom prst="wedgeRoundRectCallout">
            <a:avLst>
              <a:gd name="adj1" fmla="val -105381"/>
              <a:gd name="adj2" fmla="val -7083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Zde stáhnete žádost, která je opatřena čárovým kódem a kterou musíte odeslat na Krajský úřad dle pravidel.</a:t>
            </a:r>
            <a:endParaRPr lang="cs-CZ" dirty="0"/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1800520" y="1404593"/>
            <a:ext cx="3516198" cy="801279"/>
          </a:xfrm>
          <a:prstGeom prst="wedgeRoundRectCallout">
            <a:avLst>
              <a:gd name="adj1" fmla="val 62229"/>
              <a:gd name="adj2" fmla="val -339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budete potřebovat komunikovat ohledně žádosti, používejte tento kód</a:t>
            </a:r>
            <a:endParaRPr lang="cs-CZ" dirty="0"/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1800520" y="3921551"/>
            <a:ext cx="2686639" cy="2384982"/>
          </a:xfrm>
          <a:prstGeom prst="wedgeRoundRectCallout">
            <a:avLst>
              <a:gd name="adj1" fmla="val 110695"/>
              <a:gd name="adj2" fmla="val 506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dirty="0" smtClean="0"/>
              <a:t>Stav žádosti může být:</a:t>
            </a:r>
          </a:p>
          <a:p>
            <a:pPr marL="285750" indent="-285750" algn="just">
              <a:buFontTx/>
              <a:buChar char="-"/>
            </a:pPr>
            <a:r>
              <a:rPr lang="cs-CZ" dirty="0" smtClean="0"/>
              <a:t>Přijata elektronicky</a:t>
            </a:r>
          </a:p>
          <a:p>
            <a:pPr marL="285750" indent="-285750" algn="just">
              <a:buFontTx/>
              <a:buChar char="-"/>
            </a:pPr>
            <a:r>
              <a:rPr lang="cs-CZ" dirty="0" smtClean="0"/>
              <a:t>Evidována kompletní</a:t>
            </a:r>
          </a:p>
          <a:p>
            <a:pPr marL="285750" indent="-285750" algn="just">
              <a:buFontTx/>
              <a:buChar char="-"/>
            </a:pPr>
            <a:r>
              <a:rPr lang="cs-CZ" dirty="0" smtClean="0"/>
              <a:t>Schválena</a:t>
            </a:r>
          </a:p>
          <a:p>
            <a:pPr marL="285750" indent="-285750" algn="just">
              <a:buFontTx/>
              <a:buChar char="-"/>
            </a:pPr>
            <a:r>
              <a:rPr lang="cs-CZ" dirty="0" smtClean="0"/>
              <a:t>Zamítnuta</a:t>
            </a:r>
          </a:p>
          <a:p>
            <a:pPr marL="285750" indent="-285750" algn="just">
              <a:buFontTx/>
              <a:buChar char="-"/>
            </a:pPr>
            <a:r>
              <a:rPr lang="cs-CZ" dirty="0" smtClean="0"/>
              <a:t>Náhradník</a:t>
            </a:r>
          </a:p>
          <a:p>
            <a:pPr marL="285750" indent="-285750" algn="just">
              <a:buFontTx/>
              <a:buChar char="-"/>
            </a:pPr>
            <a:r>
              <a:rPr lang="cs-CZ" dirty="0" smtClean="0"/>
              <a:t>Stornována</a:t>
            </a:r>
          </a:p>
          <a:p>
            <a:pPr algn="just"/>
            <a:endParaRPr lang="cs-CZ" dirty="0"/>
          </a:p>
        </p:txBody>
      </p:sp>
      <p:sp>
        <p:nvSpPr>
          <p:cNvPr id="10" name="Zaoblený obdélníkový bublinový popisek 9"/>
          <p:cNvSpPr/>
          <p:nvPr/>
        </p:nvSpPr>
        <p:spPr>
          <a:xfrm>
            <a:off x="8955463" y="5448693"/>
            <a:ext cx="2752627" cy="509047"/>
          </a:xfrm>
          <a:prstGeom prst="wedgeRoundRectCallout">
            <a:avLst>
              <a:gd name="adj1" fmla="val -83048"/>
              <a:gd name="adj2" fmla="val 1569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Zde naleznete aktuálního zpracovatele Vaší žádosti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591" y="914401"/>
            <a:ext cx="4535135" cy="63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74038" y="2762053"/>
            <a:ext cx="3337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Technická podpora: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cs-CZ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dotace@olkraj.cz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Tel.: + 420 585 508 457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3" y="66121"/>
            <a:ext cx="3533705" cy="15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95" y="355138"/>
            <a:ext cx="6563850" cy="650286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318320" y="819365"/>
            <a:ext cx="3478491" cy="5561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3535052" y="2846895"/>
            <a:ext cx="4374037" cy="2950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sekci Krajské dotační programy </a:t>
            </a:r>
            <a:r>
              <a:rPr lang="cs-CZ" dirty="0" smtClean="0"/>
              <a:t>2021 </a:t>
            </a:r>
            <a:r>
              <a:rPr lang="cs-CZ" dirty="0" smtClean="0"/>
              <a:t>je odkaz na vstup do sekce</a:t>
            </a:r>
          </a:p>
          <a:p>
            <a:pPr algn="ctr"/>
            <a:r>
              <a:rPr lang="cs-CZ" dirty="0" smtClean="0"/>
              <a:t>PORTÁLU KOMUNIKACE PRO OBČANY</a:t>
            </a:r>
          </a:p>
          <a:p>
            <a:pPr algn="ctr"/>
            <a:r>
              <a:rPr lang="cs-CZ" dirty="0" smtClean="0"/>
              <a:t>(</a:t>
            </a:r>
            <a:r>
              <a:rPr lang="cs-CZ" dirty="0" smtClean="0">
                <a:solidFill>
                  <a:srgbClr val="FF0000"/>
                </a:solidFill>
              </a:rPr>
              <a:t>jediný červený odkaz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2" name="Zahnutá šipka doleva 11"/>
          <p:cNvSpPr/>
          <p:nvPr/>
        </p:nvSpPr>
        <p:spPr>
          <a:xfrm flipH="1">
            <a:off x="2441541" y="4119513"/>
            <a:ext cx="1093509" cy="2347789"/>
          </a:xfrm>
          <a:prstGeom prst="curved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34" y="19199"/>
            <a:ext cx="5718017" cy="6779832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3770722" y="2177592"/>
            <a:ext cx="4835950" cy="20456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Doporučujeme nejdříve si stáhnout „Návod pro Portál komunikace pro občany“ ve formátu PDF, který popisuje jak kroky registrace, tak práci v při vyplňování formulářů.</a:t>
            </a:r>
            <a:endParaRPr lang="cs-CZ" dirty="0"/>
          </a:p>
        </p:txBody>
      </p:sp>
      <p:sp>
        <p:nvSpPr>
          <p:cNvPr id="6" name="Zahnutá šipka doleva 5"/>
          <p:cNvSpPr/>
          <p:nvPr/>
        </p:nvSpPr>
        <p:spPr>
          <a:xfrm>
            <a:off x="8606672" y="3421930"/>
            <a:ext cx="1197204" cy="3269815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6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34" y="19199"/>
            <a:ext cx="5718017" cy="6779832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3255244" y="2177592"/>
            <a:ext cx="4835950" cy="20456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Dále zde nalezete sekci „Nápověda a často kladené otázky“. Pokud budete mít problém podívejte se do této sekce, zda se již podobný problém neřešil.</a:t>
            </a:r>
          </a:p>
        </p:txBody>
      </p:sp>
      <p:sp>
        <p:nvSpPr>
          <p:cNvPr id="6" name="Zahnutá šipka doleva 5"/>
          <p:cNvSpPr/>
          <p:nvPr/>
        </p:nvSpPr>
        <p:spPr>
          <a:xfrm flipH="1">
            <a:off x="1822372" y="2960017"/>
            <a:ext cx="1432875" cy="2833954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5" y="170329"/>
            <a:ext cx="11613284" cy="1582298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634753" y="5620871"/>
            <a:ext cx="2886635" cy="972721"/>
          </a:xfrm>
          <a:prstGeom prst="ellipse">
            <a:avLst/>
          </a:prstGeom>
          <a:noFill/>
          <a:ln w="25400">
            <a:solidFill>
              <a:srgbClr val="F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1.3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34" y="19199"/>
            <a:ext cx="5718017" cy="6779832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3263557" y="2177592"/>
            <a:ext cx="4835950" cy="20456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Červený odkaz slouží pro samotný vstup do portálu Komunikace pro občany</a:t>
            </a:r>
          </a:p>
        </p:txBody>
      </p:sp>
      <p:sp>
        <p:nvSpPr>
          <p:cNvPr id="6" name="Zahnutá šipka doleva 5"/>
          <p:cNvSpPr/>
          <p:nvPr/>
        </p:nvSpPr>
        <p:spPr>
          <a:xfrm flipH="1">
            <a:off x="1830684" y="2960018"/>
            <a:ext cx="1432875" cy="2501444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1" y="160257"/>
            <a:ext cx="12196962" cy="6569844"/>
          </a:xfrm>
          <a:prstGeom prst="rect">
            <a:avLst/>
          </a:prstGeom>
        </p:spPr>
      </p:pic>
      <p:sp>
        <p:nvSpPr>
          <p:cNvPr id="9" name="Zahnutá šipka doleva 8"/>
          <p:cNvSpPr/>
          <p:nvPr/>
        </p:nvSpPr>
        <p:spPr>
          <a:xfrm rot="19331266" flipV="1">
            <a:off x="11072898" y="1178710"/>
            <a:ext cx="642315" cy="21987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733" y="1147201"/>
            <a:ext cx="5372100" cy="3667125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7979789" y="3122013"/>
            <a:ext cx="3907411" cy="833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979789" y="3122013"/>
            <a:ext cx="413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Pokud doposud nejste zaregistrovaní, pokračujte přes odkaz „Nová registrace“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036190" y="1272619"/>
            <a:ext cx="5712643" cy="32522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Přihlašovací údaje jsou stejné jako v letech </a:t>
            </a:r>
            <a:r>
              <a:rPr lang="cs-CZ" dirty="0" smtClean="0"/>
              <a:t>2017 -2020. </a:t>
            </a:r>
            <a:r>
              <a:rPr lang="cs-CZ" dirty="0" smtClean="0"/>
              <a:t>Pokud si nepamatujete přihlašovací údaje, prosím obraťte se na technickou podporu: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dotace@olkraj.cz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7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16" y="0"/>
            <a:ext cx="6627044" cy="6823513"/>
          </a:xfrm>
          <a:prstGeom prst="rect">
            <a:avLst/>
          </a:prstGeom>
        </p:spPr>
      </p:pic>
      <p:sp>
        <p:nvSpPr>
          <p:cNvPr id="5" name="Oválný bublinový popisek 4"/>
          <p:cNvSpPr/>
          <p:nvPr/>
        </p:nvSpPr>
        <p:spPr>
          <a:xfrm>
            <a:off x="8936610" y="84841"/>
            <a:ext cx="3091991" cy="1470581"/>
          </a:xfrm>
          <a:prstGeom prst="wedgeEllipseCallout">
            <a:avLst>
              <a:gd name="adj1" fmla="val -69499"/>
              <a:gd name="adj2" fmla="val 2724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Pečlivě si zkontrolujte správnost e-mailové adresy.</a:t>
            </a:r>
            <a:endParaRPr lang="cs-CZ" dirty="0"/>
          </a:p>
        </p:txBody>
      </p:sp>
      <p:sp>
        <p:nvSpPr>
          <p:cNvPr id="6" name="Oválný bublinový popisek 5"/>
          <p:cNvSpPr/>
          <p:nvPr/>
        </p:nvSpPr>
        <p:spPr>
          <a:xfrm>
            <a:off x="0" y="1036949"/>
            <a:ext cx="4204355" cy="1216058"/>
          </a:xfrm>
          <a:prstGeom prst="wedgeEllipseCallout">
            <a:avLst>
              <a:gd name="adj1" fmla="val 73218"/>
              <a:gd name="adj2" fmla="val -1567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Doporučujeme nechat zatrhnutou volbu a používat e-mail jako přihlašovací jméno.</a:t>
            </a:r>
            <a:endParaRPr lang="cs-CZ" dirty="0"/>
          </a:p>
        </p:txBody>
      </p:sp>
      <p:sp>
        <p:nvSpPr>
          <p:cNvPr id="7" name="Oválný bublinový popisek 6"/>
          <p:cNvSpPr/>
          <p:nvPr/>
        </p:nvSpPr>
        <p:spPr>
          <a:xfrm>
            <a:off x="8936610" y="1640263"/>
            <a:ext cx="3148553" cy="1357461"/>
          </a:xfrm>
          <a:prstGeom prst="wedgeEllipseCallout">
            <a:avLst>
              <a:gd name="adj1" fmla="val -58259"/>
              <a:gd name="adj2" fmla="val 50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Vyberte právní formu žadatele a zbytek formuláře se přizpůsobí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320511" y="2526384"/>
            <a:ext cx="3563332" cy="3336534"/>
          </a:xfrm>
          <a:prstGeom prst="roundRect">
            <a:avLst/>
          </a:prstGeom>
          <a:solidFill>
            <a:srgbClr val="FF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Údaje vyplněné v registraci se budou přenášet do žádosti, do sekce „Žadatel o dotaci“ tzn. je potřeba vyplňovat údaje žadatele, tzn. nemusí to být vždy osoba, která vyplňuje registraci.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Zaregistrované údaje nejdou uživatelsky měnit!!!</a:t>
            </a:r>
          </a:p>
          <a:p>
            <a:pPr algn="ctr"/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553</Words>
  <Application>Microsoft Office PowerPoint</Application>
  <PresentationFormat>Širokoúhlá obrazovka</PresentationFormat>
  <Paragraphs>52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KÚOK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Müller Viktor</dc:creator>
  <cp:lastModifiedBy>Müller Viktor</cp:lastModifiedBy>
  <cp:revision>68</cp:revision>
  <dcterms:created xsi:type="dcterms:W3CDTF">2018-03-15T09:15:58Z</dcterms:created>
  <dcterms:modified xsi:type="dcterms:W3CDTF">2021-01-06T11:29:19Z</dcterms:modified>
</cp:coreProperties>
</file>