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9" r:id="rId4"/>
    <p:sldId id="285" r:id="rId5"/>
    <p:sldId id="266" r:id="rId6"/>
    <p:sldId id="282" r:id="rId7"/>
    <p:sldId id="278" r:id="rId8"/>
    <p:sldId id="277" r:id="rId9"/>
    <p:sldId id="279" r:id="rId10"/>
    <p:sldId id="288" r:id="rId11"/>
    <p:sldId id="286" r:id="rId12"/>
    <p:sldId id="287" r:id="rId13"/>
    <p:sldId id="290" r:id="rId14"/>
    <p:sldId id="267" r:id="rId1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Podpora zkvalitnění služeb TIC v Olomouckém kraji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AEA032-ECC8-4359-BE6C-D84F8F1CF6A6}" type="datetimeFigureOut">
              <a:rPr lang="cs-CZ"/>
              <a:pPr>
                <a:defRPr/>
              </a:pPr>
              <a:t>06.01.2021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6AE730-DAF4-4EEA-9955-C66EC59D79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7925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Podpora zkvalitnění služeb TIC v Olomouckém kraji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F4F46A5-26CC-45F7-AA1C-4AA4615F176E}" type="datetimeFigureOut">
              <a:rPr lang="cs-CZ"/>
              <a:pPr>
                <a:defRPr/>
              </a:pPr>
              <a:t>06.01.2021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DA4CEB-2FFE-452B-B26F-66BDE5D90C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02710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LhzTWBFuaY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80D87F-9C39-440E-94F5-98C6DB720E9E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14341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6C0B76-6D98-4FC5-8B6F-10E086E5370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Podpora zkvalitnění služeb TIC v Olomouckém kraji</a:t>
            </a:r>
          </a:p>
        </p:txBody>
      </p:sp>
    </p:spTree>
    <p:extLst>
      <p:ext uri="{BB962C8B-B14F-4D97-AF65-F5344CB8AC3E}">
        <p14:creationId xmlns:p14="http://schemas.microsoft.com/office/powerpoint/2010/main" val="2540405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6C0B76-6D98-4FC5-8B6F-10E086E5370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Podpora zkvalitnění služeb TIC v Olomouckém kraji</a:t>
            </a:r>
          </a:p>
        </p:txBody>
      </p:sp>
    </p:spTree>
    <p:extLst>
      <p:ext uri="{BB962C8B-B14F-4D97-AF65-F5344CB8AC3E}">
        <p14:creationId xmlns:p14="http://schemas.microsoft.com/office/powerpoint/2010/main" val="3863718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6C0B76-6D98-4FC5-8B6F-10E086E5370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Podpora zkvalitnění služeb TIC v Olomouckém kraji</a:t>
            </a:r>
          </a:p>
        </p:txBody>
      </p:sp>
    </p:spTree>
    <p:extLst>
      <p:ext uri="{BB962C8B-B14F-4D97-AF65-F5344CB8AC3E}">
        <p14:creationId xmlns:p14="http://schemas.microsoft.com/office/powerpoint/2010/main" val="3118189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1" dirty="0" smtClean="0">
                <a:hlinkClick r:id="rId3"/>
              </a:rPr>
              <a:t>https://youtu.be/ALhzTWBFuaY</a:t>
            </a:r>
            <a:endParaRPr lang="cs-CZ" sz="1200" i="1" dirty="0" smtClean="0"/>
          </a:p>
          <a:p>
            <a:pPr eaLnBrk="1" hangingPunct="1"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768D30-668F-41D3-AB2A-9F1F6997AF59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  <p:sp>
        <p:nvSpPr>
          <p:cNvPr id="24581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E7DD14-F8B2-4B95-BB06-FCA8419411E1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  <p:sp>
        <p:nvSpPr>
          <p:cNvPr id="15365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3FC624-76E8-414D-B0F7-F33F86751E35}" type="slidenum">
              <a:rPr lang="cs-CZ" altLang="cs-CZ" smtClean="0">
                <a:solidFill>
                  <a:prstClr val="black"/>
                </a:solidFill>
              </a:rPr>
              <a:pPr/>
              <a:t>3</a:t>
            </a:fld>
            <a:endParaRPr lang="cs-CZ" altLang="cs-CZ" smtClean="0">
              <a:solidFill>
                <a:prstClr val="black"/>
              </a:solidFill>
            </a:endParaRPr>
          </a:p>
        </p:txBody>
      </p:sp>
      <p:sp>
        <p:nvSpPr>
          <p:cNvPr id="1638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>
                <a:solidFill>
                  <a:prstClr val="black"/>
                </a:solidFill>
              </a:rPr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CD1D64-317A-4519-A930-7759F9A2BAF0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  <p:sp>
        <p:nvSpPr>
          <p:cNvPr id="17413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7282AC-D6FE-4645-AD94-A018722E3365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  <p:sp>
        <p:nvSpPr>
          <p:cNvPr id="18437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958029-D4FB-432E-BA55-E1C520B4858F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  <p:sp>
        <p:nvSpPr>
          <p:cNvPr id="19461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/>
              <a:t>Vyhlášení dotačního programu: 21. 12. 2015  (sběr žádostí  21. 1. 2016 – 28. 1. 2016)</a:t>
            </a:r>
          </a:p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209923-B304-48CB-BF74-1293B15AA47C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20485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6C0B76-6D98-4FC5-8B6F-10E086E53702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Podpora zkvalitnění služeb TIC v Olomouckém kraji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6C0B76-6D98-4FC5-8B6F-10E086E5370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1509" name="Zástupný symbol pro záhlaví 1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Podpora zkvalitnění služeb TIC v Olomouckém kraji</a:t>
            </a:r>
          </a:p>
        </p:txBody>
      </p:sp>
    </p:spTree>
    <p:extLst>
      <p:ext uri="{BB962C8B-B14F-4D97-AF65-F5344CB8AC3E}">
        <p14:creationId xmlns:p14="http://schemas.microsoft.com/office/powerpoint/2010/main" val="192804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8D05-E218-479F-A772-ACFC336FC1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42407-29B9-439B-9296-29590D608D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8811-D564-4987-AFCE-EE4815B234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38D05-E218-479F-A772-ACFC336FC18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18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7538-2EDB-4309-AACA-00102D47F3F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1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4E081-CEB0-4696-9DBC-7D0DC8D6DFE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87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37C1-BCCD-4FDC-98C4-6453DDF0287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54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2F6B9-9226-4019-9178-F8ECB19F865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99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012F1-3C28-4AF8-B92D-379C2AB0241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86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6C5A3-C0A5-4DE0-A06A-18354B29945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930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3C85-D18E-4373-9A15-488A8749F98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1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7538-2EDB-4309-AACA-00102D47F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BC41-80B5-4DF8-AA1E-BC521CBFF8A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68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42407-29B9-439B-9296-29590D608DD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0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58811-D564-4987-AFCE-EE4815B234D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35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4E081-CEB0-4696-9DBC-7D0DC8D6DF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737C1-BCCD-4FDC-98C4-6453DDF02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2F6B9-9226-4019-9178-F8ECB19F86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012F1-3C28-4AF8-B92D-379C2AB024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6C5A3-C0A5-4DE0-A06A-18354B2994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93C85-D18E-4373-9A15-488A8749F9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BC41-80B5-4DF8-AA1E-BC521CBFF8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8C29F4-6019-4468-96A8-8CE5D6016C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8C29F4-6019-4468-96A8-8CE5D6016C0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18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.weber@kr-olomoucky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524000"/>
          </a:xfrm>
        </p:spPr>
        <p:txBody>
          <a:bodyPr/>
          <a:lstStyle/>
          <a:p>
            <a:pPr marL="26988" eaLnBrk="1" hangingPunct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Program na podporu cestovního ruchu a zahraničních vztahů </a:t>
            </a: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altLang="cs-CZ" sz="2600" dirty="0" smtClean="0">
              <a:solidFill>
                <a:srgbClr val="320E04"/>
              </a:solidFill>
              <a:latin typeface="Gill Sans MT" pitchFamily="34" charset="-1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895600"/>
            <a:ext cx="6934200" cy="32004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Dotační titul č. </a:t>
            </a:r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13_01_4 </a:t>
            </a:r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b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altLang="cs-CZ" b="1" dirty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Podpora cestovního ruchu v turistických </a:t>
            </a:r>
            <a:r>
              <a:rPr lang="cs-CZ" altLang="cs-CZ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regionech Jeseníky </a:t>
            </a:r>
            <a:r>
              <a:rPr lang="cs-CZ" altLang="cs-CZ" b="1" dirty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a Střední Morava</a:t>
            </a:r>
            <a:endParaRPr lang="cs-CZ" altLang="cs-CZ" b="1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altLang="cs-CZ" b="1" dirty="0" smtClean="0">
              <a:solidFill>
                <a:srgbClr val="320E0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altLang="cs-CZ" sz="2400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Administrátor: Tomáš Weber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Hodnotící kritéria</a:t>
            </a:r>
            <a:endParaRPr kumimoji="0" lang="cs-CZ" altLang="cs-CZ" sz="2600" b="0" i="0" u="none" strike="noStrike" kern="0" cap="none" spc="0" normalizeH="0" baseline="0" noProof="0" dirty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444604"/>
              </p:ext>
            </p:extLst>
          </p:nvPr>
        </p:nvGraphicFramePr>
        <p:xfrm>
          <a:off x="990600" y="1600199"/>
          <a:ext cx="7315199" cy="4343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721">
                  <a:extLst>
                    <a:ext uri="{9D8B030D-6E8A-4147-A177-3AD203B41FA5}">
                      <a16:colId xmlns:a16="http://schemas.microsoft.com/office/drawing/2014/main" val="1251519348"/>
                    </a:ext>
                  </a:extLst>
                </a:gridCol>
                <a:gridCol w="5952943">
                  <a:extLst>
                    <a:ext uri="{9D8B030D-6E8A-4147-A177-3AD203B41FA5}">
                      <a16:colId xmlns:a16="http://schemas.microsoft.com/office/drawing/2014/main" val="1104403084"/>
                    </a:ext>
                  </a:extLst>
                </a:gridCol>
                <a:gridCol w="883535">
                  <a:extLst>
                    <a:ext uri="{9D8B030D-6E8A-4147-A177-3AD203B41FA5}">
                      <a16:colId xmlns:a16="http://schemas.microsoft.com/office/drawing/2014/main" val="1661670245"/>
                    </a:ext>
                  </a:extLst>
                </a:gridCol>
              </a:tblGrid>
              <a:tr h="6733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>
                          <a:effectLst/>
                        </a:rPr>
                        <a:t>B1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>
                          <a:effectLst/>
                        </a:rPr>
                        <a:t>Realizace akce v ORP s nízkou hustotou zalidnění (dle Českého statistického úřadu k 31. 12. 2018)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bodů: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1576988"/>
                  </a:ext>
                </a:extLst>
              </a:tr>
              <a:tr h="8080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</a:rPr>
                        <a:t>Hustota obyvatel v ORP je nižší než 75 ob. /km</a:t>
                      </a:r>
                      <a:r>
                        <a:rPr lang="cs-CZ" sz="1100" baseline="3000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</a:rPr>
                        <a:t>Hustota obyvatel v ORP je 76 - 150 ob. /km</a:t>
                      </a:r>
                      <a:r>
                        <a:rPr lang="cs-CZ" sz="1100" baseline="30000">
                          <a:effectLst/>
                        </a:rPr>
                        <a:t>2</a:t>
                      </a:r>
                      <a:r>
                        <a:rPr lang="cs-CZ" sz="1100">
                          <a:effectLst/>
                        </a:rPr>
                        <a:t> </a:t>
                      </a:r>
                      <a:endParaRPr lang="cs-CZ" sz="100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>
                          <a:effectLst/>
                        </a:rPr>
                        <a:t>Hustota obyvatel v ORP je vyšší než 151 ob. /km</a:t>
                      </a:r>
                      <a:r>
                        <a:rPr lang="cs-CZ" sz="1100" baseline="30000">
                          <a:effectLst/>
                        </a:rPr>
                        <a:t>2 </a:t>
                      </a:r>
                      <a:endParaRPr lang="cs-CZ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40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307451"/>
                  </a:ext>
                </a:extLst>
              </a:tr>
              <a:tr h="5185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Odborné hodnocení příslušného sdružení cestovního ruchu, dle místa realizace akce (Jeseníky / Střední Morava)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Počet bodů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3545620"/>
                  </a:ext>
                </a:extLst>
              </a:tr>
              <a:tr h="10100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Akce je plně v souladu s marketingovými a koncepčními záměry pro dané území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Akce je částečně v souladu s marketingovými a koncepčními záměry pro dané území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Akce není v souladu s marketingovými a koncepčními záměry pro dané území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8446938"/>
                  </a:ext>
                </a:extLst>
              </a:tr>
              <a:tr h="3232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B3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 dirty="0" smtClean="0">
                          <a:effectLst/>
                        </a:rPr>
                        <a:t>Odborné hodnocení Centrály cestovního ruchu Olomouckého kraje s.r.o.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Počet bodů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93544487"/>
                  </a:ext>
                </a:extLst>
              </a:tr>
              <a:tr h="10100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Akce je plně v souladu s marketingovými a koncepčními záměry pro dané území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Akce je částečně v souladu s marketingovými a koncepčními záměry pro dané území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Akce není v souladu s marketingovými a koncepčními záměry pro dané území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30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20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281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036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Hodnotící kritéria</a:t>
            </a:r>
            <a:endParaRPr kumimoji="0" lang="cs-CZ" altLang="cs-CZ" sz="2600" b="0" i="0" u="none" strike="noStrike" kern="0" cap="none" spc="0" normalizeH="0" baseline="0" noProof="0" dirty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75305"/>
              </p:ext>
            </p:extLst>
          </p:nvPr>
        </p:nvGraphicFramePr>
        <p:xfrm>
          <a:off x="914399" y="1600200"/>
          <a:ext cx="7391400" cy="396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708">
                  <a:extLst>
                    <a:ext uri="{9D8B030D-6E8A-4147-A177-3AD203B41FA5}">
                      <a16:colId xmlns:a16="http://schemas.microsoft.com/office/drawing/2014/main" val="1629456246"/>
                    </a:ext>
                  </a:extLst>
                </a:gridCol>
                <a:gridCol w="6014953">
                  <a:extLst>
                    <a:ext uri="{9D8B030D-6E8A-4147-A177-3AD203B41FA5}">
                      <a16:colId xmlns:a16="http://schemas.microsoft.com/office/drawing/2014/main" val="3124528333"/>
                    </a:ext>
                  </a:extLst>
                </a:gridCol>
                <a:gridCol w="892739">
                  <a:extLst>
                    <a:ext uri="{9D8B030D-6E8A-4147-A177-3AD203B41FA5}">
                      <a16:colId xmlns:a16="http://schemas.microsoft.com/office/drawing/2014/main" val="184385004"/>
                    </a:ext>
                  </a:extLst>
                </a:gridCol>
              </a:tblGrid>
              <a:tr h="5401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Prorodinná opatření a rozvoj </a:t>
                      </a:r>
                      <a:r>
                        <a:rPr lang="cs-CZ" sz="1100" dirty="0" err="1" smtClean="0">
                          <a:effectLst/>
                        </a:rPr>
                        <a:t>cyklodopravy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7212590"/>
                  </a:ext>
                </a:extLst>
              </a:tr>
              <a:tr h="20719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</a:rPr>
                        <a:t>Součástí akce jsou aktivity uvedené v akčním plánu Koncepce </a:t>
                      </a:r>
                      <a:r>
                        <a:rPr lang="cs-CZ" sz="1100" dirty="0" err="1" smtClean="0">
                          <a:effectLst/>
                        </a:rPr>
                        <a:t>cyklodopravy</a:t>
                      </a:r>
                      <a:r>
                        <a:rPr lang="cs-CZ" sz="1100" dirty="0" smtClean="0">
                          <a:effectLst/>
                        </a:rPr>
                        <a:t> Olomouckého kraje na rok 2021 (15 b.)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</a:rPr>
                        <a:t>Součástí akce jsou aktivity uvedené v akčním plánu Koncepce rodinné politiky Olomouckého kraje na rok 2021 (15 b.)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</a:rPr>
                        <a:t>Součástí akce jsou aktivity uvedené v akčním plánu Programu rozvoje cestovního ruchu na rok 2021 (10 b.)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0–40 b.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dle ukazatel č. 1 – </a:t>
                      </a:r>
                      <a:r>
                        <a:rPr lang="cs-CZ" sz="1100" dirty="0" smtClean="0">
                          <a:effectLst/>
                        </a:rPr>
                        <a:t>3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1945990"/>
                  </a:ext>
                </a:extLst>
              </a:tr>
              <a:tr h="5401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Koncepční rozvoj území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0836334"/>
                  </a:ext>
                </a:extLst>
              </a:tr>
              <a:tr h="8101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1. Žadatelem je Dobrovolný svazek obcí (DSO) či Místní akční skupina (MAS)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2. Součástí akce jsou aktivity uvedené v koncepčním dokumentu pro dané území zpracovaném příslušným DSO, MAS či ORP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312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209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Hodnotící kritéria</a:t>
            </a:r>
            <a:endParaRPr kumimoji="0" lang="cs-CZ" altLang="cs-CZ" sz="2600" b="0" i="0" u="none" strike="noStrike" kern="0" cap="none" spc="0" normalizeH="0" baseline="0" noProof="0" dirty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313645"/>
              </p:ext>
            </p:extLst>
          </p:nvPr>
        </p:nvGraphicFramePr>
        <p:xfrm>
          <a:off x="381000" y="1752601"/>
          <a:ext cx="8153400" cy="3886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4875">
                  <a:extLst>
                    <a:ext uri="{9D8B030D-6E8A-4147-A177-3AD203B41FA5}">
                      <a16:colId xmlns:a16="http://schemas.microsoft.com/office/drawing/2014/main" val="671932863"/>
                    </a:ext>
                  </a:extLst>
                </a:gridCol>
                <a:gridCol w="1863132">
                  <a:extLst>
                    <a:ext uri="{9D8B030D-6E8A-4147-A177-3AD203B41FA5}">
                      <a16:colId xmlns:a16="http://schemas.microsoft.com/office/drawing/2014/main" val="1708476316"/>
                    </a:ext>
                  </a:extLst>
                </a:gridCol>
                <a:gridCol w="1835393">
                  <a:extLst>
                    <a:ext uri="{9D8B030D-6E8A-4147-A177-3AD203B41FA5}">
                      <a16:colId xmlns:a16="http://schemas.microsoft.com/office/drawing/2014/main" val="3438861520"/>
                    </a:ext>
                  </a:extLst>
                </a:gridCol>
              </a:tblGrid>
              <a:tr h="337930">
                <a:tc gridSpan="3">
                  <a:txBody>
                    <a:bodyPr/>
                    <a:lstStyle/>
                    <a:p>
                      <a:pPr marL="540385" indent="-54038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200" dirty="0">
                          <a:effectLst/>
                        </a:rPr>
                        <a:t>VYSVĚTLENÍ BODOVÁNÍ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157595"/>
                  </a:ext>
                </a:extLst>
              </a:tr>
              <a:tr h="1013791">
                <a:tc>
                  <a:txBody>
                    <a:bodyPr/>
                    <a:lstStyle/>
                    <a:p>
                      <a:pPr marL="21590" indent="-54038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200">
                          <a:effectLst/>
                        </a:rPr>
                        <a:t>PODKLAD PRO ROZHODNUTÍ ŘÍDÍCÍHO ORGÁNU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54038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200" cap="all">
                          <a:effectLst/>
                        </a:rPr>
                        <a:t>Počet DOSAŽENÝCH bodů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indent="-540385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cs-CZ" sz="1200" cap="all">
                          <a:effectLst/>
                        </a:rPr>
                        <a:t>Návrh řídícímu ORgánu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875934"/>
                  </a:ext>
                </a:extLst>
              </a:tr>
              <a:tr h="1182756">
                <a:tc>
                  <a:txBody>
                    <a:bodyPr/>
                    <a:lstStyle/>
                    <a:p>
                      <a:pPr marL="21590" indent="-540385"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Hodnocení administrátorem, odborným orgánem, Radou Olomouckého kraje </a:t>
                      </a:r>
                      <a:endParaRPr lang="cs-CZ" sz="1600" dirty="0">
                        <a:effectLst/>
                      </a:endParaRPr>
                    </a:p>
                    <a:p>
                      <a:pPr marL="21590" indent="-540385"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(celkový bodový zisk A1 – C2)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540385" algn="ctr"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1–150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indent="-54038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NEVYHOVĚT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9135615"/>
                  </a:ext>
                </a:extLst>
              </a:tr>
              <a:tr h="1351722">
                <a:tc>
                  <a:txBody>
                    <a:bodyPr/>
                    <a:lstStyle/>
                    <a:p>
                      <a:pPr marL="21590" indent="-540385" algn="ctr"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Hodnocení administrátorem, odborným orgánem, Radou Olomouckého kraje </a:t>
                      </a:r>
                      <a:endParaRPr lang="cs-CZ" sz="1600">
                        <a:effectLst/>
                      </a:endParaRPr>
                    </a:p>
                    <a:p>
                      <a:pPr marL="21590" indent="-540385" algn="ctr">
                        <a:spcAft>
                          <a:spcPts val="600"/>
                        </a:spcAft>
                      </a:pPr>
                      <a:r>
                        <a:rPr lang="cs-CZ" sz="1200">
                          <a:effectLst/>
                        </a:rPr>
                        <a:t>(celkový bodový zisk A1 – C2)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540385"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151–300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0385" indent="-540385"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VYHOVĚT,</a:t>
                      </a:r>
                      <a:endParaRPr lang="cs-CZ" sz="1600" dirty="0">
                        <a:effectLst/>
                      </a:endParaRPr>
                    </a:p>
                    <a:p>
                      <a:pPr marL="540385" indent="-540385"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effectLst/>
                        </a:rPr>
                        <a:t>MŮŽE BÝT</a:t>
                      </a:r>
                      <a:endParaRPr lang="cs-CZ" sz="1600" dirty="0">
                        <a:effectLst/>
                      </a:endParaRPr>
                    </a:p>
                    <a:p>
                      <a:pPr marL="540385" indent="-540385" algn="ctr">
                        <a:spcAft>
                          <a:spcPts val="400"/>
                        </a:spcAft>
                      </a:pPr>
                      <a:r>
                        <a:rPr lang="cs-CZ" sz="1200" dirty="0">
                          <a:effectLst/>
                        </a:rPr>
                        <a:t>NEVYHOVĚNO**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542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288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6934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 smtClean="0"/>
              <a:t>Tomáš Weber</a:t>
            </a:r>
          </a:p>
          <a:p>
            <a:pPr eaLnBrk="1" hangingPunct="1">
              <a:defRPr/>
            </a:pPr>
            <a:r>
              <a:rPr lang="cs-CZ" altLang="cs-CZ" sz="1800" dirty="0" smtClean="0"/>
              <a:t>Oddělení cestovního ruchu a vnějších vztahů</a:t>
            </a:r>
          </a:p>
          <a:p>
            <a:pPr eaLnBrk="1" hangingPunct="1">
              <a:defRPr/>
            </a:pPr>
            <a:r>
              <a:rPr lang="cs-CZ" altLang="cs-CZ" sz="1800" dirty="0" smtClean="0"/>
              <a:t>Odbor kancelář hejtmana</a:t>
            </a:r>
          </a:p>
          <a:p>
            <a:pPr eaLnBrk="1" hangingPunct="1">
              <a:defRPr/>
            </a:pPr>
            <a:r>
              <a:rPr lang="cs-CZ" altLang="cs-CZ" sz="1800" dirty="0" smtClean="0"/>
              <a:t>Olomoucký kraj</a:t>
            </a:r>
          </a:p>
          <a:p>
            <a:pPr eaLnBrk="1" hangingPunct="1">
              <a:defRPr/>
            </a:pPr>
            <a:r>
              <a:rPr lang="cs-CZ" altLang="cs-CZ" sz="1800" dirty="0" smtClean="0">
                <a:hlinkClick r:id="rId4"/>
              </a:rPr>
              <a:t>t.weber@olkraj.cz</a:t>
            </a:r>
            <a:endParaRPr lang="cs-CZ" altLang="cs-CZ" sz="1800" dirty="0" smtClean="0"/>
          </a:p>
          <a:p>
            <a:pPr eaLnBrk="1" hangingPunct="1">
              <a:defRPr/>
            </a:pPr>
            <a:r>
              <a:rPr lang="cs-CZ" altLang="cs-CZ" sz="1800" dirty="0" smtClean="0"/>
              <a:t>+420 585 508 331</a:t>
            </a:r>
          </a:p>
          <a:p>
            <a:pPr marL="342900" indent="-342900" eaLnBrk="1" hangingPunct="1"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endParaRPr lang="cs-CZ" altLang="cs-CZ" dirty="0" smtClean="0"/>
          </a:p>
        </p:txBody>
      </p:sp>
      <p:sp>
        <p:nvSpPr>
          <p:cNvPr id="12291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Děkuji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228600"/>
            <a:ext cx="6400800" cy="914400"/>
          </a:xfrm>
        </p:spPr>
        <p:txBody>
          <a:bodyPr/>
          <a:lstStyle/>
          <a:p>
            <a:pPr marL="26988" eaLnBrk="1" hangingPunct="1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Harmonogram realizace dotačního titulu</a:t>
            </a:r>
            <a:endParaRPr lang="cs-CZ" altLang="cs-CZ" sz="2600" dirty="0" smtClean="0">
              <a:solidFill>
                <a:srgbClr val="320E04"/>
              </a:solidFill>
              <a:latin typeface="Gill Sans MT" pitchFamily="34" charset="-1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00200"/>
            <a:ext cx="7696200" cy="47244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Zveřejnění od </a:t>
            </a:r>
            <a:r>
              <a:rPr lang="cs-CZ" sz="2000" dirty="0" smtClean="0"/>
              <a:t>22. </a:t>
            </a:r>
            <a:r>
              <a:rPr lang="cs-CZ" sz="2000" dirty="0"/>
              <a:t>12. </a:t>
            </a:r>
            <a:r>
              <a:rPr lang="cs-CZ" sz="2000" dirty="0" smtClean="0"/>
              <a:t>2020 </a:t>
            </a:r>
            <a:r>
              <a:rPr lang="cs-CZ" sz="2000" dirty="0"/>
              <a:t>do </a:t>
            </a:r>
            <a:r>
              <a:rPr lang="cs-CZ" sz="2000" dirty="0" smtClean="0"/>
              <a:t>30</a:t>
            </a:r>
            <a:r>
              <a:rPr lang="cs-CZ" sz="2000" dirty="0"/>
              <a:t>. </a:t>
            </a:r>
            <a:r>
              <a:rPr lang="cs-CZ" sz="2000" dirty="0" smtClean="0"/>
              <a:t>4. 2021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 smtClean="0"/>
              <a:t>Seminář pro žadatele 6. 1. 2021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 smtClean="0"/>
              <a:t>Sběr </a:t>
            </a:r>
            <a:r>
              <a:rPr lang="cs-CZ" sz="2000" dirty="0"/>
              <a:t>žádostí </a:t>
            </a:r>
            <a:r>
              <a:rPr lang="cs-CZ" sz="2000" dirty="0" smtClean="0"/>
              <a:t>1. </a:t>
            </a:r>
            <a:r>
              <a:rPr lang="cs-CZ" sz="2000" dirty="0" smtClean="0"/>
              <a:t>2. </a:t>
            </a:r>
            <a:r>
              <a:rPr lang="cs-CZ" sz="2000" dirty="0" smtClean="0"/>
              <a:t>2021 </a:t>
            </a:r>
            <a:r>
              <a:rPr lang="cs-CZ" sz="2000" dirty="0"/>
              <a:t>- </a:t>
            </a:r>
            <a:r>
              <a:rPr lang="cs-CZ" sz="2000" b="1" dirty="0" smtClean="0"/>
              <a:t>26. </a:t>
            </a:r>
            <a:r>
              <a:rPr lang="cs-CZ" sz="2000" b="1" dirty="0" smtClean="0"/>
              <a:t>2. </a:t>
            </a:r>
            <a:r>
              <a:rPr lang="cs-CZ" sz="2000" b="1" dirty="0" smtClean="0"/>
              <a:t>2021 </a:t>
            </a:r>
            <a:r>
              <a:rPr lang="cs-CZ" sz="2000" b="1" dirty="0" smtClean="0"/>
              <a:t>do 12:00</a:t>
            </a:r>
            <a:endParaRPr lang="cs-CZ" sz="2000" b="1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Hodnocení a administrace žádostí do </a:t>
            </a:r>
            <a:r>
              <a:rPr lang="cs-CZ" sz="2000" dirty="0" smtClean="0"/>
              <a:t>22. </a:t>
            </a:r>
            <a:r>
              <a:rPr lang="cs-CZ" sz="2000" dirty="0"/>
              <a:t>3. </a:t>
            </a:r>
            <a:r>
              <a:rPr lang="cs-CZ" sz="2000" dirty="0" smtClean="0"/>
              <a:t>2021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Předložení návrhu rozdělení dotací Radě Olomouckého kraje </a:t>
            </a:r>
            <a:r>
              <a:rPr lang="cs-CZ" sz="2000" dirty="0" smtClean="0"/>
              <a:t>29</a:t>
            </a:r>
            <a:r>
              <a:rPr lang="cs-CZ" sz="2000" dirty="0" smtClean="0"/>
              <a:t>. 3. 2021 </a:t>
            </a:r>
            <a:r>
              <a:rPr lang="cs-CZ" sz="2000" dirty="0"/>
              <a:t>(schválení mimo </a:t>
            </a:r>
            <a:r>
              <a:rPr lang="cs-CZ" sz="2000" dirty="0" smtClean="0"/>
              <a:t>obce/mikroregiony/nad 200 tis.)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Schválení rozdělení dotací v Zastupitelstvu Olomouckého kraje </a:t>
            </a:r>
            <a:r>
              <a:rPr lang="cs-CZ" sz="2000" dirty="0" smtClean="0"/>
              <a:t>26. </a:t>
            </a:r>
            <a:r>
              <a:rPr lang="cs-CZ" sz="2000" dirty="0"/>
              <a:t>4. </a:t>
            </a:r>
            <a:r>
              <a:rPr lang="cs-CZ" sz="2000" dirty="0" smtClean="0"/>
              <a:t>2021 </a:t>
            </a:r>
            <a:r>
              <a:rPr lang="cs-CZ" sz="2000" dirty="0"/>
              <a:t>(jen </a:t>
            </a:r>
            <a:r>
              <a:rPr lang="cs-CZ" sz="2000" dirty="0" smtClean="0"/>
              <a:t>obce/mikroregiony/nad 200tis.)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Informace žadatelům o poskytnutí/neposkytnutí dotace do 15 dnů po schválení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sz="2000" dirty="0"/>
              <a:t>Ukončení realizace projektů a použití finančních prostředků                 do 31. 12. </a:t>
            </a:r>
            <a:r>
              <a:rPr lang="cs-CZ" sz="2000" dirty="0" smtClean="0"/>
              <a:t>2021</a:t>
            </a:r>
            <a:endParaRPr lang="cs-CZ" sz="2000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cs-CZ" altLang="cs-CZ" sz="2000" dirty="0"/>
              <a:t>Kontrola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částka na dotační titul č. 4: </a:t>
            </a:r>
            <a:r>
              <a:rPr lang="cs-CZ" altLang="cs-CZ" sz="2400" dirty="0" smtClean="0"/>
              <a:t>6 </a:t>
            </a:r>
            <a:r>
              <a:rPr lang="cs-CZ" altLang="cs-CZ" sz="2400" dirty="0" smtClean="0"/>
              <a:t>100 000 Kč</a:t>
            </a:r>
            <a:endParaRPr lang="cs-CZ" altLang="cs-CZ" sz="24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Min. výše dotace: 100 000 Kč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Max. výše dotace: </a:t>
            </a:r>
            <a:r>
              <a:rPr lang="cs-CZ" altLang="cs-CZ" sz="2400" dirty="0" smtClean="0"/>
              <a:t>500 </a:t>
            </a:r>
            <a:r>
              <a:rPr lang="cs-CZ" altLang="cs-CZ" sz="2400" dirty="0" smtClean="0"/>
              <a:t>000 </a:t>
            </a:r>
            <a:r>
              <a:rPr lang="cs-CZ" altLang="cs-CZ" sz="2400" dirty="0"/>
              <a:t>Kč </a:t>
            </a:r>
            <a:endParaRPr lang="cs-CZ" altLang="cs-CZ" sz="2400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neinvestiční + investiční akce (možná kombinace)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/>
              <a:t>1 IČO = 1 žádost</a:t>
            </a:r>
            <a:endParaRPr lang="cs-CZ" altLang="cs-CZ" sz="2400" b="1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/>
              <a:t>Spoluúčast žadatele </a:t>
            </a:r>
            <a:r>
              <a:rPr lang="cs-CZ" altLang="cs-CZ" sz="2400" b="1" dirty="0" smtClean="0"/>
              <a:t>min. 50 % plánovaných výdajů</a:t>
            </a:r>
            <a:r>
              <a:rPr lang="cs-CZ" altLang="cs-CZ" sz="2400" dirty="0" smtClean="0"/>
              <a:t> / dotace max. 50 % skutečných výdajů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 smtClean="0"/>
              <a:t>Dotace ve výši </a:t>
            </a:r>
            <a:r>
              <a:rPr lang="cs-CZ" altLang="cs-CZ" sz="2400" b="1" dirty="0" smtClean="0"/>
              <a:t>žádosti + Náhradníci</a:t>
            </a:r>
            <a:endParaRPr lang="cs-CZ" altLang="cs-CZ" sz="2400" b="1" dirty="0" smtClean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Žádost přes systém RAP + Pošta/Podatelna/DS/Mail 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>
                <a:solidFill>
                  <a:srgbClr val="FF0000"/>
                </a:solidFill>
              </a:rPr>
              <a:t>Obce: RAP + Kvalifikovaný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podpis + čas. raz. </a:t>
            </a:r>
            <a:r>
              <a:rPr lang="cs-CZ" altLang="cs-CZ" sz="2400" b="1" dirty="0">
                <a:solidFill>
                  <a:srgbClr val="FF0000"/>
                </a:solidFill>
              </a:rPr>
              <a:t>+ DS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400" b="1" dirty="0"/>
              <a:t>Vyloučení žadatelé: SCR, </a:t>
            </a:r>
            <a:r>
              <a:rPr lang="cs-CZ" altLang="cs-CZ" sz="2400" b="1" dirty="0" smtClean="0"/>
              <a:t>CCROK, KČT, ORC, </a:t>
            </a:r>
            <a:br>
              <a:rPr lang="cs-CZ" altLang="cs-CZ" sz="2400" b="1" dirty="0" smtClean="0"/>
            </a:br>
            <a:r>
              <a:rPr lang="cs-CZ" altLang="cs-CZ" sz="2400" b="1" dirty="0" err="1" smtClean="0"/>
              <a:t>p.o</a:t>
            </a:r>
            <a:r>
              <a:rPr lang="cs-CZ" altLang="cs-CZ" sz="2400" b="1" dirty="0"/>
              <a:t>. zřízená Ol. krajem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b="1" dirty="0" smtClean="0">
                <a:solidFill>
                  <a:srgbClr val="320E04"/>
                </a:solidFill>
                <a:latin typeface="Times New Roman" pitchFamily="18" charset="0"/>
                <a:cs typeface="Times New Roman" pitchFamily="18" charset="0"/>
              </a:rPr>
              <a:t>Podmínky dotačního titulu</a:t>
            </a:r>
            <a:endParaRPr lang="cs-CZ" altLang="cs-CZ" sz="2600" kern="0" dirty="0" smtClean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24407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8458200" cy="4953000"/>
          </a:xfrm>
        </p:spPr>
        <p:txBody>
          <a:bodyPr/>
          <a:lstStyle/>
          <a:p>
            <a:pPr marL="457200" indent="-457200" algn="l">
              <a:buAutoNum type="alphaLcParenR"/>
            </a:pPr>
            <a:r>
              <a:rPr lang="cs-CZ" sz="2000" b="1" dirty="0" smtClean="0"/>
              <a:t>rozšiřující infrastrukturu</a:t>
            </a:r>
            <a:r>
              <a:rPr lang="cs-CZ" sz="2000" dirty="0" smtClean="0"/>
              <a:t> cestovního ruchu v dané lokalitě</a:t>
            </a:r>
          </a:p>
          <a:p>
            <a:pPr marL="457200" indent="-457200" algn="l">
              <a:buAutoNum type="alphaLcParenR"/>
            </a:pPr>
            <a:r>
              <a:rPr lang="cs-CZ" sz="2000" dirty="0" smtClean="0"/>
              <a:t>podporující </a:t>
            </a:r>
            <a:r>
              <a:rPr lang="cs-CZ" sz="2000" b="1" dirty="0" smtClean="0"/>
              <a:t>rozvoj </a:t>
            </a:r>
            <a:r>
              <a:rPr lang="cs-CZ" sz="2000" b="1" dirty="0" smtClean="0"/>
              <a:t>cykloturistiky</a:t>
            </a:r>
            <a:r>
              <a:rPr lang="cs-CZ" sz="2000" dirty="0"/>
              <a:t>, vyjma budování a oprav </a:t>
            </a:r>
            <a:r>
              <a:rPr lang="cs-CZ" sz="2000" dirty="0" err="1"/>
              <a:t>cykloznačení</a:t>
            </a:r>
            <a:r>
              <a:rPr lang="cs-CZ" sz="2000" dirty="0"/>
              <a:t>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dirty="0" smtClean="0"/>
              <a:t>podporující </a:t>
            </a:r>
            <a:r>
              <a:rPr lang="cs-CZ" sz="2000" b="1" dirty="0" smtClean="0"/>
              <a:t>rozvoj kempů</a:t>
            </a:r>
            <a:r>
              <a:rPr lang="cs-CZ" sz="2000" dirty="0" smtClean="0"/>
              <a:t> </a:t>
            </a:r>
            <a:r>
              <a:rPr lang="cs-CZ" sz="2000" dirty="0" smtClean="0"/>
              <a:t>a jejich kapacity</a:t>
            </a:r>
          </a:p>
          <a:p>
            <a:pPr marL="457200" indent="-457200" algn="l">
              <a:buAutoNum type="alphaLcParenR"/>
            </a:pPr>
            <a:r>
              <a:rPr lang="cs-CZ" sz="2000" dirty="0" smtClean="0"/>
              <a:t>budující </a:t>
            </a:r>
            <a:r>
              <a:rPr lang="cs-CZ" sz="2000" dirty="0"/>
              <a:t>a rozšiřující nabídku </a:t>
            </a:r>
            <a:r>
              <a:rPr lang="cs-CZ" sz="2000" dirty="0" err="1" smtClean="0"/>
              <a:t>stellplatzů</a:t>
            </a:r>
            <a:endParaRPr lang="cs-CZ" sz="2000" dirty="0"/>
          </a:p>
          <a:p>
            <a:pPr marL="457200" indent="-457200" algn="l">
              <a:buAutoNum type="alphaLcParenR"/>
            </a:pPr>
            <a:r>
              <a:rPr lang="cs-CZ" sz="2000" dirty="0" smtClean="0"/>
              <a:t>podporující </a:t>
            </a:r>
            <a:r>
              <a:rPr lang="cs-CZ" sz="2000" b="1" dirty="0" smtClean="0"/>
              <a:t>dostupnost a bezbariérovost</a:t>
            </a:r>
            <a:r>
              <a:rPr lang="cs-CZ" sz="2000" dirty="0" smtClean="0"/>
              <a:t> atraktivit cestovního ruchu </a:t>
            </a:r>
            <a:endParaRPr lang="cs-CZ" sz="2000" dirty="0" smtClean="0"/>
          </a:p>
          <a:p>
            <a:pPr marL="457200" indent="-457200" algn="l">
              <a:buAutoNum type="alphaLcParenR"/>
            </a:pPr>
            <a:r>
              <a:rPr lang="cs-CZ" sz="2000" dirty="0" smtClean="0"/>
              <a:t>podporující </a:t>
            </a:r>
            <a:r>
              <a:rPr lang="cs-CZ" sz="2000" dirty="0"/>
              <a:t>rozvoj agroturistiky a </a:t>
            </a:r>
            <a:r>
              <a:rPr lang="cs-CZ" sz="2000" dirty="0" err="1"/>
              <a:t>gastroturistiky</a:t>
            </a:r>
            <a:endParaRPr lang="cs-CZ" sz="2000" dirty="0"/>
          </a:p>
          <a:p>
            <a:pPr marL="457200" indent="-457200" algn="l">
              <a:buAutoNum type="alphaLcParenR"/>
            </a:pPr>
            <a:r>
              <a:rPr lang="cs-CZ" sz="2000" dirty="0" smtClean="0"/>
              <a:t>podporující </a:t>
            </a:r>
            <a:r>
              <a:rPr lang="cs-CZ" sz="2000" b="1" dirty="0" smtClean="0"/>
              <a:t>prorodinná opatření</a:t>
            </a:r>
            <a:r>
              <a:rPr lang="cs-CZ" sz="2000" dirty="0" smtClean="0"/>
              <a:t> </a:t>
            </a:r>
          </a:p>
          <a:p>
            <a:pPr marL="457200" indent="-457200" algn="l">
              <a:buAutoNum type="alphaLcParenR"/>
            </a:pPr>
            <a:r>
              <a:rPr lang="cs-CZ" sz="2000" dirty="0" smtClean="0"/>
              <a:t>atraktivní pro různé cílové skupiny a zdrojové trhy v rámci domácího cestovního ruchu i příjezdového cestovního ruchu, </a:t>
            </a:r>
          </a:p>
          <a:p>
            <a:pPr marL="457200" indent="-457200" algn="l">
              <a:buAutoNum type="alphaLcParenR"/>
            </a:pPr>
            <a:r>
              <a:rPr lang="cs-CZ" sz="2000" dirty="0" smtClean="0"/>
              <a:t>nabízející konkurenceschopné a kvalitní produkty a služby odpovídající současným trendům a požadavkům, </a:t>
            </a:r>
          </a:p>
          <a:p>
            <a:pPr marL="457200" indent="-457200" algn="l">
              <a:buAutoNum type="alphaLcParenR"/>
            </a:pPr>
            <a:r>
              <a:rPr lang="cs-CZ" sz="2000" dirty="0" smtClean="0"/>
              <a:t>nabízející potřebné pracovní příležitosti zejména v ekonomicky slabých oblastech. </a:t>
            </a:r>
          </a:p>
          <a:p>
            <a:pPr algn="l" eaLnBrk="1" hangingPunct="1">
              <a:defRPr/>
            </a:pPr>
            <a:endParaRPr lang="cs-CZ" altLang="cs-CZ" sz="20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lvl="0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Účel dotace</a:t>
            </a:r>
            <a:endParaRPr kumimoji="0" lang="cs-CZ" altLang="cs-CZ" sz="2600" b="0" i="0" u="none" strike="noStrike" kern="0" cap="none" spc="0" normalizeH="0" baseline="0" noProof="0" dirty="0" smtClean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8610600" cy="5105400"/>
          </a:xfrm>
        </p:spPr>
        <p:txBody>
          <a:bodyPr/>
          <a:lstStyle/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Zvýšení kvality infrastruktury pro cykloturistiku na </a:t>
            </a:r>
            <a:r>
              <a:rPr lang="cs-CZ" altLang="cs-CZ" sz="2000" dirty="0" err="1" smtClean="0"/>
              <a:t>Šternbersku</a:t>
            </a:r>
            <a:r>
              <a:rPr lang="cs-CZ" altLang="cs-CZ" sz="2000" dirty="0" smtClean="0"/>
              <a:t> (DSO)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Budování resortu Čertovy rybníky I. Etapa – parkoviště, komunikace, </a:t>
            </a:r>
            <a:r>
              <a:rPr lang="cs-CZ" altLang="cs-CZ" sz="2000" dirty="0" err="1"/>
              <a:t>cyklozázemí</a:t>
            </a:r>
            <a:r>
              <a:rPr lang="cs-CZ" altLang="cs-CZ" sz="2000" dirty="0"/>
              <a:t> a </a:t>
            </a:r>
            <a:r>
              <a:rPr lang="cs-CZ" altLang="cs-CZ" sz="2000" dirty="0" err="1" smtClean="0"/>
              <a:t>stellplatz</a:t>
            </a:r>
            <a:r>
              <a:rPr lang="cs-CZ" altLang="cs-CZ" sz="2000" dirty="0" smtClean="0"/>
              <a:t> (a.s.)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Rozšíření a zkvalitnění zázemí areálu Vila Háj pro vodáky a cykloturisty</a:t>
            </a:r>
            <a:r>
              <a:rPr lang="cs-CZ" altLang="cs-CZ" sz="2000" dirty="0" smtClean="0"/>
              <a:t>. (FO)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 smtClean="0"/>
              <a:t>Kemp </a:t>
            </a:r>
            <a:r>
              <a:rPr lang="cs-CZ" sz="2000" dirty="0"/>
              <a:t>pro obytné auta a stany </a:t>
            </a:r>
            <a:r>
              <a:rPr lang="cs-CZ" sz="2000" dirty="0" smtClean="0"/>
              <a:t>2020 (s.r.o.)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SPORTOVNĚ RELAXAČNÍ PARK U </a:t>
            </a:r>
            <a:r>
              <a:rPr lang="cs-CZ" sz="2000" dirty="0" smtClean="0"/>
              <a:t>CYKLOSTEZKY (a.s.)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Zážitkový </a:t>
            </a:r>
            <a:r>
              <a:rPr lang="cs-CZ" sz="2000" dirty="0" err="1"/>
              <a:t>cyklo</a:t>
            </a:r>
            <a:r>
              <a:rPr lang="cs-CZ" sz="2000" dirty="0"/>
              <a:t> kemp s rybařením a odpočinkovým </a:t>
            </a:r>
            <a:r>
              <a:rPr lang="cs-CZ" sz="2000" dirty="0" smtClean="0"/>
              <a:t>místem (a.s.)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en-US" sz="2000" dirty="0" err="1"/>
              <a:t>Stellplatz</a:t>
            </a:r>
            <a:r>
              <a:rPr lang="en-US" sz="2000" dirty="0"/>
              <a:t> v </a:t>
            </a:r>
            <a:r>
              <a:rPr lang="en-US" sz="2000" dirty="0" err="1"/>
              <a:t>areálu</a:t>
            </a:r>
            <a:r>
              <a:rPr lang="en-US" sz="2000" dirty="0"/>
              <a:t> 1.HFK Olomouc </a:t>
            </a:r>
            <a:r>
              <a:rPr lang="en-US" sz="2000" dirty="0" smtClean="0"/>
              <a:t>– </a:t>
            </a:r>
            <a:r>
              <a:rPr lang="en-US" sz="2000" dirty="0" err="1" smtClean="0"/>
              <a:t>Holice</a:t>
            </a:r>
            <a:r>
              <a:rPr lang="cs-CZ" sz="2000" dirty="0" smtClean="0"/>
              <a:t> (</a:t>
            </a:r>
            <a:r>
              <a:rPr lang="cs-CZ" sz="2000" dirty="0" err="1" smtClean="0"/>
              <a:t>z.s</a:t>
            </a:r>
            <a:r>
              <a:rPr lang="cs-CZ" sz="2000" dirty="0" smtClean="0"/>
              <a:t>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Zpřístupnění řemeslné výroby piva ve Velké </a:t>
            </a:r>
            <a:r>
              <a:rPr lang="cs-CZ" sz="2000" dirty="0" smtClean="0"/>
              <a:t>Bystřici (a.s.)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Zázemí pro cykloturisty a rozšíření půjčovny </a:t>
            </a:r>
            <a:r>
              <a:rPr lang="cs-CZ" sz="2000" dirty="0" err="1"/>
              <a:t>elektrokol</a:t>
            </a:r>
            <a:r>
              <a:rPr lang="cs-CZ" sz="2000" dirty="0"/>
              <a:t> na </a:t>
            </a:r>
            <a:r>
              <a:rPr lang="cs-CZ" sz="2000" dirty="0" smtClean="0"/>
              <a:t>Červenohorském sedle (s.r.o.)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pl-PL" sz="2000" dirty="0"/>
              <a:t>Podpora rozvoje cykloturistiky v MK Konicko </a:t>
            </a:r>
            <a:r>
              <a:rPr lang="pl-PL" sz="2000" dirty="0" smtClean="0"/>
              <a:t>IV (DSO)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dirty="0"/>
              <a:t>ATC Žralok Plumlov - rekonstrukce ubytování a </a:t>
            </a:r>
            <a:r>
              <a:rPr lang="cs-CZ" sz="2000" dirty="0" smtClean="0"/>
              <a:t>rozšíření zázemí </a:t>
            </a:r>
            <a:r>
              <a:rPr lang="cs-CZ" sz="2000" dirty="0"/>
              <a:t>pro </a:t>
            </a:r>
            <a:r>
              <a:rPr lang="cs-CZ" sz="2000" dirty="0" smtClean="0"/>
              <a:t>cykloturisty (město)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Výběr z projektů </a:t>
            </a:r>
            <a:r>
              <a:rPr lang="cs-CZ" altLang="cs-CZ" sz="3600" dirty="0" smtClean="0"/>
              <a:t>2020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828800"/>
            <a:ext cx="8305800" cy="4191000"/>
          </a:xfrm>
        </p:spPr>
        <p:txBody>
          <a:bodyPr/>
          <a:lstStyle/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Název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akce: stručný,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krátký, zajímavý</a:t>
            </a:r>
            <a:endParaRPr lang="cs-CZ" sz="2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Stručný popis akce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výstižný, v čem je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projekt jedinečný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(max.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250 znaků), generuje se do sestav pro orgány kraje a do smlouvy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Podrobný popis akce/činnosti: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vidí jej administrátor, upřesnění a rozvedení žádosti s ohledem na hodnotící kritéria</a:t>
            </a:r>
          </a:p>
          <a:p>
            <a:pPr marL="457200" indent="-457200" algn="l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u="sng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Účel použití dotace: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konkrétní, např.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nákup materiálu/zařízení, stavební práce, výkopové práce,,… 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max</a:t>
            </a:r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250 znaků), generuje se do sestav pro orgány kraje a do smlouvy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Vyplnění žádosti – na co si dát pozor I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05000"/>
            <a:ext cx="6934200" cy="41148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/>
              <a:t>termín realizace </a:t>
            </a:r>
            <a:r>
              <a:rPr lang="cs-CZ" altLang="cs-CZ" sz="2800" b="1" dirty="0" smtClean="0"/>
              <a:t>akce</a:t>
            </a:r>
          </a:p>
          <a:p>
            <a:pPr marL="914400" lvl="1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/>
              <a:t>Použití dotac</a:t>
            </a:r>
            <a:r>
              <a:rPr lang="cs-CZ" altLang="cs-CZ" sz="2000" b="1" dirty="0" smtClean="0"/>
              <a:t>e (do 31. 12. 2021)</a:t>
            </a:r>
          </a:p>
          <a:p>
            <a:pPr marL="914400" lvl="1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 smtClean="0"/>
              <a:t>Vyúčtování</a:t>
            </a:r>
            <a:endParaRPr lang="cs-CZ" altLang="cs-CZ" sz="2000" b="1" dirty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dirty="0"/>
              <a:t>struktura použití dotace </a:t>
            </a:r>
            <a:endParaRPr lang="cs-CZ" altLang="cs-CZ" sz="2800" dirty="0" smtClean="0"/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dirty="0"/>
              <a:t>uznatelné výdaje a účel dotace (co není v účelu žádosti není možné podpořit)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altLang="cs-CZ" sz="2800" dirty="0"/>
              <a:t>Změny pouze DODATKEM!!! (schvaluje Rada/Zastupitelstvo)</a:t>
            </a:r>
            <a:endParaRPr lang="cs-CZ" altLang="cs-CZ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Vyplnění žádosti – na co si dát pozor II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2000" dirty="0"/>
              <a:t>Mimo jiné (uvedeny v pravidlech):</a:t>
            </a:r>
          </a:p>
          <a:p>
            <a:pPr algn="l" eaLnBrk="1" hangingPunct="1">
              <a:defRPr/>
            </a:pPr>
            <a:endParaRPr lang="cs-CZ" sz="20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b="1" dirty="0"/>
              <a:t>Čestné prohlášení o nezměněné identifikaci žadatele dle bodu 1-5</a:t>
            </a:r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endParaRPr lang="cs-CZ" sz="2000" dirty="0"/>
          </a:p>
          <a:p>
            <a:pPr marL="342900" indent="-342900" algn="l" eaLnBrk="1" hangingPunct="1">
              <a:buFont typeface="Wingdings" panose="05000000000000000000" pitchFamily="2" charset="2"/>
              <a:buChar char="Ø"/>
              <a:defRPr/>
            </a:pPr>
            <a:r>
              <a:rPr lang="cs-CZ" sz="2000" b="1" dirty="0"/>
              <a:t>Čestné prohlášení o splnění informačních povinností vyplývajících z právních předpisů ve věcech veřejného rejstříku – (založení listin - závěrky, zakladatelské listiny, atd.)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algn="ct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cs-CZ" altLang="cs-CZ" sz="3600" dirty="0" smtClean="0"/>
              <a:t>Povinné přílohy</a:t>
            </a:r>
            <a:endParaRPr lang="cs-CZ" altLang="cs-CZ" sz="2600" kern="0" dirty="0">
              <a:solidFill>
                <a:srgbClr val="320E04"/>
              </a:solidFill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371600"/>
            <a:ext cx="8839200" cy="5257800"/>
          </a:xfrm>
        </p:spPr>
        <p:txBody>
          <a:bodyPr/>
          <a:lstStyle/>
          <a:p>
            <a:pPr eaLnBrk="1" hangingPunct="1">
              <a:defRPr/>
            </a:pPr>
            <a:endParaRPr lang="cs-CZ" altLang="cs-CZ" sz="2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38400" y="228600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26988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Tx/>
              <a:buNone/>
              <a:tabLst/>
              <a:defRPr/>
            </a:pPr>
            <a:r>
              <a:rPr kumimoji="0" lang="cs-CZ" alt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Hodnotící kritéria</a:t>
            </a:r>
            <a:endParaRPr kumimoji="0" lang="cs-CZ" altLang="cs-CZ" sz="2600" b="0" i="0" u="none" strike="noStrike" kern="0" cap="none" spc="0" normalizeH="0" baseline="0" noProof="0" dirty="0">
              <a:ln>
                <a:noFill/>
              </a:ln>
              <a:solidFill>
                <a:srgbClr val="320E04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52387"/>
              </p:ext>
            </p:extLst>
          </p:nvPr>
        </p:nvGraphicFramePr>
        <p:xfrm>
          <a:off x="1295400" y="1371599"/>
          <a:ext cx="6781800" cy="4953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814">
                  <a:extLst>
                    <a:ext uri="{9D8B030D-6E8A-4147-A177-3AD203B41FA5}">
                      <a16:colId xmlns:a16="http://schemas.microsoft.com/office/drawing/2014/main" val="965176313"/>
                    </a:ext>
                  </a:extLst>
                </a:gridCol>
                <a:gridCol w="5518875">
                  <a:extLst>
                    <a:ext uri="{9D8B030D-6E8A-4147-A177-3AD203B41FA5}">
                      <a16:colId xmlns:a16="http://schemas.microsoft.com/office/drawing/2014/main" val="1400083625"/>
                    </a:ext>
                  </a:extLst>
                </a:gridCol>
                <a:gridCol w="819111">
                  <a:extLst>
                    <a:ext uri="{9D8B030D-6E8A-4147-A177-3AD203B41FA5}">
                      <a16:colId xmlns:a16="http://schemas.microsoft.com/office/drawing/2014/main" val="91176497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A1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Aktivita žadatele 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bodů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5046528"/>
                  </a:ext>
                </a:extLst>
              </a:tr>
              <a:tr h="19050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Žadatel je zapojen do projektu ORC (aktivita </a:t>
                      </a:r>
                      <a:r>
                        <a:rPr lang="cs-CZ" sz="1100" dirty="0" smtClean="0">
                          <a:effectLst/>
                        </a:rPr>
                        <a:t>zdarma nebo prodejce) </a:t>
                      </a:r>
                      <a:r>
                        <a:rPr lang="cs-CZ" sz="1100" dirty="0">
                          <a:effectLst/>
                        </a:rPr>
                        <a:t>(10 b.)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Žadatel je zapojen do projektu ORC (aktivita jen se slevou) (5 b.)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Žadatel je členem Jeseníky – Sdružení cestovního ruchu nebo Střední Morava – Sdružení cestovního ruchu (10 b.)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Žadatel je držitelem oborové certifikace vydávané respektovanou autoritou (AHR ČR, </a:t>
                      </a:r>
                      <a:r>
                        <a:rPr lang="cs-CZ" sz="1100" dirty="0" smtClean="0">
                          <a:effectLst/>
                        </a:rPr>
                        <a:t>AKČR, ATIC, Cyklisté vítáni, aj</a:t>
                      </a:r>
                      <a:r>
                        <a:rPr lang="cs-CZ" sz="1100" dirty="0">
                          <a:effectLst/>
                        </a:rPr>
                        <a:t>.) (5 b.)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Žadatel poskytl Olomouckému kraji statistiku návštěvnosti za rok </a:t>
                      </a:r>
                      <a:r>
                        <a:rPr lang="cs-CZ" sz="1100" dirty="0" smtClean="0">
                          <a:effectLst/>
                        </a:rPr>
                        <a:t>2020 (5 </a:t>
                      </a:r>
                      <a:r>
                        <a:rPr lang="cs-CZ" sz="1100" dirty="0">
                          <a:effectLst/>
                        </a:rPr>
                        <a:t>b.)</a:t>
                      </a:r>
                      <a:endParaRPr lang="cs-CZ" sz="1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100" dirty="0">
                          <a:effectLst/>
                        </a:rPr>
                        <a:t>Žadatel aktivně spolupracoval na propagaci cestovního ruchu s Olomouckým krajem v roce </a:t>
                      </a:r>
                      <a:r>
                        <a:rPr lang="cs-CZ" sz="1100" dirty="0" smtClean="0">
                          <a:effectLst/>
                        </a:rPr>
                        <a:t>2020 (5 </a:t>
                      </a:r>
                      <a:r>
                        <a:rPr lang="cs-CZ" sz="1100" dirty="0">
                          <a:effectLst/>
                        </a:rPr>
                        <a:t>b.)</a:t>
                      </a:r>
                      <a:endParaRPr lang="cs-CZ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0–40 </a:t>
                      </a:r>
                      <a:r>
                        <a:rPr lang="cs-CZ" sz="1100" dirty="0">
                          <a:effectLst/>
                        </a:rPr>
                        <a:t>b.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dle ukazatel č. 1 – 6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7552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>
                          <a:effectLst/>
                        </a:rPr>
                        <a:t>A2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>
                          <a:effectLst/>
                        </a:rPr>
                        <a:t>Dopady realizované akce (žadatel popíše v žádosti/samostatné příloze)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Počet bodů: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1701348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576195" algn="ctr"/>
                        </a:tabLs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Součástí projektu je vybudování nebo rozvoj zařízení pro </a:t>
                      </a:r>
                      <a:r>
                        <a:rPr lang="cs-CZ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gastroturistiku</a:t>
                      </a: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nebo agroturistiku (10 b.)</a:t>
                      </a: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Součástí projektu je údržba/rozvoj infrastruktury pro cykloturistiku (10 b.)</a:t>
                      </a: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Součástí projektu je rozvoj a zvýšení kapacity kempu (10 b.)</a:t>
                      </a: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Součástí projektu je vybudování nebo rozvoj </a:t>
                      </a:r>
                      <a:r>
                        <a:rPr lang="cs-CZ" sz="1100" dirty="0" err="1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stellplatzu</a:t>
                      </a: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(10 b.)</a:t>
                      </a: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Součástí projektu je opatření na zlepšení dostupnosti (přístupové cesty, výtahy, parkoviště, aj.) (10 b).</a:t>
                      </a:r>
                      <a:endParaRPr lang="cs-CZ" sz="1100" dirty="0" smtClean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Součástí projektu je obnova turistických tabulí (5 b.)</a:t>
                      </a:r>
                      <a:endParaRPr lang="cs-CZ" sz="11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cs-CZ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Žadatel zapojil do realizace akce vzdělávací zařízení z oblasti cestovního ruchu (se sídlem v Olomouckém kraji) (5 b.)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0–60 </a:t>
                      </a:r>
                      <a:r>
                        <a:rPr lang="cs-CZ" sz="1100" dirty="0">
                          <a:effectLst/>
                        </a:rPr>
                        <a:t>b.</a:t>
                      </a:r>
                      <a:endParaRPr lang="cs-CZ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dle ukazatel č. 1 – </a:t>
                      </a:r>
                      <a:r>
                        <a:rPr lang="cs-CZ" sz="1100" dirty="0" smtClean="0">
                          <a:effectLst/>
                        </a:rPr>
                        <a:t>7 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776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934450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1426</Words>
  <Application>Microsoft Office PowerPoint</Application>
  <PresentationFormat>Předvádění na obrazovce (4:3)</PresentationFormat>
  <Paragraphs>197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Wingdings</vt:lpstr>
      <vt:lpstr>Výchozí návrh</vt:lpstr>
      <vt:lpstr>1_Výchozí návrh</vt:lpstr>
      <vt:lpstr> Program na podporu cestovního ruchu a zahraničních vztahů 2021 </vt:lpstr>
      <vt:lpstr>Harmonogram realizace dotačního titulu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Tomáš Weber</cp:lastModifiedBy>
  <cp:revision>105</cp:revision>
  <cp:lastPrinted>2017-12-27T13:14:18Z</cp:lastPrinted>
  <dcterms:created xsi:type="dcterms:W3CDTF">2008-01-15T11:19:01Z</dcterms:created>
  <dcterms:modified xsi:type="dcterms:W3CDTF">2021-01-06T10:49:11Z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Status">
    <vt:lpwstr/>
  </property>
</Properties>
</file>